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handoutMasterIdLst>
    <p:handoutMasterId r:id="rId10"/>
  </p:handoutMasterIdLst>
  <p:sldIdLst>
    <p:sldId id="266" r:id="rId2"/>
    <p:sldId id="408" r:id="rId3"/>
    <p:sldId id="267" r:id="rId4"/>
    <p:sldId id="269" r:id="rId5"/>
    <p:sldId id="270" r:id="rId6"/>
    <p:sldId id="272" r:id="rId7"/>
    <p:sldId id="409" r:id="rId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C1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99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E101B-9F87-4D70-B8AA-E4CE784786F2}" type="doc">
      <dgm:prSet loTypeId="urn:microsoft.com/office/officeart/2009/layout/ReverseList" loCatId="relationship" qsTypeId="urn:microsoft.com/office/officeart/2005/8/quickstyle/simple2" qsCatId="simple" csTypeId="urn:microsoft.com/office/officeart/2005/8/colors/colorful5" csCatId="colorful" phldr="1"/>
      <dgm:spPr/>
      <dgm:t>
        <a:bodyPr/>
        <a:lstStyle/>
        <a:p>
          <a:endParaRPr lang="es-CO"/>
        </a:p>
      </dgm:t>
    </dgm:pt>
    <dgm:pt modelId="{613A1CB2-E696-4322-981C-136E88C44774}">
      <dgm:prSet phldrT="[Texto]" custT="1"/>
      <dgm:spPr/>
      <dgm:t>
        <a:bodyPr/>
        <a:lstStyle/>
        <a:p>
          <a:pPr algn="ctr"/>
          <a:endParaRPr lang="es-CO" sz="1500" b="1" dirty="0">
            <a:latin typeface="Gulim" panose="020B0600000101010101" pitchFamily="34" charset="-127"/>
            <a:ea typeface="Gulim" panose="020B0600000101010101" pitchFamily="34" charset="-127"/>
          </a:endParaRPr>
        </a:p>
        <a:p>
          <a:pPr algn="ctr"/>
          <a:r>
            <a:rPr lang="es-CO" sz="1500" b="1" dirty="0">
              <a:latin typeface="Gulim" panose="020B0600000101010101" pitchFamily="34" charset="-127"/>
              <a:ea typeface="Gulim" panose="020B0600000101010101" pitchFamily="34" charset="-127"/>
            </a:rPr>
            <a:t>¿CIBERACOSO LABORAL?</a:t>
          </a:r>
        </a:p>
        <a:p>
          <a:pPr algn="ctr"/>
          <a:r>
            <a:rPr lang="es-CO" sz="1150" dirty="0">
              <a:latin typeface="Gulim" panose="020B0600000101010101" pitchFamily="34" charset="-127"/>
              <a:ea typeface="Gulim" panose="020B0600000101010101" pitchFamily="34" charset="-127"/>
            </a:rPr>
            <a:t>Para la OIT se entiende como la ejecución de cualquier comportamiento agresivo contra un individuo o un grupo de víctimas a través de las TIC en el contexto del trabajo</a:t>
          </a:r>
          <a:r>
            <a:rPr lang="es-CO" sz="1200" dirty="0">
              <a:latin typeface="Gulim" panose="020B0600000101010101" pitchFamily="34" charset="-127"/>
              <a:ea typeface="Gulim" panose="020B0600000101010101" pitchFamily="34" charset="-127"/>
            </a:rPr>
            <a:t>.</a:t>
          </a:r>
          <a:endParaRPr lang="es-CO" sz="1200" b="1" dirty="0">
            <a:latin typeface="Gulim" panose="020B0600000101010101" pitchFamily="34" charset="-127"/>
            <a:ea typeface="Gulim" panose="020B0600000101010101" pitchFamily="34" charset="-127"/>
          </a:endParaRPr>
        </a:p>
      </dgm:t>
    </dgm:pt>
    <dgm:pt modelId="{6E203E5C-8D1E-4E37-B0C3-153E751B5098}" type="parTrans" cxnId="{C54ED84C-717C-475F-AED3-F10B6C03BBBF}">
      <dgm:prSet/>
      <dgm:spPr/>
      <dgm:t>
        <a:bodyPr/>
        <a:lstStyle/>
        <a:p>
          <a:endParaRPr lang="es-CO"/>
        </a:p>
      </dgm:t>
    </dgm:pt>
    <dgm:pt modelId="{431369D6-C772-47B6-B747-72B77DBBC6E7}" type="sibTrans" cxnId="{C54ED84C-717C-475F-AED3-F10B6C03BBBF}">
      <dgm:prSet/>
      <dgm:spPr/>
      <dgm:t>
        <a:bodyPr/>
        <a:lstStyle/>
        <a:p>
          <a:endParaRPr lang="es-CO"/>
        </a:p>
      </dgm:t>
    </dgm:pt>
    <dgm:pt modelId="{4CA44AA5-2C96-490E-8380-4788EA5C3975}">
      <dgm:prSet phldrT="[Texto]" custT="1"/>
      <dgm:spPr/>
      <dgm:t>
        <a:bodyPr/>
        <a:lstStyle/>
        <a:p>
          <a:pPr algn="ctr"/>
          <a:r>
            <a:rPr lang="es-CO" sz="1200" b="1" i="0" dirty="0">
              <a:solidFill>
                <a:schemeClr val="tx1"/>
              </a:solidFill>
              <a:latin typeface="Gulim" panose="020B0600000101010101" pitchFamily="34" charset="-127"/>
              <a:ea typeface="Gulim" panose="020B0600000101010101" pitchFamily="34" charset="-127"/>
            </a:rPr>
            <a:t>IMPLICACIONES DEL ACOSO Y EL CIBERACOSO</a:t>
          </a:r>
        </a:p>
        <a:p>
          <a:pPr algn="ctr"/>
          <a:endParaRPr lang="es-CO" sz="1150" b="1" i="0" dirty="0">
            <a:solidFill>
              <a:schemeClr val="tx1"/>
            </a:solidFill>
            <a:latin typeface="Gulim" panose="020B0600000101010101" pitchFamily="34" charset="-127"/>
            <a:ea typeface="Gulim" panose="020B0600000101010101" pitchFamily="34" charset="-127"/>
          </a:endParaRPr>
        </a:p>
        <a:p>
          <a:pPr algn="ctr"/>
          <a:r>
            <a:rPr lang="es-CO" sz="1150" i="0" dirty="0">
              <a:solidFill>
                <a:schemeClr val="tx1"/>
              </a:solidFill>
              <a:latin typeface="Gulim" panose="020B0600000101010101" pitchFamily="34" charset="-127"/>
              <a:ea typeface="Gulim" panose="020B0600000101010101" pitchFamily="34" charset="-127"/>
            </a:rPr>
            <a:t>Según la OIT</a:t>
          </a:r>
          <a:r>
            <a:rPr lang="es-CO" sz="1150" b="1" i="0" dirty="0">
              <a:solidFill>
                <a:schemeClr val="tx1"/>
              </a:solidFill>
              <a:latin typeface="Gulim" panose="020B0600000101010101" pitchFamily="34" charset="-127"/>
              <a:ea typeface="Gulim" panose="020B0600000101010101" pitchFamily="34" charset="-127"/>
            </a:rPr>
            <a:t> </a:t>
          </a:r>
          <a:r>
            <a:rPr lang="es-CO" sz="1150" i="0" dirty="0">
              <a:solidFill>
                <a:schemeClr val="tx1"/>
              </a:solidFill>
              <a:latin typeface="Gulim" panose="020B0600000101010101" pitchFamily="34" charset="-127"/>
              <a:ea typeface="Gulim" panose="020B0600000101010101" pitchFamily="34" charset="-127"/>
            </a:rPr>
            <a:t>existen consecuencias psicológicas y fisiológicas negativas frente al acoso laboral o </a:t>
          </a:r>
          <a:r>
            <a:rPr lang="es-CO" sz="1150" i="0" dirty="0" err="1">
              <a:solidFill>
                <a:schemeClr val="tx1"/>
              </a:solidFill>
              <a:latin typeface="Gulim" panose="020B0600000101010101" pitchFamily="34" charset="-127"/>
              <a:ea typeface="Gulim" panose="020B0600000101010101" pitchFamily="34" charset="-127"/>
            </a:rPr>
            <a:t>ciberacoso</a:t>
          </a:r>
          <a:r>
            <a:rPr lang="es-CO" sz="1150" i="0" dirty="0">
              <a:solidFill>
                <a:schemeClr val="tx1"/>
              </a:solidFill>
              <a:latin typeface="Gulim" panose="020B0600000101010101" pitchFamily="34" charset="-127"/>
              <a:ea typeface="Gulim" panose="020B0600000101010101" pitchFamily="34" charset="-127"/>
            </a:rPr>
            <a:t>; consecuencias interpersonales y familiares, trastorno de estrés por coacción prolongada, la depresión, la baja autoestima, el abuso del alcohol y, en algunas ocasiones el suicidio</a:t>
          </a:r>
          <a:r>
            <a:rPr lang="es-CO" sz="1200" i="0" dirty="0">
              <a:solidFill>
                <a:schemeClr val="tx1"/>
              </a:solidFill>
              <a:latin typeface="Gulim" panose="020B0600000101010101" pitchFamily="34" charset="-127"/>
              <a:ea typeface="Gulim" panose="020B0600000101010101" pitchFamily="34" charset="-127"/>
            </a:rPr>
            <a:t>. </a:t>
          </a:r>
          <a:endParaRPr lang="es-CO" sz="1200" dirty="0">
            <a:latin typeface="Gulim" panose="020B0600000101010101" pitchFamily="34" charset="-127"/>
            <a:ea typeface="Gulim" panose="020B0600000101010101" pitchFamily="34" charset="-127"/>
          </a:endParaRPr>
        </a:p>
      </dgm:t>
    </dgm:pt>
    <dgm:pt modelId="{BFD11D5A-9ECD-43FC-9720-E525E0128DEB}" type="parTrans" cxnId="{DAAC43D5-29C1-4ED1-8ACE-2B2151A8C8AE}">
      <dgm:prSet/>
      <dgm:spPr/>
      <dgm:t>
        <a:bodyPr/>
        <a:lstStyle/>
        <a:p>
          <a:endParaRPr lang="es-CO"/>
        </a:p>
      </dgm:t>
    </dgm:pt>
    <dgm:pt modelId="{6A6ECC0A-043F-4A31-A92C-6406C3EB0753}" type="sibTrans" cxnId="{DAAC43D5-29C1-4ED1-8ACE-2B2151A8C8AE}">
      <dgm:prSet/>
      <dgm:spPr/>
      <dgm:t>
        <a:bodyPr/>
        <a:lstStyle/>
        <a:p>
          <a:endParaRPr lang="es-CO"/>
        </a:p>
      </dgm:t>
    </dgm:pt>
    <dgm:pt modelId="{653F59A1-3899-40D3-B97F-BA18FE6BDF93}">
      <dgm:prSet custT="1"/>
      <dgm:spPr/>
      <dgm:t>
        <a:bodyPr/>
        <a:lstStyle/>
        <a:p>
          <a:endParaRPr lang="es-CO"/>
        </a:p>
      </dgm:t>
    </dgm:pt>
    <dgm:pt modelId="{398F1DD9-BA72-43AB-9BB5-B7A7F28C9B27}" type="parTrans" cxnId="{E94AE8C1-602A-45A9-8A81-41DF66C4DADD}">
      <dgm:prSet/>
      <dgm:spPr/>
      <dgm:t>
        <a:bodyPr/>
        <a:lstStyle/>
        <a:p>
          <a:endParaRPr lang="es-CO"/>
        </a:p>
      </dgm:t>
    </dgm:pt>
    <dgm:pt modelId="{96F29A93-E3AA-41D9-980D-32B4DF31F633}" type="sibTrans" cxnId="{E94AE8C1-602A-45A9-8A81-41DF66C4DADD}">
      <dgm:prSet/>
      <dgm:spPr/>
      <dgm:t>
        <a:bodyPr/>
        <a:lstStyle/>
        <a:p>
          <a:endParaRPr lang="es-CO"/>
        </a:p>
      </dgm:t>
    </dgm:pt>
    <dgm:pt modelId="{528805B5-FB26-46A8-9893-9395D067B5DB}" type="pres">
      <dgm:prSet presAssocID="{BBAE101B-9F87-4D70-B8AA-E4CE784786F2}" presName="Name0" presStyleCnt="0">
        <dgm:presLayoutVars>
          <dgm:chMax val="2"/>
          <dgm:chPref val="2"/>
          <dgm:animLvl val="lvl"/>
        </dgm:presLayoutVars>
      </dgm:prSet>
      <dgm:spPr/>
    </dgm:pt>
    <dgm:pt modelId="{2A0D4A81-3CFF-46A4-8E48-416504F157C0}" type="pres">
      <dgm:prSet presAssocID="{BBAE101B-9F87-4D70-B8AA-E4CE784786F2}" presName="LeftText" presStyleLbl="revTx" presStyleIdx="0" presStyleCnt="0">
        <dgm:presLayoutVars>
          <dgm:bulletEnabled val="1"/>
        </dgm:presLayoutVars>
      </dgm:prSet>
      <dgm:spPr/>
    </dgm:pt>
    <dgm:pt modelId="{31A9B955-2F31-4202-830D-2D278CA345B2}" type="pres">
      <dgm:prSet presAssocID="{BBAE101B-9F87-4D70-B8AA-E4CE784786F2}" presName="LeftNode" presStyleLbl="bgImgPlace1" presStyleIdx="0" presStyleCnt="2" custScaleX="124393" custScaleY="89126" custLinFactNeighborX="-87096" custLinFactNeighborY="-6694">
        <dgm:presLayoutVars>
          <dgm:chMax val="2"/>
          <dgm:chPref val="2"/>
        </dgm:presLayoutVars>
      </dgm:prSet>
      <dgm:spPr/>
    </dgm:pt>
    <dgm:pt modelId="{EF473E67-B476-4F8F-B962-A5D628CB369D}" type="pres">
      <dgm:prSet presAssocID="{BBAE101B-9F87-4D70-B8AA-E4CE784786F2}" presName="RightText" presStyleLbl="revTx" presStyleIdx="0" presStyleCnt="0">
        <dgm:presLayoutVars>
          <dgm:bulletEnabled val="1"/>
        </dgm:presLayoutVars>
      </dgm:prSet>
      <dgm:spPr/>
    </dgm:pt>
    <dgm:pt modelId="{08ADE92A-2786-46C7-81E5-28025D12A9F4}" type="pres">
      <dgm:prSet presAssocID="{BBAE101B-9F87-4D70-B8AA-E4CE784786F2}" presName="RightNode" presStyleLbl="bgImgPlace1" presStyleIdx="1" presStyleCnt="2" custScaleX="136930" custScaleY="86673" custLinFactNeighborX="29388" custLinFactNeighborY="-2163">
        <dgm:presLayoutVars>
          <dgm:chMax val="0"/>
          <dgm:chPref val="0"/>
        </dgm:presLayoutVars>
      </dgm:prSet>
      <dgm:spPr/>
    </dgm:pt>
    <dgm:pt modelId="{F45FBF9D-0D56-4130-8834-5659A04AC788}" type="pres">
      <dgm:prSet presAssocID="{BBAE101B-9F87-4D70-B8AA-E4CE784786F2}" presName="TopArrow" presStyleLbl="node1" presStyleIdx="0" presStyleCnt="2" custAng="452434" custScaleX="126502" custLinFactNeighborX="-31334" custLinFactNeighborY="-5467"/>
      <dgm:spPr/>
    </dgm:pt>
    <dgm:pt modelId="{6CCC75A4-97F5-44CF-AA60-0FFC98CDC0A5}" type="pres">
      <dgm:prSet presAssocID="{BBAE101B-9F87-4D70-B8AA-E4CE784786F2}" presName="BottomArrow" presStyleLbl="node1" presStyleIdx="1" presStyleCnt="2" custAng="369752" custScaleX="135208" custLinFactNeighborX="-30929" custLinFactNeighborY="-3466"/>
      <dgm:spPr/>
    </dgm:pt>
  </dgm:ptLst>
  <dgm:cxnLst>
    <dgm:cxn modelId="{B32E643F-31DD-4162-A06F-05A6BEC53AF2}" type="presOf" srcId="{4CA44AA5-2C96-490E-8380-4788EA5C3975}" destId="{08ADE92A-2786-46C7-81E5-28025D12A9F4}" srcOrd="1" destOrd="0" presId="urn:microsoft.com/office/officeart/2009/layout/ReverseList"/>
    <dgm:cxn modelId="{1EF59741-3CE5-473B-B568-87315CE6E3EC}" type="presOf" srcId="{613A1CB2-E696-4322-981C-136E88C44774}" destId="{31A9B955-2F31-4202-830D-2D278CA345B2}" srcOrd="1" destOrd="0" presId="urn:microsoft.com/office/officeart/2009/layout/ReverseList"/>
    <dgm:cxn modelId="{C54ED84C-717C-475F-AED3-F10B6C03BBBF}" srcId="{BBAE101B-9F87-4D70-B8AA-E4CE784786F2}" destId="{613A1CB2-E696-4322-981C-136E88C44774}" srcOrd="0" destOrd="0" parTransId="{6E203E5C-8D1E-4E37-B0C3-153E751B5098}" sibTransId="{431369D6-C772-47B6-B747-72B77DBBC6E7}"/>
    <dgm:cxn modelId="{77FE9881-1EF2-4799-8DE5-D5AADB18D98A}" type="presOf" srcId="{4CA44AA5-2C96-490E-8380-4788EA5C3975}" destId="{EF473E67-B476-4F8F-B962-A5D628CB369D}" srcOrd="0" destOrd="0" presId="urn:microsoft.com/office/officeart/2009/layout/ReverseList"/>
    <dgm:cxn modelId="{E94AE8C1-602A-45A9-8A81-41DF66C4DADD}" srcId="{BBAE101B-9F87-4D70-B8AA-E4CE784786F2}" destId="{653F59A1-3899-40D3-B97F-BA18FE6BDF93}" srcOrd="2" destOrd="0" parTransId="{398F1DD9-BA72-43AB-9BB5-B7A7F28C9B27}" sibTransId="{96F29A93-E3AA-41D9-980D-32B4DF31F633}"/>
    <dgm:cxn modelId="{DAAC43D5-29C1-4ED1-8ACE-2B2151A8C8AE}" srcId="{BBAE101B-9F87-4D70-B8AA-E4CE784786F2}" destId="{4CA44AA5-2C96-490E-8380-4788EA5C3975}" srcOrd="1" destOrd="0" parTransId="{BFD11D5A-9ECD-43FC-9720-E525E0128DEB}" sibTransId="{6A6ECC0A-043F-4A31-A92C-6406C3EB0753}"/>
    <dgm:cxn modelId="{48B2D7F2-90EA-4B84-AABE-524DB29B99A3}" type="presOf" srcId="{BBAE101B-9F87-4D70-B8AA-E4CE784786F2}" destId="{528805B5-FB26-46A8-9893-9395D067B5DB}" srcOrd="0" destOrd="0" presId="urn:microsoft.com/office/officeart/2009/layout/ReverseList"/>
    <dgm:cxn modelId="{C2F7B9F9-09D6-4676-8BFD-0EE92270D2FF}" type="presOf" srcId="{613A1CB2-E696-4322-981C-136E88C44774}" destId="{2A0D4A81-3CFF-46A4-8E48-416504F157C0}" srcOrd="0" destOrd="0" presId="urn:microsoft.com/office/officeart/2009/layout/ReverseList"/>
    <dgm:cxn modelId="{06DCF52B-9358-4AE2-AE8B-A308F27B82D5}" type="presParOf" srcId="{528805B5-FB26-46A8-9893-9395D067B5DB}" destId="{2A0D4A81-3CFF-46A4-8E48-416504F157C0}" srcOrd="0" destOrd="0" presId="urn:microsoft.com/office/officeart/2009/layout/ReverseList"/>
    <dgm:cxn modelId="{41E49007-092D-4DC6-870F-C87FEC925AB7}" type="presParOf" srcId="{528805B5-FB26-46A8-9893-9395D067B5DB}" destId="{31A9B955-2F31-4202-830D-2D278CA345B2}" srcOrd="1" destOrd="0" presId="urn:microsoft.com/office/officeart/2009/layout/ReverseList"/>
    <dgm:cxn modelId="{ECA6DBD9-4B3B-47A3-817C-B9438263F9DF}" type="presParOf" srcId="{528805B5-FB26-46A8-9893-9395D067B5DB}" destId="{EF473E67-B476-4F8F-B962-A5D628CB369D}" srcOrd="2" destOrd="0" presId="urn:microsoft.com/office/officeart/2009/layout/ReverseList"/>
    <dgm:cxn modelId="{38913064-3384-48B0-9923-2E10D1E76884}" type="presParOf" srcId="{528805B5-FB26-46A8-9893-9395D067B5DB}" destId="{08ADE92A-2786-46C7-81E5-28025D12A9F4}" srcOrd="3" destOrd="0" presId="urn:microsoft.com/office/officeart/2009/layout/ReverseList"/>
    <dgm:cxn modelId="{03237CF8-B8A5-4B48-8F54-3C33E8A5A488}" type="presParOf" srcId="{528805B5-FB26-46A8-9893-9395D067B5DB}" destId="{F45FBF9D-0D56-4130-8834-5659A04AC788}" srcOrd="4" destOrd="0" presId="urn:microsoft.com/office/officeart/2009/layout/ReverseList"/>
    <dgm:cxn modelId="{902F750B-3054-4346-94C1-27825A8C7BB3}" type="presParOf" srcId="{528805B5-FB26-46A8-9893-9395D067B5DB}" destId="{6CCC75A4-97F5-44CF-AA60-0FFC98CDC0A5}" srcOrd="5" destOrd="0" presId="urn:microsoft.com/office/officeart/2009/layout/Reverse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A6A51-24E6-40C3-A6EA-6B3539BE65AE}"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CO"/>
        </a:p>
      </dgm:t>
    </dgm:pt>
    <dgm:pt modelId="{B07356DB-EE83-4689-97DD-D0E927F9B54D}">
      <dgm:prSet phldrT="[Texto]" custT="1"/>
      <dgm:spPr/>
      <dgm:t>
        <a:bodyPr/>
        <a:lstStyle/>
        <a:p>
          <a:pPr algn="just">
            <a:buNone/>
          </a:pPr>
          <a:r>
            <a:rPr lang="es-CO" sz="900" dirty="0">
              <a:latin typeface="+mn-lt"/>
              <a:ea typeface="Gulim" panose="020B0600000101010101" pitchFamily="34" charset="-127"/>
            </a:rPr>
            <a:t>Sobre el concepto de violencia y ciberacoso en el trabajo, se mantiene una definición unificada en el </a:t>
          </a:r>
          <a:r>
            <a:rPr lang="es-CO" sz="900" b="1" dirty="0">
              <a:latin typeface="+mn-lt"/>
              <a:ea typeface="Gulim" panose="020B0600000101010101" pitchFamily="34" charset="-127"/>
            </a:rPr>
            <a:t>Convenio 190/19</a:t>
          </a:r>
          <a:r>
            <a:rPr lang="es-CO" sz="900" dirty="0">
              <a:latin typeface="+mn-lt"/>
              <a:ea typeface="Gulim" panose="020B0600000101010101" pitchFamily="34" charset="-127"/>
            </a:rPr>
            <a:t> Art 1.1 así:</a:t>
          </a:r>
          <a:r>
            <a:rPr lang="es-CO" sz="900" i="1" dirty="0">
              <a:latin typeface="+mn-lt"/>
              <a:ea typeface="Gulim" panose="020B0600000101010101" pitchFamily="34" charset="-127"/>
            </a:rPr>
            <a:t>“(…)</a:t>
          </a:r>
          <a:r>
            <a:rPr lang="es-CO" sz="900" b="1" i="1" u="sng" dirty="0">
              <a:latin typeface="+mn-lt"/>
              <a:ea typeface="Gulim" panose="020B0600000101010101" pitchFamily="34" charset="-127"/>
            </a:rPr>
            <a:t> </a:t>
          </a:r>
          <a:r>
            <a:rPr lang="es-CO" sz="900" b="0" i="1" u="sng" dirty="0">
              <a:latin typeface="+mn-lt"/>
              <a:ea typeface="Gulim" panose="020B0600000101010101" pitchFamily="34" charset="-127"/>
            </a:rPr>
            <a:t>conjunto de comportamientos y prácticas inaceptables, o de amenazas de tales comportamientos y prácticas, ya sea que se manifiesten una sola vez o de manera repetida, que tengan por objeto, que causen o sean susceptibles de causar, un daño físico, psicológico, sexual o económico, e incluye la violencia y el acoso por razón de género .(…)”</a:t>
          </a:r>
        </a:p>
        <a:p>
          <a:pPr algn="just">
            <a:buNone/>
          </a:pPr>
          <a:r>
            <a:rPr lang="es-CO" sz="900" b="0" i="0" u="none" dirty="0">
              <a:latin typeface="+mn-lt"/>
              <a:ea typeface="Gulim" panose="020B0600000101010101" pitchFamily="34" charset="-127"/>
            </a:rPr>
            <a:t>Y en el artículo 4º  se </a:t>
          </a:r>
          <a:r>
            <a:rPr lang="es-CO" sz="900" b="0" dirty="0">
              <a:latin typeface="+mn-lt"/>
              <a:ea typeface="Gulim" panose="020B0600000101010101" pitchFamily="34" charset="-127"/>
            </a:rPr>
            <a:t>hace referencia a </a:t>
          </a:r>
          <a:r>
            <a:rPr lang="es-CO" sz="900" b="0" i="1" u="sng" dirty="0">
              <a:latin typeface="+mn-lt"/>
              <a:ea typeface="Gulim" panose="020B0600000101010101" pitchFamily="34" charset="-127"/>
            </a:rPr>
            <a:t>“(…) que todo estado debe adoptar un enfoque inclusivo para prevenir y eliminar la violencia y el acoso en el mundo de trabajo (…)”</a:t>
          </a:r>
          <a:endParaRPr lang="es-CO" sz="900" b="0" dirty="0">
            <a:latin typeface="+mn-lt"/>
          </a:endParaRPr>
        </a:p>
      </dgm:t>
    </dgm:pt>
    <dgm:pt modelId="{D302286B-AA0A-4796-AB3A-578AEA41D23F}" type="parTrans" cxnId="{CA698108-9131-4A33-B0FA-287103E2AFB5}">
      <dgm:prSet/>
      <dgm:spPr/>
      <dgm:t>
        <a:bodyPr/>
        <a:lstStyle/>
        <a:p>
          <a:endParaRPr lang="es-CO">
            <a:latin typeface="+mn-lt"/>
          </a:endParaRPr>
        </a:p>
      </dgm:t>
    </dgm:pt>
    <dgm:pt modelId="{99E46BEA-C8BC-476A-B05E-CEB6E4F488FB}" type="sibTrans" cxnId="{CA698108-9131-4A33-B0FA-287103E2AFB5}">
      <dgm:prSet/>
      <dgm:spPr/>
      <dgm:t>
        <a:bodyPr/>
        <a:lstStyle/>
        <a:p>
          <a:endParaRPr lang="es-CO">
            <a:latin typeface="+mn-lt"/>
          </a:endParaRPr>
        </a:p>
      </dgm:t>
    </dgm:pt>
    <dgm:pt modelId="{5A6A0A11-5266-442F-8243-6DA6DC593B59}">
      <dgm:prSet phldrT="[Texto]"/>
      <dgm:spPr/>
      <dgm:t>
        <a:bodyPr/>
        <a:lstStyle/>
        <a:p>
          <a:pPr algn="just"/>
          <a:r>
            <a:rPr lang="es-CO" b="1" dirty="0">
              <a:latin typeface="+mn-lt"/>
              <a:ea typeface="Gulim" panose="020B0600000101010101" pitchFamily="34" charset="-127"/>
            </a:rPr>
            <a:t>Ley 1010/06</a:t>
          </a:r>
          <a:r>
            <a:rPr lang="es-CO" dirty="0">
              <a:latin typeface="+mn-lt"/>
              <a:ea typeface="Gulim" panose="020B0600000101010101" pitchFamily="34" charset="-127"/>
            </a:rPr>
            <a:t>,  Art. 2 </a:t>
          </a:r>
          <a:r>
            <a:rPr lang="es-CO" i="1" dirty="0">
              <a:latin typeface="+mn-lt"/>
              <a:ea typeface="Gulim" panose="020B0600000101010101" pitchFamily="34" charset="-127"/>
            </a:rPr>
            <a:t>“(…) por medio de la cual se adoptan medidas para prevenir, corregir y sancionar el acoso laboral y otros hostigamientos en las relaciones de trabajo (…)”</a:t>
          </a:r>
        </a:p>
      </dgm:t>
    </dgm:pt>
    <dgm:pt modelId="{22380AE4-DE64-4210-B73A-8B91421A6BA7}" type="parTrans" cxnId="{DD323196-E7E4-4946-B0E4-366F7A15E46C}">
      <dgm:prSet/>
      <dgm:spPr/>
      <dgm:t>
        <a:bodyPr/>
        <a:lstStyle/>
        <a:p>
          <a:endParaRPr lang="es-CO">
            <a:latin typeface="+mn-lt"/>
          </a:endParaRPr>
        </a:p>
      </dgm:t>
    </dgm:pt>
    <dgm:pt modelId="{8A80F8DB-C01C-4E61-9DD2-46824EA09378}" type="sibTrans" cxnId="{DD323196-E7E4-4946-B0E4-366F7A15E46C}">
      <dgm:prSet/>
      <dgm:spPr/>
      <dgm:t>
        <a:bodyPr/>
        <a:lstStyle/>
        <a:p>
          <a:endParaRPr lang="es-CO">
            <a:latin typeface="+mn-lt"/>
          </a:endParaRPr>
        </a:p>
      </dgm:t>
    </dgm:pt>
    <dgm:pt modelId="{B18DFBDD-817E-41B6-84AA-41DEBBD48FF6}">
      <dgm:prSet/>
      <dgm:spPr/>
      <dgm:t>
        <a:bodyPr/>
        <a:lstStyle/>
        <a:p>
          <a:pPr algn="just"/>
          <a:r>
            <a:rPr lang="es-CO" b="0" i="0" dirty="0">
              <a:latin typeface="+mn-lt"/>
              <a:ea typeface="Gulim" panose="020B0600000101010101" pitchFamily="34" charset="-127"/>
            </a:rPr>
            <a:t>En</a:t>
          </a:r>
          <a:r>
            <a:rPr lang="es-CO" b="1" i="0" dirty="0">
              <a:latin typeface="+mn-lt"/>
              <a:ea typeface="Gulim" panose="020B0600000101010101" pitchFamily="34" charset="-127"/>
            </a:rPr>
            <a:t> Sentencia C 780/07</a:t>
          </a:r>
          <a:r>
            <a:rPr lang="es-CO" i="0" dirty="0">
              <a:latin typeface="+mn-lt"/>
              <a:ea typeface="Gulim" panose="020B0600000101010101" pitchFamily="34" charset="-127"/>
            </a:rPr>
            <a:t> se indica que </a:t>
          </a:r>
          <a:r>
            <a:rPr lang="es-CO" i="1" dirty="0">
              <a:latin typeface="+mn-lt"/>
              <a:ea typeface="Gulim" panose="020B0600000101010101" pitchFamily="34" charset="-127"/>
            </a:rPr>
            <a:t>“(…) el acoso laboral es una práctica mediante la cual de manera recurrente o sistemática se ejercen contra un trabajador actos de violencia psicológica, física, encaminados a acabar con su reputación profesional o autoestima, lo que pueden generar enfermedades profesionales e inducir a la renuncia del empleado (…)”</a:t>
          </a:r>
          <a:r>
            <a:rPr lang="es-CO" i="0" dirty="0">
              <a:latin typeface="+mn-lt"/>
              <a:ea typeface="Gulim" panose="020B0600000101010101" pitchFamily="34" charset="-127"/>
            </a:rPr>
            <a:t>.</a:t>
          </a:r>
          <a:endParaRPr lang="es-CO" dirty="0">
            <a:latin typeface="+mn-lt"/>
          </a:endParaRPr>
        </a:p>
      </dgm:t>
    </dgm:pt>
    <dgm:pt modelId="{7D02B8D9-9309-4B6A-A42A-87F1B8B5691B}" type="parTrans" cxnId="{A3F38F42-AB4C-4553-8B16-E0AC40FE91F8}">
      <dgm:prSet/>
      <dgm:spPr/>
      <dgm:t>
        <a:bodyPr/>
        <a:lstStyle/>
        <a:p>
          <a:endParaRPr lang="es-CO">
            <a:latin typeface="+mn-lt"/>
          </a:endParaRPr>
        </a:p>
      </dgm:t>
    </dgm:pt>
    <dgm:pt modelId="{81DB80D5-78BF-414D-806F-2F74770CAA77}" type="sibTrans" cxnId="{A3F38F42-AB4C-4553-8B16-E0AC40FE91F8}">
      <dgm:prSet/>
      <dgm:spPr/>
      <dgm:t>
        <a:bodyPr/>
        <a:lstStyle/>
        <a:p>
          <a:endParaRPr lang="es-CO">
            <a:latin typeface="+mn-lt"/>
          </a:endParaRPr>
        </a:p>
      </dgm:t>
    </dgm:pt>
    <dgm:pt modelId="{681BCF03-399C-4964-841D-F633124B2401}">
      <dgm:prSet/>
      <dgm:spPr/>
      <dgm:t>
        <a:bodyPr/>
        <a:lstStyle/>
        <a:p>
          <a:r>
            <a:rPr lang="es-CO" b="1" i="0" dirty="0">
              <a:latin typeface="+mn-lt"/>
              <a:ea typeface="Gulim" panose="020B0600000101010101" pitchFamily="34" charset="-127"/>
            </a:rPr>
            <a:t>Ley 1221/08 </a:t>
          </a:r>
          <a:r>
            <a:rPr lang="es-CO" i="0" dirty="0">
              <a:latin typeface="+mn-lt"/>
              <a:ea typeface="Gulim" panose="020B0600000101010101" pitchFamily="34" charset="-127"/>
            </a:rPr>
            <a:t>(</a:t>
          </a:r>
          <a:r>
            <a:rPr lang="es-CO" b="1" i="0" dirty="0">
              <a:latin typeface="+mn-lt"/>
              <a:ea typeface="Gulim" panose="020B0600000101010101" pitchFamily="34" charset="-127"/>
            </a:rPr>
            <a:t>Decreto reglamentario 0884/12</a:t>
          </a:r>
          <a:r>
            <a:rPr lang="es-CO" i="0" dirty="0">
              <a:latin typeface="+mn-lt"/>
              <a:ea typeface="Gulim" panose="020B0600000101010101" pitchFamily="34" charset="-127"/>
            </a:rPr>
            <a:t>) el teletrabajo como forma de organización laboral, entendido como </a:t>
          </a:r>
          <a:r>
            <a:rPr lang="es-CO" i="1" dirty="0">
              <a:latin typeface="+mn-lt"/>
              <a:ea typeface="Gulim" panose="020B0600000101010101" pitchFamily="34" charset="-127"/>
            </a:rPr>
            <a:t>“(…) el desempeño de actividades mediante el uso de las TIC para el vínculo entre el trabajador y la empresa, sin que de este dependa la presencia del empleado en el sitio de trabajo(…)”.</a:t>
          </a:r>
          <a:endParaRPr lang="es-CO" dirty="0"/>
        </a:p>
      </dgm:t>
    </dgm:pt>
    <dgm:pt modelId="{05098DB6-321C-44D0-9244-82B17D9DECAB}" type="parTrans" cxnId="{4E06D215-6B86-44D3-BAB7-3175D84C747C}">
      <dgm:prSet/>
      <dgm:spPr/>
      <dgm:t>
        <a:bodyPr/>
        <a:lstStyle/>
        <a:p>
          <a:endParaRPr lang="es-CO"/>
        </a:p>
      </dgm:t>
    </dgm:pt>
    <dgm:pt modelId="{5ECF5A9D-7E84-4BC4-81E8-BAB0FB33504F}" type="sibTrans" cxnId="{4E06D215-6B86-44D3-BAB7-3175D84C747C}">
      <dgm:prSet/>
      <dgm:spPr/>
      <dgm:t>
        <a:bodyPr/>
        <a:lstStyle/>
        <a:p>
          <a:endParaRPr lang="es-CO"/>
        </a:p>
      </dgm:t>
    </dgm:pt>
    <dgm:pt modelId="{F3BC9F19-E31D-4E37-B711-4A37B81BEFAA}">
      <dgm:prSet/>
      <dgm:spPr/>
      <dgm:t>
        <a:bodyPr/>
        <a:lstStyle/>
        <a:p>
          <a:r>
            <a:rPr lang="es-CO" b="1" dirty="0"/>
            <a:t>Ley 2121/21, </a:t>
          </a:r>
          <a:r>
            <a:rPr lang="es-CO" b="0" dirty="0"/>
            <a:t>crea el régimen de trabajo remoto</a:t>
          </a:r>
          <a:endParaRPr lang="es-CO" dirty="0"/>
        </a:p>
      </dgm:t>
    </dgm:pt>
    <dgm:pt modelId="{B1EEF3B3-9105-4107-8502-A3D99CAD32AD}" type="parTrans" cxnId="{26387FA5-5A5D-449E-8F26-F7C883AF0847}">
      <dgm:prSet/>
      <dgm:spPr/>
      <dgm:t>
        <a:bodyPr/>
        <a:lstStyle/>
        <a:p>
          <a:endParaRPr lang="es-CO"/>
        </a:p>
      </dgm:t>
    </dgm:pt>
    <dgm:pt modelId="{DDA13F89-C086-48AA-99EF-9FC7C11F9A42}" type="sibTrans" cxnId="{26387FA5-5A5D-449E-8F26-F7C883AF0847}">
      <dgm:prSet/>
      <dgm:spPr/>
      <dgm:t>
        <a:bodyPr/>
        <a:lstStyle/>
        <a:p>
          <a:endParaRPr lang="es-CO"/>
        </a:p>
      </dgm:t>
    </dgm:pt>
    <dgm:pt modelId="{A1AED2E1-8154-4C5B-BF9E-792D914E6B25}">
      <dgm:prSet/>
      <dgm:spPr/>
      <dgm:t>
        <a:bodyPr/>
        <a:lstStyle/>
        <a:p>
          <a:r>
            <a:rPr lang="es-CO" b="1" i="0" dirty="0">
              <a:latin typeface="+mn-lt"/>
              <a:ea typeface="Gulim" panose="020B0600000101010101" pitchFamily="34" charset="-127"/>
            </a:rPr>
            <a:t>Decreto 457/2020</a:t>
          </a:r>
          <a:r>
            <a:rPr lang="es-CO" i="0" dirty="0">
              <a:latin typeface="+mn-lt"/>
              <a:ea typeface="Gulim" panose="020B0600000101010101" pitchFamily="34" charset="-127"/>
            </a:rPr>
            <a:t>,  a través del cual la mayoría de trabajadores implementaron el trabajo desde casa</a:t>
          </a:r>
          <a:r>
            <a:rPr lang="es-CO" i="0" dirty="0">
              <a:latin typeface="+mn-lt"/>
            </a:rPr>
            <a:t>.</a:t>
          </a:r>
        </a:p>
        <a:p>
          <a:r>
            <a:rPr lang="es-CO" b="1" dirty="0">
              <a:latin typeface="+mn-lt"/>
            </a:rPr>
            <a:t>Ley 2088/21 </a:t>
          </a:r>
          <a:r>
            <a:rPr lang="es-CO" b="0" dirty="0">
              <a:latin typeface="+mn-lt"/>
            </a:rPr>
            <a:t>regula el trabajo en casa</a:t>
          </a:r>
          <a:endParaRPr lang="es-CO" dirty="0"/>
        </a:p>
      </dgm:t>
    </dgm:pt>
    <dgm:pt modelId="{BFB70C20-0595-4354-B2C5-95D43CE20200}" type="parTrans" cxnId="{96EB6CD9-DE8F-4362-BB2C-E1F12E38BCEE}">
      <dgm:prSet/>
      <dgm:spPr/>
      <dgm:t>
        <a:bodyPr/>
        <a:lstStyle/>
        <a:p>
          <a:endParaRPr lang="es-CO"/>
        </a:p>
      </dgm:t>
    </dgm:pt>
    <dgm:pt modelId="{10364903-6F93-4778-B42A-D7AE4C8F1609}" type="sibTrans" cxnId="{96EB6CD9-DE8F-4362-BB2C-E1F12E38BCEE}">
      <dgm:prSet/>
      <dgm:spPr/>
      <dgm:t>
        <a:bodyPr/>
        <a:lstStyle/>
        <a:p>
          <a:endParaRPr lang="es-CO"/>
        </a:p>
      </dgm:t>
    </dgm:pt>
    <dgm:pt modelId="{631A75A2-DDB3-463A-8BBE-56BE1FB7A515}" type="pres">
      <dgm:prSet presAssocID="{E7DA6A51-24E6-40C3-A6EA-6B3539BE65AE}" presName="Name0" presStyleCnt="0">
        <dgm:presLayoutVars>
          <dgm:chMax val="7"/>
          <dgm:chPref val="7"/>
          <dgm:dir/>
        </dgm:presLayoutVars>
      </dgm:prSet>
      <dgm:spPr/>
    </dgm:pt>
    <dgm:pt modelId="{EFA9588E-095E-4BB6-AABB-3149FBA2A7DE}" type="pres">
      <dgm:prSet presAssocID="{E7DA6A51-24E6-40C3-A6EA-6B3539BE65AE}" presName="Name1" presStyleCnt="0"/>
      <dgm:spPr/>
    </dgm:pt>
    <dgm:pt modelId="{398AEBCB-0E6D-461D-8198-011286B7D81F}" type="pres">
      <dgm:prSet presAssocID="{E7DA6A51-24E6-40C3-A6EA-6B3539BE65AE}" presName="cycle" presStyleCnt="0"/>
      <dgm:spPr/>
    </dgm:pt>
    <dgm:pt modelId="{C6B5F487-5896-4408-95A9-0796A0A6E653}" type="pres">
      <dgm:prSet presAssocID="{E7DA6A51-24E6-40C3-A6EA-6B3539BE65AE}" presName="srcNode" presStyleLbl="node1" presStyleIdx="0" presStyleCnt="6"/>
      <dgm:spPr/>
    </dgm:pt>
    <dgm:pt modelId="{26BCDEC8-943C-404F-8DC9-318BFE9EFD2D}" type="pres">
      <dgm:prSet presAssocID="{E7DA6A51-24E6-40C3-A6EA-6B3539BE65AE}" presName="conn" presStyleLbl="parChTrans1D2" presStyleIdx="0" presStyleCnt="1"/>
      <dgm:spPr/>
    </dgm:pt>
    <dgm:pt modelId="{4F511506-5B51-4D16-B5FA-843D6A72C901}" type="pres">
      <dgm:prSet presAssocID="{E7DA6A51-24E6-40C3-A6EA-6B3539BE65AE}" presName="extraNode" presStyleLbl="node1" presStyleIdx="0" presStyleCnt="6"/>
      <dgm:spPr/>
    </dgm:pt>
    <dgm:pt modelId="{3BAE26C4-0EF4-42B2-8847-DA5909D938E3}" type="pres">
      <dgm:prSet presAssocID="{E7DA6A51-24E6-40C3-A6EA-6B3539BE65AE}" presName="dstNode" presStyleLbl="node1" presStyleIdx="0" presStyleCnt="6"/>
      <dgm:spPr/>
    </dgm:pt>
    <dgm:pt modelId="{74ADB99F-348C-4DD8-918D-119D27426190}" type="pres">
      <dgm:prSet presAssocID="{B07356DB-EE83-4689-97DD-D0E927F9B54D}" presName="text_1" presStyleLbl="node1" presStyleIdx="0" presStyleCnt="6" custScaleY="248351">
        <dgm:presLayoutVars>
          <dgm:bulletEnabled val="1"/>
        </dgm:presLayoutVars>
      </dgm:prSet>
      <dgm:spPr/>
    </dgm:pt>
    <dgm:pt modelId="{4EC4D4C7-62DC-4429-88DF-5333B47705B9}" type="pres">
      <dgm:prSet presAssocID="{B07356DB-EE83-4689-97DD-D0E927F9B54D}" presName="accent_1" presStyleCnt="0"/>
      <dgm:spPr/>
    </dgm:pt>
    <dgm:pt modelId="{55C6195D-05FC-47F3-82E8-CF82A3448475}" type="pres">
      <dgm:prSet presAssocID="{B07356DB-EE83-4689-97DD-D0E927F9B54D}" presName="accentRepeatNode" presStyleLbl="solidFgAcc1" presStyleIdx="0" presStyleCnt="6"/>
      <dgm:spPr/>
    </dgm:pt>
    <dgm:pt modelId="{CAD5983E-F879-4A20-AC8C-FB40C3E07B81}" type="pres">
      <dgm:prSet presAssocID="{5A6A0A11-5266-442F-8243-6DA6DC593B59}" presName="text_2" presStyleLbl="node1" presStyleIdx="1" presStyleCnt="6" custScaleX="98089" custScaleY="73965" custLinFactNeighborX="894" custLinFactNeighborY="75072">
        <dgm:presLayoutVars>
          <dgm:bulletEnabled val="1"/>
        </dgm:presLayoutVars>
      </dgm:prSet>
      <dgm:spPr/>
    </dgm:pt>
    <dgm:pt modelId="{EEFADBD5-ABA1-4F2B-9F0E-5151E00594D2}" type="pres">
      <dgm:prSet presAssocID="{5A6A0A11-5266-442F-8243-6DA6DC593B59}" presName="accent_2" presStyleCnt="0"/>
      <dgm:spPr/>
    </dgm:pt>
    <dgm:pt modelId="{25DCE8D8-53B0-4412-BBD8-6F5CBCD6BE90}" type="pres">
      <dgm:prSet presAssocID="{5A6A0A11-5266-442F-8243-6DA6DC593B59}" presName="accentRepeatNode" presStyleLbl="solidFgAcc1" presStyleIdx="1" presStyleCnt="6" custLinFactNeighborX="-14781" custLinFactNeighborY="53505"/>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24E82AB1-B689-413F-9AF8-F31FBF6C54A6}" type="pres">
      <dgm:prSet presAssocID="{B18DFBDD-817E-41B6-84AA-41DEBBD48FF6}" presName="text_3" presStyleLbl="node1" presStyleIdx="2" presStyleCnt="6" custLinFactNeighborX="-84" custLinFactNeighborY="54669">
        <dgm:presLayoutVars>
          <dgm:bulletEnabled val="1"/>
        </dgm:presLayoutVars>
      </dgm:prSet>
      <dgm:spPr/>
    </dgm:pt>
    <dgm:pt modelId="{97F698A9-93C8-4148-8861-9460AA0998AE}" type="pres">
      <dgm:prSet presAssocID="{B18DFBDD-817E-41B6-84AA-41DEBBD48FF6}" presName="accent_3" presStyleCnt="0"/>
      <dgm:spPr/>
    </dgm:pt>
    <dgm:pt modelId="{4F992B71-04DC-412D-9A9F-1ADCD6029751}" type="pres">
      <dgm:prSet presAssocID="{B18DFBDD-817E-41B6-84AA-41DEBBD48FF6}" presName="accentRepeatNode" presStyleLbl="solidFgAcc1" presStyleIdx="2" presStyleCnt="6" custLinFactNeighborX="-1073" custLinFactNeighborY="37783"/>
      <dgm:spPr/>
    </dgm:pt>
    <dgm:pt modelId="{169DF02F-F78B-4812-86A8-2F0550F272E7}" type="pres">
      <dgm:prSet presAssocID="{681BCF03-399C-4964-841D-F633124B2401}" presName="text_4" presStyleLbl="node1" presStyleIdx="3" presStyleCnt="6" custScaleY="112508" custLinFactNeighborX="63" custLinFactNeighborY="53776">
        <dgm:presLayoutVars>
          <dgm:bulletEnabled val="1"/>
        </dgm:presLayoutVars>
      </dgm:prSet>
      <dgm:spPr/>
    </dgm:pt>
    <dgm:pt modelId="{4265BA08-F5C1-46F9-B2AB-1B3D6944AF05}" type="pres">
      <dgm:prSet presAssocID="{681BCF03-399C-4964-841D-F633124B2401}" presName="accent_4" presStyleCnt="0"/>
      <dgm:spPr/>
    </dgm:pt>
    <dgm:pt modelId="{3AEECF32-CA96-4CA0-ADBC-C4B48070AE30}" type="pres">
      <dgm:prSet presAssocID="{681BCF03-399C-4964-841D-F633124B2401}" presName="accentRepeatNode" presStyleLbl="solidFgAcc1" presStyleIdx="3" presStyleCnt="6" custLinFactNeighborX="806" custLinFactNeighborY="34564"/>
      <dgm:spPr/>
    </dgm:pt>
    <dgm:pt modelId="{98FB03D7-7040-49D2-B13E-3B5B0977ADBA}" type="pres">
      <dgm:prSet presAssocID="{A1AED2E1-8154-4C5B-BF9E-792D914E6B25}" presName="text_5" presStyleLbl="node1" presStyleIdx="4" presStyleCnt="6" custScaleY="95134" custLinFactNeighborX="-127" custLinFactNeighborY="40572">
        <dgm:presLayoutVars>
          <dgm:bulletEnabled val="1"/>
        </dgm:presLayoutVars>
      </dgm:prSet>
      <dgm:spPr/>
    </dgm:pt>
    <dgm:pt modelId="{BB5BAB7B-B742-4D53-A1AB-8F0680BEA473}" type="pres">
      <dgm:prSet presAssocID="{A1AED2E1-8154-4C5B-BF9E-792D914E6B25}" presName="accent_5" presStyleCnt="0"/>
      <dgm:spPr/>
    </dgm:pt>
    <dgm:pt modelId="{46712622-A8E9-4F6B-B019-AF20FF1BD15F}" type="pres">
      <dgm:prSet presAssocID="{A1AED2E1-8154-4C5B-BF9E-792D914E6B25}" presName="accentRepeatNode" presStyleLbl="solidFgAcc1" presStyleIdx="4" presStyleCnt="6" custLinFactNeighborX="-8064" custLinFactNeighborY="18194"/>
      <dgm:spPr/>
    </dgm:pt>
    <dgm:pt modelId="{0226B539-81A8-4FB7-9834-39E9DC7E78DB}" type="pres">
      <dgm:prSet presAssocID="{F3BC9F19-E31D-4E37-B711-4A37B81BEFAA}" presName="text_6" presStyleLbl="node1" presStyleIdx="5" presStyleCnt="6" custScaleY="73614">
        <dgm:presLayoutVars>
          <dgm:bulletEnabled val="1"/>
        </dgm:presLayoutVars>
      </dgm:prSet>
      <dgm:spPr/>
    </dgm:pt>
    <dgm:pt modelId="{0F919936-CC34-412C-8B43-5A06433A7A95}" type="pres">
      <dgm:prSet presAssocID="{F3BC9F19-E31D-4E37-B711-4A37B81BEFAA}" presName="accent_6" presStyleCnt="0"/>
      <dgm:spPr/>
    </dgm:pt>
    <dgm:pt modelId="{31172D77-56A9-48F5-AAF4-F4A0B28442C0}" type="pres">
      <dgm:prSet presAssocID="{F3BC9F19-E31D-4E37-B711-4A37B81BEFAA}" presName="accentRepeatNode" presStyleLbl="solidFgAcc1" presStyleIdx="5" presStyleCnt="6"/>
      <dgm:spPr/>
    </dgm:pt>
  </dgm:ptLst>
  <dgm:cxnLst>
    <dgm:cxn modelId="{CA698108-9131-4A33-B0FA-287103E2AFB5}" srcId="{E7DA6A51-24E6-40C3-A6EA-6B3539BE65AE}" destId="{B07356DB-EE83-4689-97DD-D0E927F9B54D}" srcOrd="0" destOrd="0" parTransId="{D302286B-AA0A-4796-AB3A-578AEA41D23F}" sibTransId="{99E46BEA-C8BC-476A-B05E-CEB6E4F488FB}"/>
    <dgm:cxn modelId="{4E06D215-6B86-44D3-BAB7-3175D84C747C}" srcId="{E7DA6A51-24E6-40C3-A6EA-6B3539BE65AE}" destId="{681BCF03-399C-4964-841D-F633124B2401}" srcOrd="3" destOrd="0" parTransId="{05098DB6-321C-44D0-9244-82B17D9DECAB}" sibTransId="{5ECF5A9D-7E84-4BC4-81E8-BAB0FB33504F}"/>
    <dgm:cxn modelId="{C18C7734-0E4D-4D3A-B558-8BF4A97F0976}" type="presOf" srcId="{B18DFBDD-817E-41B6-84AA-41DEBBD48FF6}" destId="{24E82AB1-B689-413F-9AF8-F31FBF6C54A6}" srcOrd="0" destOrd="0" presId="urn:microsoft.com/office/officeart/2008/layout/VerticalCurvedList"/>
    <dgm:cxn modelId="{51F0EE5E-AB8F-4355-B32D-6F126B5A58D4}" type="presOf" srcId="{99E46BEA-C8BC-476A-B05E-CEB6E4F488FB}" destId="{26BCDEC8-943C-404F-8DC9-318BFE9EFD2D}" srcOrd="0" destOrd="0" presId="urn:microsoft.com/office/officeart/2008/layout/VerticalCurvedList"/>
    <dgm:cxn modelId="{A3F38F42-AB4C-4553-8B16-E0AC40FE91F8}" srcId="{E7DA6A51-24E6-40C3-A6EA-6B3539BE65AE}" destId="{B18DFBDD-817E-41B6-84AA-41DEBBD48FF6}" srcOrd="2" destOrd="0" parTransId="{7D02B8D9-9309-4B6A-A42A-87F1B8B5691B}" sibTransId="{81DB80D5-78BF-414D-806F-2F74770CAA77}"/>
    <dgm:cxn modelId="{63BA2863-1DF3-4D84-A148-B6A2C5BA9FB3}" type="presOf" srcId="{681BCF03-399C-4964-841D-F633124B2401}" destId="{169DF02F-F78B-4812-86A8-2F0550F272E7}" srcOrd="0" destOrd="0" presId="urn:microsoft.com/office/officeart/2008/layout/VerticalCurvedList"/>
    <dgm:cxn modelId="{9E1D516B-674C-4A84-B568-59BE314B92AA}" type="presOf" srcId="{F3BC9F19-E31D-4E37-B711-4A37B81BEFAA}" destId="{0226B539-81A8-4FB7-9834-39E9DC7E78DB}" srcOrd="0" destOrd="0" presId="urn:microsoft.com/office/officeart/2008/layout/VerticalCurvedList"/>
    <dgm:cxn modelId="{DD323196-E7E4-4946-B0E4-366F7A15E46C}" srcId="{E7DA6A51-24E6-40C3-A6EA-6B3539BE65AE}" destId="{5A6A0A11-5266-442F-8243-6DA6DC593B59}" srcOrd="1" destOrd="0" parTransId="{22380AE4-DE64-4210-B73A-8B91421A6BA7}" sibTransId="{8A80F8DB-C01C-4E61-9DD2-46824EA09378}"/>
    <dgm:cxn modelId="{26387FA5-5A5D-449E-8F26-F7C883AF0847}" srcId="{E7DA6A51-24E6-40C3-A6EA-6B3539BE65AE}" destId="{F3BC9F19-E31D-4E37-B711-4A37B81BEFAA}" srcOrd="5" destOrd="0" parTransId="{B1EEF3B3-9105-4107-8502-A3D99CAD32AD}" sibTransId="{DDA13F89-C086-48AA-99EF-9FC7C11F9A42}"/>
    <dgm:cxn modelId="{B741CEB9-0A44-4A59-A747-256099912837}" type="presOf" srcId="{A1AED2E1-8154-4C5B-BF9E-792D914E6B25}" destId="{98FB03D7-7040-49D2-B13E-3B5B0977ADBA}" srcOrd="0" destOrd="0" presId="urn:microsoft.com/office/officeart/2008/layout/VerticalCurvedList"/>
    <dgm:cxn modelId="{2CF6E1C7-D5A7-4DAE-8751-A98C47369E0C}" type="presOf" srcId="{B07356DB-EE83-4689-97DD-D0E927F9B54D}" destId="{74ADB99F-348C-4DD8-918D-119D27426190}" srcOrd="0" destOrd="0" presId="urn:microsoft.com/office/officeart/2008/layout/VerticalCurvedList"/>
    <dgm:cxn modelId="{823874D3-0F02-4AB2-8757-422941DC133D}" type="presOf" srcId="{E7DA6A51-24E6-40C3-A6EA-6B3539BE65AE}" destId="{631A75A2-DDB3-463A-8BBE-56BE1FB7A515}" srcOrd="0" destOrd="0" presId="urn:microsoft.com/office/officeart/2008/layout/VerticalCurvedList"/>
    <dgm:cxn modelId="{260FE0D8-C7CC-4A09-9E4E-5AA26DCC718E}" type="presOf" srcId="{5A6A0A11-5266-442F-8243-6DA6DC593B59}" destId="{CAD5983E-F879-4A20-AC8C-FB40C3E07B81}" srcOrd="0" destOrd="0" presId="urn:microsoft.com/office/officeart/2008/layout/VerticalCurvedList"/>
    <dgm:cxn modelId="{96EB6CD9-DE8F-4362-BB2C-E1F12E38BCEE}" srcId="{E7DA6A51-24E6-40C3-A6EA-6B3539BE65AE}" destId="{A1AED2E1-8154-4C5B-BF9E-792D914E6B25}" srcOrd="4" destOrd="0" parTransId="{BFB70C20-0595-4354-B2C5-95D43CE20200}" sibTransId="{10364903-6F93-4778-B42A-D7AE4C8F1609}"/>
    <dgm:cxn modelId="{462FE2A3-12A8-483E-80CD-45B7D5055439}" type="presParOf" srcId="{631A75A2-DDB3-463A-8BBE-56BE1FB7A515}" destId="{EFA9588E-095E-4BB6-AABB-3149FBA2A7DE}" srcOrd="0" destOrd="0" presId="urn:microsoft.com/office/officeart/2008/layout/VerticalCurvedList"/>
    <dgm:cxn modelId="{65466B7F-D07B-498A-AAC0-CD86313AFE25}" type="presParOf" srcId="{EFA9588E-095E-4BB6-AABB-3149FBA2A7DE}" destId="{398AEBCB-0E6D-461D-8198-011286B7D81F}" srcOrd="0" destOrd="0" presId="urn:microsoft.com/office/officeart/2008/layout/VerticalCurvedList"/>
    <dgm:cxn modelId="{D6EA6082-D14E-4C47-B66C-4AF4E21E5EDA}" type="presParOf" srcId="{398AEBCB-0E6D-461D-8198-011286B7D81F}" destId="{C6B5F487-5896-4408-95A9-0796A0A6E653}" srcOrd="0" destOrd="0" presId="urn:microsoft.com/office/officeart/2008/layout/VerticalCurvedList"/>
    <dgm:cxn modelId="{27C9751C-5D0B-4C4E-B67B-C6C4668E9E13}" type="presParOf" srcId="{398AEBCB-0E6D-461D-8198-011286B7D81F}" destId="{26BCDEC8-943C-404F-8DC9-318BFE9EFD2D}" srcOrd="1" destOrd="0" presId="urn:microsoft.com/office/officeart/2008/layout/VerticalCurvedList"/>
    <dgm:cxn modelId="{41313C49-A703-4C79-A000-6502765E562F}" type="presParOf" srcId="{398AEBCB-0E6D-461D-8198-011286B7D81F}" destId="{4F511506-5B51-4D16-B5FA-843D6A72C901}" srcOrd="2" destOrd="0" presId="urn:microsoft.com/office/officeart/2008/layout/VerticalCurvedList"/>
    <dgm:cxn modelId="{17AE9F8A-D181-4520-A3B4-B8829EE5A786}" type="presParOf" srcId="{398AEBCB-0E6D-461D-8198-011286B7D81F}" destId="{3BAE26C4-0EF4-42B2-8847-DA5909D938E3}" srcOrd="3" destOrd="0" presId="urn:microsoft.com/office/officeart/2008/layout/VerticalCurvedList"/>
    <dgm:cxn modelId="{5CAE1D01-5514-4AA3-865D-8D9E59C7646A}" type="presParOf" srcId="{EFA9588E-095E-4BB6-AABB-3149FBA2A7DE}" destId="{74ADB99F-348C-4DD8-918D-119D27426190}" srcOrd="1" destOrd="0" presId="urn:microsoft.com/office/officeart/2008/layout/VerticalCurvedList"/>
    <dgm:cxn modelId="{A31CD582-50D9-474B-B000-C69F99C2DC15}" type="presParOf" srcId="{EFA9588E-095E-4BB6-AABB-3149FBA2A7DE}" destId="{4EC4D4C7-62DC-4429-88DF-5333B47705B9}" srcOrd="2" destOrd="0" presId="urn:microsoft.com/office/officeart/2008/layout/VerticalCurvedList"/>
    <dgm:cxn modelId="{980CA7B1-9682-406D-B0CA-2A814477416F}" type="presParOf" srcId="{4EC4D4C7-62DC-4429-88DF-5333B47705B9}" destId="{55C6195D-05FC-47F3-82E8-CF82A3448475}" srcOrd="0" destOrd="0" presId="urn:microsoft.com/office/officeart/2008/layout/VerticalCurvedList"/>
    <dgm:cxn modelId="{318F362A-5415-45BF-A57D-9543F36B5200}" type="presParOf" srcId="{EFA9588E-095E-4BB6-AABB-3149FBA2A7DE}" destId="{CAD5983E-F879-4A20-AC8C-FB40C3E07B81}" srcOrd="3" destOrd="0" presId="urn:microsoft.com/office/officeart/2008/layout/VerticalCurvedList"/>
    <dgm:cxn modelId="{C1A24B40-5320-42E8-A102-0161F4F3FE73}" type="presParOf" srcId="{EFA9588E-095E-4BB6-AABB-3149FBA2A7DE}" destId="{EEFADBD5-ABA1-4F2B-9F0E-5151E00594D2}" srcOrd="4" destOrd="0" presId="urn:microsoft.com/office/officeart/2008/layout/VerticalCurvedList"/>
    <dgm:cxn modelId="{C2CC00A3-95B6-4B14-803B-08CD184E22C6}" type="presParOf" srcId="{EEFADBD5-ABA1-4F2B-9F0E-5151E00594D2}" destId="{25DCE8D8-53B0-4412-BBD8-6F5CBCD6BE90}" srcOrd="0" destOrd="0" presId="urn:microsoft.com/office/officeart/2008/layout/VerticalCurvedList"/>
    <dgm:cxn modelId="{0ED3B56D-A5D8-4BAA-8508-C2E0A5F027CD}" type="presParOf" srcId="{EFA9588E-095E-4BB6-AABB-3149FBA2A7DE}" destId="{24E82AB1-B689-413F-9AF8-F31FBF6C54A6}" srcOrd="5" destOrd="0" presId="urn:microsoft.com/office/officeart/2008/layout/VerticalCurvedList"/>
    <dgm:cxn modelId="{DE402142-5320-40C9-B838-00598B3801B1}" type="presParOf" srcId="{EFA9588E-095E-4BB6-AABB-3149FBA2A7DE}" destId="{97F698A9-93C8-4148-8861-9460AA0998AE}" srcOrd="6" destOrd="0" presId="urn:microsoft.com/office/officeart/2008/layout/VerticalCurvedList"/>
    <dgm:cxn modelId="{37FFD056-83B0-4BF4-ACFA-28607043E2C8}" type="presParOf" srcId="{97F698A9-93C8-4148-8861-9460AA0998AE}" destId="{4F992B71-04DC-412D-9A9F-1ADCD6029751}" srcOrd="0" destOrd="0" presId="urn:microsoft.com/office/officeart/2008/layout/VerticalCurvedList"/>
    <dgm:cxn modelId="{6E0869BB-5ACC-43D1-A5BC-92AE02CF7DB4}" type="presParOf" srcId="{EFA9588E-095E-4BB6-AABB-3149FBA2A7DE}" destId="{169DF02F-F78B-4812-86A8-2F0550F272E7}" srcOrd="7" destOrd="0" presId="urn:microsoft.com/office/officeart/2008/layout/VerticalCurvedList"/>
    <dgm:cxn modelId="{597E6532-7985-4CCE-981E-156FB50A2316}" type="presParOf" srcId="{EFA9588E-095E-4BB6-AABB-3149FBA2A7DE}" destId="{4265BA08-F5C1-46F9-B2AB-1B3D6944AF05}" srcOrd="8" destOrd="0" presId="urn:microsoft.com/office/officeart/2008/layout/VerticalCurvedList"/>
    <dgm:cxn modelId="{8A63DAEB-1B19-454D-AE7B-E46F5210103A}" type="presParOf" srcId="{4265BA08-F5C1-46F9-B2AB-1B3D6944AF05}" destId="{3AEECF32-CA96-4CA0-ADBC-C4B48070AE30}" srcOrd="0" destOrd="0" presId="urn:microsoft.com/office/officeart/2008/layout/VerticalCurvedList"/>
    <dgm:cxn modelId="{7345CC29-3A3F-4F5C-90A7-B4998FF83A88}" type="presParOf" srcId="{EFA9588E-095E-4BB6-AABB-3149FBA2A7DE}" destId="{98FB03D7-7040-49D2-B13E-3B5B0977ADBA}" srcOrd="9" destOrd="0" presId="urn:microsoft.com/office/officeart/2008/layout/VerticalCurvedList"/>
    <dgm:cxn modelId="{0EDD25BC-5B67-4F62-B35A-F27C3CCF59D8}" type="presParOf" srcId="{EFA9588E-095E-4BB6-AABB-3149FBA2A7DE}" destId="{BB5BAB7B-B742-4D53-A1AB-8F0680BEA473}" srcOrd="10" destOrd="0" presId="urn:microsoft.com/office/officeart/2008/layout/VerticalCurvedList"/>
    <dgm:cxn modelId="{44D0DE5D-3973-446E-9BAC-DDB6878000F0}" type="presParOf" srcId="{BB5BAB7B-B742-4D53-A1AB-8F0680BEA473}" destId="{46712622-A8E9-4F6B-B019-AF20FF1BD15F}" srcOrd="0" destOrd="0" presId="urn:microsoft.com/office/officeart/2008/layout/VerticalCurvedList"/>
    <dgm:cxn modelId="{52EC5390-F9FB-4C97-A69C-FAFB8B4851C1}" type="presParOf" srcId="{EFA9588E-095E-4BB6-AABB-3149FBA2A7DE}" destId="{0226B539-81A8-4FB7-9834-39E9DC7E78DB}" srcOrd="11" destOrd="0" presId="urn:microsoft.com/office/officeart/2008/layout/VerticalCurvedList"/>
    <dgm:cxn modelId="{A69E5BA8-0707-4F54-80C3-B94D9AEF1FB5}" type="presParOf" srcId="{EFA9588E-095E-4BB6-AABB-3149FBA2A7DE}" destId="{0F919936-CC34-412C-8B43-5A06433A7A95}" srcOrd="12" destOrd="0" presId="urn:microsoft.com/office/officeart/2008/layout/VerticalCurvedList"/>
    <dgm:cxn modelId="{12E0DBB6-0211-445B-BB8D-D49D41494748}" type="presParOf" srcId="{0F919936-CC34-412C-8B43-5A06433A7A95}" destId="{31172D77-56A9-48F5-AAF4-F4A0B28442C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05ADF-BA02-40C3-ACC6-231E6FC4B9C5}" type="doc">
      <dgm:prSet loTypeId="urn:microsoft.com/office/officeart/2009/3/layout/OpposingIdeas" loCatId="relationship" qsTypeId="urn:microsoft.com/office/officeart/2005/8/quickstyle/simple1" qsCatId="simple" csTypeId="urn:microsoft.com/office/officeart/2005/8/colors/accent5_1" csCatId="accent5" phldr="1"/>
      <dgm:spPr/>
      <dgm:t>
        <a:bodyPr/>
        <a:lstStyle/>
        <a:p>
          <a:endParaRPr lang="es-CO"/>
        </a:p>
      </dgm:t>
    </dgm:pt>
    <dgm:pt modelId="{DDC77A5D-7CA5-4DF0-8E8B-BE8945568872}">
      <dgm:prSet phldrT="[Texto]"/>
      <dgm:spPr/>
      <dgm:t>
        <a:bodyPr/>
        <a:lstStyle/>
        <a:p>
          <a:r>
            <a:rPr lang="es-CO" dirty="0"/>
            <a:t>Ejemplo      </a:t>
          </a:r>
        </a:p>
      </dgm:t>
    </dgm:pt>
    <dgm:pt modelId="{97368872-6E96-4E38-BB50-8CC4EED48AFE}" type="parTrans" cxnId="{FBC1FFFC-97E9-4AA7-BB8F-606A1C6E689F}">
      <dgm:prSet/>
      <dgm:spPr/>
      <dgm:t>
        <a:bodyPr/>
        <a:lstStyle/>
        <a:p>
          <a:endParaRPr lang="es-CO"/>
        </a:p>
      </dgm:t>
    </dgm:pt>
    <dgm:pt modelId="{96E02A91-77CB-4128-A323-38BF853ED390}" type="sibTrans" cxnId="{FBC1FFFC-97E9-4AA7-BB8F-606A1C6E689F}">
      <dgm:prSet/>
      <dgm:spPr/>
      <dgm:t>
        <a:bodyPr/>
        <a:lstStyle/>
        <a:p>
          <a:endParaRPr lang="es-CO"/>
        </a:p>
      </dgm:t>
    </dgm:pt>
    <dgm:pt modelId="{B270A4E5-8B02-4856-B629-5F1E2A921BEE}">
      <dgm:prSet phldrT="[Texto]" custT="1"/>
      <dgm:spPr/>
      <dgm:t>
        <a:bodyPr/>
        <a:lstStyle/>
        <a:p>
          <a:pPr algn="ctr"/>
          <a:r>
            <a:rPr lang="es-CO" sz="1200" dirty="0">
              <a:latin typeface="Times New Roman" panose="02020603050405020304" pitchFamily="18" charset="0"/>
              <a:ea typeface="Gulim" panose="020B0600000101010101" pitchFamily="34" charset="-127"/>
              <a:cs typeface="Times New Roman" panose="02020603050405020304" pitchFamily="18" charset="0"/>
            </a:rPr>
            <a:t>La aplicación de WhatsApp y el correo electrónico, son herramientas de comunicación en la actualidad, en las relaciones laborales.</a:t>
          </a:r>
        </a:p>
      </dgm:t>
    </dgm:pt>
    <dgm:pt modelId="{2FBE7680-F5A9-4D03-8A5E-A6771A5F04AC}" type="parTrans" cxnId="{19D76444-26D3-4B4F-A256-257634BEC415}">
      <dgm:prSet/>
      <dgm:spPr/>
      <dgm:t>
        <a:bodyPr/>
        <a:lstStyle/>
        <a:p>
          <a:endParaRPr lang="es-CO"/>
        </a:p>
      </dgm:t>
    </dgm:pt>
    <dgm:pt modelId="{D8EA5646-CFD8-4532-B1B0-3B1FB9B3C437}" type="sibTrans" cxnId="{19D76444-26D3-4B4F-A256-257634BEC415}">
      <dgm:prSet/>
      <dgm:spPr/>
      <dgm:t>
        <a:bodyPr/>
        <a:lstStyle/>
        <a:p>
          <a:endParaRPr lang="es-CO"/>
        </a:p>
      </dgm:t>
    </dgm:pt>
    <dgm:pt modelId="{B9631F1E-4A48-46F1-B146-ECC713C77DA2}">
      <dgm:prSet phldrT="[Texto]"/>
      <dgm:spPr/>
      <dgm:t>
        <a:bodyPr/>
        <a:lstStyle/>
        <a:p>
          <a:r>
            <a:rPr lang="es-CO" dirty="0"/>
            <a:t>Ejemplo</a:t>
          </a:r>
        </a:p>
      </dgm:t>
    </dgm:pt>
    <dgm:pt modelId="{F3159865-54C5-43F0-BA17-5F006C4AD1C9}" type="parTrans" cxnId="{6A1B3EB8-161E-405A-AB32-21D98517744C}">
      <dgm:prSet/>
      <dgm:spPr/>
      <dgm:t>
        <a:bodyPr/>
        <a:lstStyle/>
        <a:p>
          <a:endParaRPr lang="es-CO"/>
        </a:p>
      </dgm:t>
    </dgm:pt>
    <dgm:pt modelId="{726F9E0A-2067-4576-9794-9E3580E08C30}" type="sibTrans" cxnId="{6A1B3EB8-161E-405A-AB32-21D98517744C}">
      <dgm:prSet/>
      <dgm:spPr/>
      <dgm:t>
        <a:bodyPr/>
        <a:lstStyle/>
        <a:p>
          <a:endParaRPr lang="es-CO"/>
        </a:p>
      </dgm:t>
    </dgm:pt>
    <dgm:pt modelId="{6AB8204C-2F3F-4BDD-BA73-AD0165DC4AC1}">
      <dgm:prSet phldrT="[Texto]"/>
      <dgm:spPr/>
      <dgm:t>
        <a:bodyPr/>
        <a:lstStyle/>
        <a:p>
          <a:pPr algn="just"/>
          <a:r>
            <a:rPr lang="es-CO" b="1"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Conductas de Posible Ciberacoso</a:t>
          </a:r>
        </a:p>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Obligar a encender la cámara sin un fin específico.</a:t>
          </a:r>
        </a:p>
      </dgm:t>
    </dgm:pt>
    <dgm:pt modelId="{87F46C65-8B57-4650-AD91-4C49A6606344}" type="parTrans" cxnId="{8EA9C2E4-CC13-4B2C-99A1-F5EFF52F3581}">
      <dgm:prSet/>
      <dgm:spPr/>
      <dgm:t>
        <a:bodyPr/>
        <a:lstStyle/>
        <a:p>
          <a:endParaRPr lang="es-CO"/>
        </a:p>
      </dgm:t>
    </dgm:pt>
    <dgm:pt modelId="{577451E4-3D60-4A5D-A029-51F4AD031BBC}" type="sibTrans" cxnId="{8EA9C2E4-CC13-4B2C-99A1-F5EFF52F3581}">
      <dgm:prSet/>
      <dgm:spPr/>
      <dgm:t>
        <a:bodyPr/>
        <a:lstStyle/>
        <a:p>
          <a:endParaRPr lang="es-CO"/>
        </a:p>
      </dgm:t>
    </dgm:pt>
    <dgm:pt modelId="{FEB52E5A-E58D-46B1-A87F-81BF7DFD1A56}">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Convocar una reunión fuera del horario laboral</a:t>
          </a:r>
        </a:p>
      </dgm:t>
    </dgm:pt>
    <dgm:pt modelId="{30522060-FFA7-4007-9E88-C27894A657A9}" type="parTrans" cxnId="{6072DFCD-4D33-4419-884D-04FABE19DFD3}">
      <dgm:prSet/>
      <dgm:spPr/>
      <dgm:t>
        <a:bodyPr/>
        <a:lstStyle/>
        <a:p>
          <a:endParaRPr lang="es-CO"/>
        </a:p>
      </dgm:t>
    </dgm:pt>
    <dgm:pt modelId="{FA0E0DA7-E4A4-4F81-90D9-93C15AF4B4F3}" type="sibTrans" cxnId="{6072DFCD-4D33-4419-884D-04FABE19DFD3}">
      <dgm:prSet/>
      <dgm:spPr/>
      <dgm:t>
        <a:bodyPr/>
        <a:lstStyle/>
        <a:p>
          <a:endParaRPr lang="es-CO"/>
        </a:p>
      </dgm:t>
    </dgm:pt>
    <dgm:pt modelId="{8B1FD18A-36D0-4A59-94FA-848E7814EFDB}">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Exigir horarios diferentes, sin una razón justa.</a:t>
          </a:r>
        </a:p>
      </dgm:t>
    </dgm:pt>
    <dgm:pt modelId="{3E091F75-BAF5-433B-9C63-263EB316CA18}" type="parTrans" cxnId="{4732B009-CC08-43BC-A86C-F5D18A50292D}">
      <dgm:prSet/>
      <dgm:spPr/>
      <dgm:t>
        <a:bodyPr/>
        <a:lstStyle/>
        <a:p>
          <a:endParaRPr lang="es-CO"/>
        </a:p>
      </dgm:t>
    </dgm:pt>
    <dgm:pt modelId="{D5E80906-2EAE-4233-8D79-83224FACBB4F}" type="sibTrans" cxnId="{4732B009-CC08-43BC-A86C-F5D18A50292D}">
      <dgm:prSet/>
      <dgm:spPr/>
      <dgm:t>
        <a:bodyPr/>
        <a:lstStyle/>
        <a:p>
          <a:endParaRPr lang="es-CO"/>
        </a:p>
      </dgm:t>
    </dgm:pt>
    <dgm:pt modelId="{A16F1F4B-F926-46E9-BFF0-6EF50C561D25}">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Enviar correos difamatorios al entorno personal y laboral de la víctima para manipularla.</a:t>
          </a:r>
        </a:p>
      </dgm:t>
    </dgm:pt>
    <dgm:pt modelId="{D2B4401C-1554-4289-ADF0-1B6B1C385FB6}" type="parTrans" cxnId="{4EB15A69-EF1D-4211-9EE5-CC7BC1CCFBB2}">
      <dgm:prSet/>
      <dgm:spPr/>
      <dgm:t>
        <a:bodyPr/>
        <a:lstStyle/>
        <a:p>
          <a:endParaRPr lang="es-CO"/>
        </a:p>
      </dgm:t>
    </dgm:pt>
    <dgm:pt modelId="{68B3A42C-CDA1-4ABD-9D5D-F8B18DF44466}" type="sibTrans" cxnId="{4EB15A69-EF1D-4211-9EE5-CC7BC1CCFBB2}">
      <dgm:prSet/>
      <dgm:spPr/>
      <dgm:t>
        <a:bodyPr/>
        <a:lstStyle/>
        <a:p>
          <a:endParaRPr lang="es-CO"/>
        </a:p>
      </dgm:t>
    </dgm:pt>
    <dgm:pt modelId="{C9D61611-4215-4376-9BDC-13237830E490}">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Atacar sus datos y equipos informáticos</a:t>
          </a:r>
        </a:p>
      </dgm:t>
    </dgm:pt>
    <dgm:pt modelId="{F0348158-4ED2-4AFD-8927-84C61F380A80}" type="parTrans" cxnId="{CAD5A3D2-ED11-412F-AAE9-CCFA9441ECD7}">
      <dgm:prSet/>
      <dgm:spPr/>
      <dgm:t>
        <a:bodyPr/>
        <a:lstStyle/>
        <a:p>
          <a:endParaRPr lang="es-CO"/>
        </a:p>
      </dgm:t>
    </dgm:pt>
    <dgm:pt modelId="{A2256897-5528-45EE-9B49-8B6BDBCD7095}" type="sibTrans" cxnId="{CAD5A3D2-ED11-412F-AAE9-CCFA9441ECD7}">
      <dgm:prSet/>
      <dgm:spPr/>
      <dgm:t>
        <a:bodyPr/>
        <a:lstStyle/>
        <a:p>
          <a:endParaRPr lang="es-CO"/>
        </a:p>
      </dgm:t>
    </dgm:pt>
    <dgm:pt modelId="{62419751-E8F0-4ACF-AEC9-D96E05270E31}" type="pres">
      <dgm:prSet presAssocID="{63805ADF-BA02-40C3-ACC6-231E6FC4B9C5}" presName="Name0" presStyleCnt="0">
        <dgm:presLayoutVars>
          <dgm:chMax val="2"/>
          <dgm:dir/>
          <dgm:animOne val="branch"/>
          <dgm:animLvl val="lvl"/>
          <dgm:resizeHandles val="exact"/>
        </dgm:presLayoutVars>
      </dgm:prSet>
      <dgm:spPr/>
    </dgm:pt>
    <dgm:pt modelId="{4193B82A-FF46-4988-A9B2-097DC4FE6C7D}" type="pres">
      <dgm:prSet presAssocID="{63805ADF-BA02-40C3-ACC6-231E6FC4B9C5}" presName="Background" presStyleLbl="node1" presStyleIdx="0" presStyleCnt="1" custScaleX="104869" custScaleY="115864" custLinFactNeighborX="2337" custLinFactNeighborY="-215"/>
      <dgm:spPr/>
    </dgm:pt>
    <dgm:pt modelId="{CD7745BC-9E17-4745-B627-FFBC49C0E3F8}" type="pres">
      <dgm:prSet presAssocID="{63805ADF-BA02-40C3-ACC6-231E6FC4B9C5}" presName="Divider" presStyleLbl="callout" presStyleIdx="0" presStyleCnt="1" custLinFactX="-20651151" custLinFactNeighborX="-20700000" custLinFactNeighborY="-272"/>
      <dgm:spPr/>
    </dgm:pt>
    <dgm:pt modelId="{84CFAFCB-ED59-4F60-83C4-A8B5078FAD58}" type="pres">
      <dgm:prSet presAssocID="{63805ADF-BA02-40C3-ACC6-231E6FC4B9C5}" presName="ChildText1" presStyleLbl="revTx" presStyleIdx="0" presStyleCnt="0" custScaleY="105756" custLinFactNeighborX="-10764" custLinFactNeighborY="-786">
        <dgm:presLayoutVars>
          <dgm:chMax val="0"/>
          <dgm:chPref val="0"/>
          <dgm:bulletEnabled val="1"/>
        </dgm:presLayoutVars>
      </dgm:prSet>
      <dgm:spPr/>
    </dgm:pt>
    <dgm:pt modelId="{BB1F1461-3E37-4411-9D29-5013817C31C4}" type="pres">
      <dgm:prSet presAssocID="{63805ADF-BA02-40C3-ACC6-231E6FC4B9C5}" presName="ChildText2" presStyleLbl="revTx" presStyleIdx="0" presStyleCnt="0" custScaleX="122258" custScaleY="116616" custLinFactNeighborX="-1330" custLinFactNeighborY="-842">
        <dgm:presLayoutVars>
          <dgm:chMax val="0"/>
          <dgm:chPref val="0"/>
          <dgm:bulletEnabled val="1"/>
        </dgm:presLayoutVars>
      </dgm:prSet>
      <dgm:spPr/>
    </dgm:pt>
    <dgm:pt modelId="{5A097D4B-555A-4FD4-9990-CFE8A67DEAA9}" type="pres">
      <dgm:prSet presAssocID="{63805ADF-BA02-40C3-ACC6-231E6FC4B9C5}" presName="ParentText1" presStyleLbl="revTx" presStyleIdx="0" presStyleCnt="0">
        <dgm:presLayoutVars>
          <dgm:chMax val="1"/>
          <dgm:chPref val="1"/>
        </dgm:presLayoutVars>
      </dgm:prSet>
      <dgm:spPr/>
    </dgm:pt>
    <dgm:pt modelId="{A8573697-9942-43F9-8FD8-8431AD236B0C}" type="pres">
      <dgm:prSet presAssocID="{63805ADF-BA02-40C3-ACC6-231E6FC4B9C5}" presName="ParentShape1" presStyleLbl="alignImgPlace1" presStyleIdx="0" presStyleCnt="2" custScaleX="104150" custScaleY="103205" custLinFactNeighborX="-1106" custLinFactNeighborY="2583">
        <dgm:presLayoutVars/>
      </dgm:prSet>
      <dgm:spPr/>
    </dgm:pt>
    <dgm:pt modelId="{876DE62A-9806-4FC6-9494-F0154EB4E16C}" type="pres">
      <dgm:prSet presAssocID="{63805ADF-BA02-40C3-ACC6-231E6FC4B9C5}" presName="ParentText2" presStyleLbl="revTx" presStyleIdx="0" presStyleCnt="0">
        <dgm:presLayoutVars>
          <dgm:chMax val="1"/>
          <dgm:chPref val="1"/>
        </dgm:presLayoutVars>
      </dgm:prSet>
      <dgm:spPr/>
    </dgm:pt>
    <dgm:pt modelId="{1DA45FB9-0B77-4080-AB51-F96A6A482F4B}" type="pres">
      <dgm:prSet presAssocID="{63805ADF-BA02-40C3-ACC6-231E6FC4B9C5}" presName="ParentShape2" presStyleLbl="alignImgPlace1" presStyleIdx="1" presStyleCnt="2" custLinFactNeighborX="11742" custLinFactNeighborY="3276">
        <dgm:presLayoutVars/>
      </dgm:prSet>
      <dgm:spPr/>
    </dgm:pt>
  </dgm:ptLst>
  <dgm:cxnLst>
    <dgm:cxn modelId="{4732B009-CC08-43BC-A86C-F5D18A50292D}" srcId="{B9631F1E-4A48-46F1-B146-ECC713C77DA2}" destId="{8B1FD18A-36D0-4A59-94FA-848E7814EFDB}" srcOrd="2" destOrd="0" parTransId="{3E091F75-BAF5-433B-9C63-263EB316CA18}" sibTransId="{D5E80906-2EAE-4233-8D79-83224FACBB4F}"/>
    <dgm:cxn modelId="{EFCA0F14-4F56-470F-B0A5-28CA00473A32}" type="presOf" srcId="{FEB52E5A-E58D-46B1-A87F-81BF7DFD1A56}" destId="{BB1F1461-3E37-4411-9D29-5013817C31C4}" srcOrd="0" destOrd="1" presId="urn:microsoft.com/office/officeart/2009/3/layout/OpposingIdeas"/>
    <dgm:cxn modelId="{ED6ED319-6F4D-4F66-B6D4-338DA56ED9A9}" type="presOf" srcId="{DDC77A5D-7CA5-4DF0-8E8B-BE8945568872}" destId="{5A097D4B-555A-4FD4-9990-CFE8A67DEAA9}" srcOrd="0" destOrd="0" presId="urn:microsoft.com/office/officeart/2009/3/layout/OpposingIdeas"/>
    <dgm:cxn modelId="{9817D423-F1BA-4852-B93B-E97A5021DA48}" type="presOf" srcId="{B9631F1E-4A48-46F1-B146-ECC713C77DA2}" destId="{876DE62A-9806-4FC6-9494-F0154EB4E16C}" srcOrd="0" destOrd="0" presId="urn:microsoft.com/office/officeart/2009/3/layout/OpposingIdeas"/>
    <dgm:cxn modelId="{4D44A22E-BB8E-48D4-B194-E5228E0C4E63}" type="presOf" srcId="{63805ADF-BA02-40C3-ACC6-231E6FC4B9C5}" destId="{62419751-E8F0-4ACF-AEC9-D96E05270E31}" srcOrd="0" destOrd="0" presId="urn:microsoft.com/office/officeart/2009/3/layout/OpposingIdeas"/>
    <dgm:cxn modelId="{ED16413D-4ADD-4ACF-B9AF-0DE5620A3C0F}" type="presOf" srcId="{B9631F1E-4A48-46F1-B146-ECC713C77DA2}" destId="{1DA45FB9-0B77-4080-AB51-F96A6A482F4B}" srcOrd="1" destOrd="0" presId="urn:microsoft.com/office/officeart/2009/3/layout/OpposingIdeas"/>
    <dgm:cxn modelId="{33F4985F-C2D0-4F70-92D3-C1B692AD12D5}" type="presOf" srcId="{B270A4E5-8B02-4856-B629-5F1E2A921BEE}" destId="{84CFAFCB-ED59-4F60-83C4-A8B5078FAD58}" srcOrd="0" destOrd="0" presId="urn:microsoft.com/office/officeart/2009/3/layout/OpposingIdeas"/>
    <dgm:cxn modelId="{F8D70A42-5D80-4C0A-9FE6-4BBA8BA73144}" type="presOf" srcId="{6AB8204C-2F3F-4BDD-BA73-AD0165DC4AC1}" destId="{BB1F1461-3E37-4411-9D29-5013817C31C4}" srcOrd="0" destOrd="0" presId="urn:microsoft.com/office/officeart/2009/3/layout/OpposingIdeas"/>
    <dgm:cxn modelId="{19D76444-26D3-4B4F-A256-257634BEC415}" srcId="{DDC77A5D-7CA5-4DF0-8E8B-BE8945568872}" destId="{B270A4E5-8B02-4856-B629-5F1E2A921BEE}" srcOrd="0" destOrd="0" parTransId="{2FBE7680-F5A9-4D03-8A5E-A6771A5F04AC}" sibTransId="{D8EA5646-CFD8-4532-B1B0-3B1FB9B3C437}"/>
    <dgm:cxn modelId="{4EB15A69-EF1D-4211-9EE5-CC7BC1CCFBB2}" srcId="{B9631F1E-4A48-46F1-B146-ECC713C77DA2}" destId="{A16F1F4B-F926-46E9-BFF0-6EF50C561D25}" srcOrd="3" destOrd="0" parTransId="{D2B4401C-1554-4289-ADF0-1B6B1C385FB6}" sibTransId="{68B3A42C-CDA1-4ABD-9D5D-F8B18DF44466}"/>
    <dgm:cxn modelId="{0FDD3386-AE2D-487C-88A3-9EA2776B27E2}" type="presOf" srcId="{DDC77A5D-7CA5-4DF0-8E8B-BE8945568872}" destId="{A8573697-9942-43F9-8FD8-8431AD236B0C}" srcOrd="1" destOrd="0" presId="urn:microsoft.com/office/officeart/2009/3/layout/OpposingIdeas"/>
    <dgm:cxn modelId="{6E96BDB7-0013-432C-9F33-409119097E96}" type="presOf" srcId="{A16F1F4B-F926-46E9-BFF0-6EF50C561D25}" destId="{BB1F1461-3E37-4411-9D29-5013817C31C4}" srcOrd="0" destOrd="3" presId="urn:microsoft.com/office/officeart/2009/3/layout/OpposingIdeas"/>
    <dgm:cxn modelId="{6A1B3EB8-161E-405A-AB32-21D98517744C}" srcId="{63805ADF-BA02-40C3-ACC6-231E6FC4B9C5}" destId="{B9631F1E-4A48-46F1-B146-ECC713C77DA2}" srcOrd="1" destOrd="0" parTransId="{F3159865-54C5-43F0-BA17-5F006C4AD1C9}" sibTransId="{726F9E0A-2067-4576-9794-9E3580E08C30}"/>
    <dgm:cxn modelId="{6072DFCD-4D33-4419-884D-04FABE19DFD3}" srcId="{B9631F1E-4A48-46F1-B146-ECC713C77DA2}" destId="{FEB52E5A-E58D-46B1-A87F-81BF7DFD1A56}" srcOrd="1" destOrd="0" parTransId="{30522060-FFA7-4007-9E88-C27894A657A9}" sibTransId="{FA0E0DA7-E4A4-4F81-90D9-93C15AF4B4F3}"/>
    <dgm:cxn modelId="{CAD5A3D2-ED11-412F-AAE9-CCFA9441ECD7}" srcId="{B9631F1E-4A48-46F1-B146-ECC713C77DA2}" destId="{C9D61611-4215-4376-9BDC-13237830E490}" srcOrd="4" destOrd="0" parTransId="{F0348158-4ED2-4AFD-8927-84C61F380A80}" sibTransId="{A2256897-5528-45EE-9B49-8B6BDBCD7095}"/>
    <dgm:cxn modelId="{C87A73D7-1876-4B6B-AE7A-1E93030F1AD4}" type="presOf" srcId="{C9D61611-4215-4376-9BDC-13237830E490}" destId="{BB1F1461-3E37-4411-9D29-5013817C31C4}" srcOrd="0" destOrd="4" presId="urn:microsoft.com/office/officeart/2009/3/layout/OpposingIdeas"/>
    <dgm:cxn modelId="{8EA9C2E4-CC13-4B2C-99A1-F5EFF52F3581}" srcId="{B9631F1E-4A48-46F1-B146-ECC713C77DA2}" destId="{6AB8204C-2F3F-4BDD-BA73-AD0165DC4AC1}" srcOrd="0" destOrd="0" parTransId="{87F46C65-8B57-4650-AD91-4C49A6606344}" sibTransId="{577451E4-3D60-4A5D-A029-51F4AD031BBC}"/>
    <dgm:cxn modelId="{FBC1FFFC-97E9-4AA7-BB8F-606A1C6E689F}" srcId="{63805ADF-BA02-40C3-ACC6-231E6FC4B9C5}" destId="{DDC77A5D-7CA5-4DF0-8E8B-BE8945568872}" srcOrd="0" destOrd="0" parTransId="{97368872-6E96-4E38-BB50-8CC4EED48AFE}" sibTransId="{96E02A91-77CB-4128-A323-38BF853ED390}"/>
    <dgm:cxn modelId="{108823FD-457F-47EA-B8E9-57A3FC6FB53D}" type="presOf" srcId="{8B1FD18A-36D0-4A59-94FA-848E7814EFDB}" destId="{BB1F1461-3E37-4411-9D29-5013817C31C4}" srcOrd="0" destOrd="2" presId="urn:microsoft.com/office/officeart/2009/3/layout/OpposingIdeas"/>
    <dgm:cxn modelId="{070C874E-904C-4068-9142-0D05A278786E}" type="presParOf" srcId="{62419751-E8F0-4ACF-AEC9-D96E05270E31}" destId="{4193B82A-FF46-4988-A9B2-097DC4FE6C7D}" srcOrd="0" destOrd="0" presId="urn:microsoft.com/office/officeart/2009/3/layout/OpposingIdeas"/>
    <dgm:cxn modelId="{48DFD483-38BE-48CD-A41C-4EBF6AEBF653}" type="presParOf" srcId="{62419751-E8F0-4ACF-AEC9-D96E05270E31}" destId="{CD7745BC-9E17-4745-B627-FFBC49C0E3F8}" srcOrd="1" destOrd="0" presId="urn:microsoft.com/office/officeart/2009/3/layout/OpposingIdeas"/>
    <dgm:cxn modelId="{41AF9484-648F-4B92-AEDD-30E47C5FB9D9}" type="presParOf" srcId="{62419751-E8F0-4ACF-AEC9-D96E05270E31}" destId="{84CFAFCB-ED59-4F60-83C4-A8B5078FAD58}" srcOrd="2" destOrd="0" presId="urn:microsoft.com/office/officeart/2009/3/layout/OpposingIdeas"/>
    <dgm:cxn modelId="{DE64B9DB-8C84-4744-BBC8-7D9ED6240164}" type="presParOf" srcId="{62419751-E8F0-4ACF-AEC9-D96E05270E31}" destId="{BB1F1461-3E37-4411-9D29-5013817C31C4}" srcOrd="3" destOrd="0" presId="urn:microsoft.com/office/officeart/2009/3/layout/OpposingIdeas"/>
    <dgm:cxn modelId="{1351ED02-B7DA-47CA-A8E4-0830D803F963}" type="presParOf" srcId="{62419751-E8F0-4ACF-AEC9-D96E05270E31}" destId="{5A097D4B-555A-4FD4-9990-CFE8A67DEAA9}" srcOrd="4" destOrd="0" presId="urn:microsoft.com/office/officeart/2009/3/layout/OpposingIdeas"/>
    <dgm:cxn modelId="{5738CDDF-864B-45E5-B5F2-42C8DE72DD88}" type="presParOf" srcId="{62419751-E8F0-4ACF-AEC9-D96E05270E31}" destId="{A8573697-9942-43F9-8FD8-8431AD236B0C}" srcOrd="5" destOrd="0" presId="urn:microsoft.com/office/officeart/2009/3/layout/OpposingIdeas"/>
    <dgm:cxn modelId="{FA8772EB-A106-4BD6-9487-6E56468E00C8}" type="presParOf" srcId="{62419751-E8F0-4ACF-AEC9-D96E05270E31}" destId="{876DE62A-9806-4FC6-9494-F0154EB4E16C}" srcOrd="6" destOrd="0" presId="urn:microsoft.com/office/officeart/2009/3/layout/OpposingIdeas"/>
    <dgm:cxn modelId="{D4B905BB-06C7-48D2-8B84-018874677187}" type="presParOf" srcId="{62419751-E8F0-4ACF-AEC9-D96E05270E31}" destId="{1DA45FB9-0B77-4080-AB51-F96A6A482F4B}"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B955-2F31-4202-830D-2D278CA345B2}">
      <dsp:nvSpPr>
        <dsp:cNvPr id="0" name=""/>
        <dsp:cNvSpPr/>
      </dsp:nvSpPr>
      <dsp:spPr>
        <a:xfrm rot="16200000">
          <a:off x="165865" y="1063211"/>
          <a:ext cx="2864761" cy="2443410"/>
        </a:xfrm>
        <a:prstGeom prst="round2SameRect">
          <a:avLst>
            <a:gd name="adj1" fmla="val 16670"/>
            <a:gd name="adj2" fmla="val 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57150" tIns="95250" rIns="85725" bIns="95250" numCol="1" spcCol="1270" anchor="t" anchorCtr="0">
          <a:noAutofit/>
        </a:bodyPr>
        <a:lstStyle/>
        <a:p>
          <a:pPr marL="0" lvl="0" indent="0" algn="ctr" defTabSz="666750">
            <a:lnSpc>
              <a:spcPct val="90000"/>
            </a:lnSpc>
            <a:spcBef>
              <a:spcPct val="0"/>
            </a:spcBef>
            <a:spcAft>
              <a:spcPct val="35000"/>
            </a:spcAft>
            <a:buNone/>
          </a:pPr>
          <a:endParaRPr lang="es-CO" sz="1500" b="1" kern="1200" dirty="0">
            <a:latin typeface="Gulim" panose="020B0600000101010101" pitchFamily="34" charset="-127"/>
            <a:ea typeface="Gulim" panose="020B0600000101010101" pitchFamily="34" charset="-127"/>
          </a:endParaRPr>
        </a:p>
        <a:p>
          <a:pPr marL="0" lvl="0" indent="0" algn="ctr" defTabSz="666750">
            <a:lnSpc>
              <a:spcPct val="90000"/>
            </a:lnSpc>
            <a:spcBef>
              <a:spcPct val="0"/>
            </a:spcBef>
            <a:spcAft>
              <a:spcPct val="35000"/>
            </a:spcAft>
            <a:buNone/>
          </a:pPr>
          <a:r>
            <a:rPr lang="es-CO" sz="1500" b="1" kern="1200" dirty="0">
              <a:latin typeface="Gulim" panose="020B0600000101010101" pitchFamily="34" charset="-127"/>
              <a:ea typeface="Gulim" panose="020B0600000101010101" pitchFamily="34" charset="-127"/>
            </a:rPr>
            <a:t>¿CIBERACOSO LABORAL?</a:t>
          </a:r>
        </a:p>
        <a:p>
          <a:pPr marL="0" lvl="0" indent="0" algn="ctr" defTabSz="666750">
            <a:lnSpc>
              <a:spcPct val="90000"/>
            </a:lnSpc>
            <a:spcBef>
              <a:spcPct val="0"/>
            </a:spcBef>
            <a:spcAft>
              <a:spcPct val="35000"/>
            </a:spcAft>
            <a:buNone/>
          </a:pPr>
          <a:r>
            <a:rPr lang="es-CO" sz="1150" kern="1200" dirty="0">
              <a:latin typeface="Gulim" panose="020B0600000101010101" pitchFamily="34" charset="-127"/>
              <a:ea typeface="Gulim" panose="020B0600000101010101" pitchFamily="34" charset="-127"/>
            </a:rPr>
            <a:t>Para la OIT se entiende como la ejecución de cualquier comportamiento agresivo contra un individuo o un grupo de víctimas a través de las TIC en el contexto del trabajo</a:t>
          </a:r>
          <a:r>
            <a:rPr lang="es-CO" sz="1200" kern="1200" dirty="0">
              <a:latin typeface="Gulim" panose="020B0600000101010101" pitchFamily="34" charset="-127"/>
              <a:ea typeface="Gulim" panose="020B0600000101010101" pitchFamily="34" charset="-127"/>
            </a:rPr>
            <a:t>.</a:t>
          </a:r>
          <a:endParaRPr lang="es-CO" sz="1200" b="1" kern="1200" dirty="0">
            <a:latin typeface="Gulim" panose="020B0600000101010101" pitchFamily="34" charset="-127"/>
            <a:ea typeface="Gulim" panose="020B0600000101010101" pitchFamily="34" charset="-127"/>
          </a:endParaRPr>
        </a:p>
      </dsp:txBody>
      <dsp:txXfrm rot="5400000">
        <a:off x="495840" y="971835"/>
        <a:ext cx="2324111" cy="2626163"/>
      </dsp:txXfrm>
    </dsp:sp>
    <dsp:sp modelId="{08ADE92A-2786-46C7-81E5-28025D12A9F4}">
      <dsp:nvSpPr>
        <dsp:cNvPr id="0" name=""/>
        <dsp:cNvSpPr/>
      </dsp:nvSpPr>
      <dsp:spPr>
        <a:xfrm rot="5400000">
          <a:off x="4546806" y="1085720"/>
          <a:ext cx="2785914" cy="2689670"/>
        </a:xfrm>
        <a:prstGeom prst="round2SameRect">
          <a:avLst>
            <a:gd name="adj1" fmla="val 16670"/>
            <a:gd name="adj2" fmla="val 0"/>
          </a:avLst>
        </a:prstGeom>
        <a:solidFill>
          <a:schemeClr val="accent5">
            <a:tint val="50000"/>
            <a:hueOff val="-7341632"/>
            <a:satOff val="72158"/>
            <a:lumOff val="162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8580" tIns="76200" rIns="45720" bIns="76200" numCol="1" spcCol="1270" anchor="t" anchorCtr="0">
          <a:noAutofit/>
        </a:bodyPr>
        <a:lstStyle/>
        <a:p>
          <a:pPr marL="0" lvl="0" indent="0" algn="ctr" defTabSz="533400">
            <a:lnSpc>
              <a:spcPct val="90000"/>
            </a:lnSpc>
            <a:spcBef>
              <a:spcPct val="0"/>
            </a:spcBef>
            <a:spcAft>
              <a:spcPct val="35000"/>
            </a:spcAft>
            <a:buNone/>
          </a:pPr>
          <a:r>
            <a:rPr lang="es-CO" sz="1200" b="1" i="0" kern="1200" dirty="0">
              <a:solidFill>
                <a:schemeClr val="tx1"/>
              </a:solidFill>
              <a:latin typeface="Gulim" panose="020B0600000101010101" pitchFamily="34" charset="-127"/>
              <a:ea typeface="Gulim" panose="020B0600000101010101" pitchFamily="34" charset="-127"/>
            </a:rPr>
            <a:t>IMPLICACIONES DEL ACOSO Y EL CIBERACOSO</a:t>
          </a:r>
        </a:p>
        <a:p>
          <a:pPr marL="0" lvl="0" indent="0" algn="ctr" defTabSz="533400">
            <a:lnSpc>
              <a:spcPct val="90000"/>
            </a:lnSpc>
            <a:spcBef>
              <a:spcPct val="0"/>
            </a:spcBef>
            <a:spcAft>
              <a:spcPct val="35000"/>
            </a:spcAft>
            <a:buNone/>
          </a:pPr>
          <a:endParaRPr lang="es-CO" sz="1150" b="1" i="0" kern="1200" dirty="0">
            <a:solidFill>
              <a:schemeClr val="tx1"/>
            </a:solidFill>
            <a:latin typeface="Gulim" panose="020B0600000101010101" pitchFamily="34" charset="-127"/>
            <a:ea typeface="Gulim" panose="020B0600000101010101" pitchFamily="34" charset="-127"/>
          </a:endParaRPr>
        </a:p>
        <a:p>
          <a:pPr marL="0" lvl="0" indent="0" algn="ctr" defTabSz="533400">
            <a:lnSpc>
              <a:spcPct val="90000"/>
            </a:lnSpc>
            <a:spcBef>
              <a:spcPct val="0"/>
            </a:spcBef>
            <a:spcAft>
              <a:spcPct val="35000"/>
            </a:spcAft>
            <a:buNone/>
          </a:pPr>
          <a:r>
            <a:rPr lang="es-CO" sz="1150" i="0" kern="1200" dirty="0">
              <a:solidFill>
                <a:schemeClr val="tx1"/>
              </a:solidFill>
              <a:latin typeface="Gulim" panose="020B0600000101010101" pitchFamily="34" charset="-127"/>
              <a:ea typeface="Gulim" panose="020B0600000101010101" pitchFamily="34" charset="-127"/>
            </a:rPr>
            <a:t>Según la OIT</a:t>
          </a:r>
          <a:r>
            <a:rPr lang="es-CO" sz="1150" b="1" i="0" kern="1200" dirty="0">
              <a:solidFill>
                <a:schemeClr val="tx1"/>
              </a:solidFill>
              <a:latin typeface="Gulim" panose="020B0600000101010101" pitchFamily="34" charset="-127"/>
              <a:ea typeface="Gulim" panose="020B0600000101010101" pitchFamily="34" charset="-127"/>
            </a:rPr>
            <a:t> </a:t>
          </a:r>
          <a:r>
            <a:rPr lang="es-CO" sz="1150" i="0" kern="1200" dirty="0">
              <a:solidFill>
                <a:schemeClr val="tx1"/>
              </a:solidFill>
              <a:latin typeface="Gulim" panose="020B0600000101010101" pitchFamily="34" charset="-127"/>
              <a:ea typeface="Gulim" panose="020B0600000101010101" pitchFamily="34" charset="-127"/>
            </a:rPr>
            <a:t>existen consecuencias psicológicas y fisiológicas negativas frente al acoso laboral o </a:t>
          </a:r>
          <a:r>
            <a:rPr lang="es-CO" sz="1150" i="0" kern="1200" dirty="0" err="1">
              <a:solidFill>
                <a:schemeClr val="tx1"/>
              </a:solidFill>
              <a:latin typeface="Gulim" panose="020B0600000101010101" pitchFamily="34" charset="-127"/>
              <a:ea typeface="Gulim" panose="020B0600000101010101" pitchFamily="34" charset="-127"/>
            </a:rPr>
            <a:t>ciberacoso</a:t>
          </a:r>
          <a:r>
            <a:rPr lang="es-CO" sz="1150" i="0" kern="1200" dirty="0">
              <a:solidFill>
                <a:schemeClr val="tx1"/>
              </a:solidFill>
              <a:latin typeface="Gulim" panose="020B0600000101010101" pitchFamily="34" charset="-127"/>
              <a:ea typeface="Gulim" panose="020B0600000101010101" pitchFamily="34" charset="-127"/>
            </a:rPr>
            <a:t>; consecuencias interpersonales y familiares, trastorno de estrés por coacción prolongada, la depresión, la baja autoestima, el abuso del alcohol y, en algunas ocasiones el suicidio</a:t>
          </a:r>
          <a:r>
            <a:rPr lang="es-CO" sz="1200" i="0" kern="1200" dirty="0">
              <a:solidFill>
                <a:schemeClr val="tx1"/>
              </a:solidFill>
              <a:latin typeface="Gulim" panose="020B0600000101010101" pitchFamily="34" charset="-127"/>
              <a:ea typeface="Gulim" panose="020B0600000101010101" pitchFamily="34" charset="-127"/>
            </a:rPr>
            <a:t>. </a:t>
          </a:r>
          <a:endParaRPr lang="es-CO" sz="1200" kern="1200" dirty="0">
            <a:latin typeface="Gulim" panose="020B0600000101010101" pitchFamily="34" charset="-127"/>
            <a:ea typeface="Gulim" panose="020B0600000101010101" pitchFamily="34" charset="-127"/>
          </a:endParaRPr>
        </a:p>
      </dsp:txBody>
      <dsp:txXfrm rot="-5400000">
        <a:off x="4594929" y="1168921"/>
        <a:ext cx="2558347" cy="2523268"/>
      </dsp:txXfrm>
    </dsp:sp>
    <dsp:sp modelId="{F45FBF9D-0D56-4130-8834-5659A04AC788}">
      <dsp:nvSpPr>
        <dsp:cNvPr id="0" name=""/>
        <dsp:cNvSpPr/>
      </dsp:nvSpPr>
      <dsp:spPr>
        <a:xfrm rot="452434">
          <a:off x="2393307" y="-112257"/>
          <a:ext cx="2597668" cy="2053360"/>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CCC75A4-97F5-44CF-AA60-0FFC98CDC0A5}">
      <dsp:nvSpPr>
        <dsp:cNvPr id="0" name=""/>
        <dsp:cNvSpPr/>
      </dsp:nvSpPr>
      <dsp:spPr>
        <a:xfrm rot="11169752">
          <a:off x="2312237" y="2875130"/>
          <a:ext cx="2776442" cy="2053360"/>
        </a:xfrm>
        <a:prstGeom prst="circularArrow">
          <a:avLst>
            <a:gd name="adj1" fmla="val 12500"/>
            <a:gd name="adj2" fmla="val 1142322"/>
            <a:gd name="adj3" fmla="val 20457678"/>
            <a:gd name="adj4" fmla="val 10800000"/>
            <a:gd name="adj5" fmla="val 12500"/>
          </a:avLst>
        </a:prstGeom>
        <a:solidFill>
          <a:schemeClr val="accent5">
            <a:hueOff val="-7222796"/>
            <a:satOff val="0"/>
            <a:lumOff val="30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CDEC8-943C-404F-8DC9-318BFE9EFD2D}">
      <dsp:nvSpPr>
        <dsp:cNvPr id="0" name=""/>
        <dsp:cNvSpPr/>
      </dsp:nvSpPr>
      <dsp:spPr>
        <a:xfrm>
          <a:off x="-4738201" y="-629963"/>
          <a:ext cx="5643717" cy="5643717"/>
        </a:xfrm>
        <a:prstGeom prst="blockArc">
          <a:avLst>
            <a:gd name="adj1" fmla="val 18900000"/>
            <a:gd name="adj2" fmla="val 2700000"/>
            <a:gd name="adj3" fmla="val 383"/>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DB99F-348C-4DD8-918D-119D27426190}">
      <dsp:nvSpPr>
        <dsp:cNvPr id="0" name=""/>
        <dsp:cNvSpPr/>
      </dsp:nvSpPr>
      <dsp:spPr>
        <a:xfrm>
          <a:off x="338031" y="-10273"/>
          <a:ext cx="7614196" cy="10958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just" defTabSz="400050">
            <a:lnSpc>
              <a:spcPct val="90000"/>
            </a:lnSpc>
            <a:spcBef>
              <a:spcPct val="0"/>
            </a:spcBef>
            <a:spcAft>
              <a:spcPct val="35000"/>
            </a:spcAft>
            <a:buNone/>
          </a:pPr>
          <a:r>
            <a:rPr lang="es-CO" sz="900" kern="1200" dirty="0">
              <a:latin typeface="+mn-lt"/>
              <a:ea typeface="Gulim" panose="020B0600000101010101" pitchFamily="34" charset="-127"/>
            </a:rPr>
            <a:t>Sobre el concepto de violencia y ciberacoso en el trabajo, se mantiene una definición unificada en el </a:t>
          </a:r>
          <a:r>
            <a:rPr lang="es-CO" sz="900" b="1" kern="1200" dirty="0">
              <a:latin typeface="+mn-lt"/>
              <a:ea typeface="Gulim" panose="020B0600000101010101" pitchFamily="34" charset="-127"/>
            </a:rPr>
            <a:t>Convenio 190/19</a:t>
          </a:r>
          <a:r>
            <a:rPr lang="es-CO" sz="900" kern="1200" dirty="0">
              <a:latin typeface="+mn-lt"/>
              <a:ea typeface="Gulim" panose="020B0600000101010101" pitchFamily="34" charset="-127"/>
            </a:rPr>
            <a:t> Art 1.1 así:</a:t>
          </a:r>
          <a:r>
            <a:rPr lang="es-CO" sz="900" i="1" kern="1200" dirty="0">
              <a:latin typeface="+mn-lt"/>
              <a:ea typeface="Gulim" panose="020B0600000101010101" pitchFamily="34" charset="-127"/>
            </a:rPr>
            <a:t>“(…)</a:t>
          </a:r>
          <a:r>
            <a:rPr lang="es-CO" sz="900" b="1" i="1" u="sng" kern="1200" dirty="0">
              <a:latin typeface="+mn-lt"/>
              <a:ea typeface="Gulim" panose="020B0600000101010101" pitchFamily="34" charset="-127"/>
            </a:rPr>
            <a:t> </a:t>
          </a:r>
          <a:r>
            <a:rPr lang="es-CO" sz="900" b="0" i="1" u="sng" kern="1200" dirty="0">
              <a:latin typeface="+mn-lt"/>
              <a:ea typeface="Gulim" panose="020B0600000101010101" pitchFamily="34" charset="-127"/>
            </a:rPr>
            <a:t>conjunto de comportamientos y prácticas inaceptables, o de amenazas de tales comportamientos y prácticas, ya sea que se manifiesten una sola vez o de manera repetida, que tengan por objeto, que causen o sean susceptibles de causar, un daño físico, psicológico, sexual o económico, e incluye la violencia y el acoso por razón de género .(…)”</a:t>
          </a:r>
        </a:p>
        <a:p>
          <a:pPr marL="0" lvl="0" indent="0" algn="just" defTabSz="400050">
            <a:lnSpc>
              <a:spcPct val="90000"/>
            </a:lnSpc>
            <a:spcBef>
              <a:spcPct val="0"/>
            </a:spcBef>
            <a:spcAft>
              <a:spcPct val="35000"/>
            </a:spcAft>
            <a:buNone/>
          </a:pPr>
          <a:r>
            <a:rPr lang="es-CO" sz="900" b="0" i="0" u="none" kern="1200" dirty="0">
              <a:latin typeface="+mn-lt"/>
              <a:ea typeface="Gulim" panose="020B0600000101010101" pitchFamily="34" charset="-127"/>
            </a:rPr>
            <a:t>Y en el artículo 4º  se </a:t>
          </a:r>
          <a:r>
            <a:rPr lang="es-CO" sz="900" b="0" kern="1200" dirty="0">
              <a:latin typeface="+mn-lt"/>
              <a:ea typeface="Gulim" panose="020B0600000101010101" pitchFamily="34" charset="-127"/>
            </a:rPr>
            <a:t>hace referencia a </a:t>
          </a:r>
          <a:r>
            <a:rPr lang="es-CO" sz="900" b="0" i="1" u="sng" kern="1200" dirty="0">
              <a:latin typeface="+mn-lt"/>
              <a:ea typeface="Gulim" panose="020B0600000101010101" pitchFamily="34" charset="-127"/>
            </a:rPr>
            <a:t>“(…) que todo estado debe adoptar un enfoque inclusivo para prevenir y eliminar la violencia y el acoso en el mundo de trabajo (…)”</a:t>
          </a:r>
          <a:endParaRPr lang="es-CO" sz="900" b="0" kern="1200" dirty="0">
            <a:latin typeface="+mn-lt"/>
          </a:endParaRPr>
        </a:p>
      </dsp:txBody>
      <dsp:txXfrm>
        <a:off x="338031" y="-10273"/>
        <a:ext cx="7614196" cy="1095836"/>
      </dsp:txXfrm>
    </dsp:sp>
    <dsp:sp modelId="{55C6195D-05FC-47F3-82E8-CF82A3448475}">
      <dsp:nvSpPr>
        <dsp:cNvPr id="0" name=""/>
        <dsp:cNvSpPr/>
      </dsp:nvSpPr>
      <dsp:spPr>
        <a:xfrm>
          <a:off x="62253" y="261866"/>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5983E-F879-4A20-AC8C-FB40C3E07B81}">
      <dsp:nvSpPr>
        <dsp:cNvPr id="0" name=""/>
        <dsp:cNvSpPr/>
      </dsp:nvSpPr>
      <dsp:spPr>
        <a:xfrm>
          <a:off x="835097" y="1367497"/>
          <a:ext cx="7112671" cy="3263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just" defTabSz="400050">
            <a:lnSpc>
              <a:spcPct val="90000"/>
            </a:lnSpc>
            <a:spcBef>
              <a:spcPct val="0"/>
            </a:spcBef>
            <a:spcAft>
              <a:spcPct val="35000"/>
            </a:spcAft>
            <a:buNone/>
          </a:pPr>
          <a:r>
            <a:rPr lang="es-CO" sz="900" b="1" kern="1200" dirty="0">
              <a:latin typeface="+mn-lt"/>
              <a:ea typeface="Gulim" panose="020B0600000101010101" pitchFamily="34" charset="-127"/>
            </a:rPr>
            <a:t>Ley 1010/06</a:t>
          </a:r>
          <a:r>
            <a:rPr lang="es-CO" sz="900" kern="1200" dirty="0">
              <a:latin typeface="+mn-lt"/>
              <a:ea typeface="Gulim" panose="020B0600000101010101" pitchFamily="34" charset="-127"/>
            </a:rPr>
            <a:t>,  Art. 2 </a:t>
          </a:r>
          <a:r>
            <a:rPr lang="es-CO" sz="900" i="1" kern="1200" dirty="0">
              <a:latin typeface="+mn-lt"/>
              <a:ea typeface="Gulim" panose="020B0600000101010101" pitchFamily="34" charset="-127"/>
            </a:rPr>
            <a:t>“(…) por medio de la cual se adoptan medidas para prevenir, corregir y sancionar el acoso laboral y otros hostigamientos en las relaciones de trabajo (…)”</a:t>
          </a:r>
        </a:p>
      </dsp:txBody>
      <dsp:txXfrm>
        <a:off x="835097" y="1367497"/>
        <a:ext cx="7112671" cy="326367"/>
      </dsp:txXfrm>
    </dsp:sp>
    <dsp:sp modelId="{25DCE8D8-53B0-4412-BBD8-6F5CBCD6BE90}">
      <dsp:nvSpPr>
        <dsp:cNvPr id="0" name=""/>
        <dsp:cNvSpPr/>
      </dsp:nvSpPr>
      <dsp:spPr>
        <a:xfrm>
          <a:off x="343681" y="1218760"/>
          <a:ext cx="551556" cy="551556"/>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E82AB1-B689-413F-9AF8-F31FBF6C54A6}">
      <dsp:nvSpPr>
        <dsp:cNvPr id="0" name=""/>
        <dsp:cNvSpPr/>
      </dsp:nvSpPr>
      <dsp:spPr>
        <a:xfrm>
          <a:off x="861004" y="1881814"/>
          <a:ext cx="7085272" cy="44124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just" defTabSz="400050">
            <a:lnSpc>
              <a:spcPct val="90000"/>
            </a:lnSpc>
            <a:spcBef>
              <a:spcPct val="0"/>
            </a:spcBef>
            <a:spcAft>
              <a:spcPct val="35000"/>
            </a:spcAft>
            <a:buNone/>
          </a:pPr>
          <a:r>
            <a:rPr lang="es-CO" sz="900" b="0" i="0" kern="1200" dirty="0">
              <a:latin typeface="+mn-lt"/>
              <a:ea typeface="Gulim" panose="020B0600000101010101" pitchFamily="34" charset="-127"/>
            </a:rPr>
            <a:t>En</a:t>
          </a:r>
          <a:r>
            <a:rPr lang="es-CO" sz="900" b="1" i="0" kern="1200" dirty="0">
              <a:latin typeface="+mn-lt"/>
              <a:ea typeface="Gulim" panose="020B0600000101010101" pitchFamily="34" charset="-127"/>
            </a:rPr>
            <a:t> Sentencia C 780/07</a:t>
          </a:r>
          <a:r>
            <a:rPr lang="es-CO" sz="900" i="0" kern="1200" dirty="0">
              <a:latin typeface="+mn-lt"/>
              <a:ea typeface="Gulim" panose="020B0600000101010101" pitchFamily="34" charset="-127"/>
            </a:rPr>
            <a:t> se indica que </a:t>
          </a:r>
          <a:r>
            <a:rPr lang="es-CO" sz="900" i="1" kern="1200" dirty="0">
              <a:latin typeface="+mn-lt"/>
              <a:ea typeface="Gulim" panose="020B0600000101010101" pitchFamily="34" charset="-127"/>
            </a:rPr>
            <a:t>“(…) el acoso laboral es una práctica mediante la cual de manera recurrente o sistemática se ejercen contra un trabajador actos de violencia psicológica, física, encaminados a acabar con su reputación profesional o autoestima, lo que pueden generar enfermedades profesionales e inducir a la renuncia del empleado (…)”</a:t>
          </a:r>
          <a:r>
            <a:rPr lang="es-CO" sz="900" i="0" kern="1200" dirty="0">
              <a:latin typeface="+mn-lt"/>
              <a:ea typeface="Gulim" panose="020B0600000101010101" pitchFamily="34" charset="-127"/>
            </a:rPr>
            <a:t>.</a:t>
          </a:r>
          <a:endParaRPr lang="es-CO" sz="900" kern="1200" dirty="0">
            <a:latin typeface="+mn-lt"/>
          </a:endParaRPr>
        </a:p>
      </dsp:txBody>
      <dsp:txXfrm>
        <a:off x="861004" y="1881814"/>
        <a:ext cx="7085272" cy="441245"/>
      </dsp:txXfrm>
    </dsp:sp>
    <dsp:sp modelId="{4F992B71-04DC-412D-9A9F-1ADCD6029751}">
      <dsp:nvSpPr>
        <dsp:cNvPr id="0" name=""/>
        <dsp:cNvSpPr/>
      </dsp:nvSpPr>
      <dsp:spPr>
        <a:xfrm>
          <a:off x="585259" y="1793829"/>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DF02F-F78B-4812-86A8-2F0550F272E7}">
      <dsp:nvSpPr>
        <dsp:cNvPr id="0" name=""/>
        <dsp:cNvSpPr/>
      </dsp:nvSpPr>
      <dsp:spPr>
        <a:xfrm>
          <a:off x="871419" y="2511643"/>
          <a:ext cx="7085272" cy="4964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l" defTabSz="400050">
            <a:lnSpc>
              <a:spcPct val="90000"/>
            </a:lnSpc>
            <a:spcBef>
              <a:spcPct val="0"/>
            </a:spcBef>
            <a:spcAft>
              <a:spcPct val="35000"/>
            </a:spcAft>
            <a:buNone/>
          </a:pPr>
          <a:r>
            <a:rPr lang="es-CO" sz="900" b="1" i="0" kern="1200" dirty="0">
              <a:latin typeface="+mn-lt"/>
              <a:ea typeface="Gulim" panose="020B0600000101010101" pitchFamily="34" charset="-127"/>
            </a:rPr>
            <a:t>Ley 1221/08 </a:t>
          </a:r>
          <a:r>
            <a:rPr lang="es-CO" sz="900" i="0" kern="1200" dirty="0">
              <a:latin typeface="+mn-lt"/>
              <a:ea typeface="Gulim" panose="020B0600000101010101" pitchFamily="34" charset="-127"/>
            </a:rPr>
            <a:t>(</a:t>
          </a:r>
          <a:r>
            <a:rPr lang="es-CO" sz="900" b="1" i="0" kern="1200" dirty="0">
              <a:latin typeface="+mn-lt"/>
              <a:ea typeface="Gulim" panose="020B0600000101010101" pitchFamily="34" charset="-127"/>
            </a:rPr>
            <a:t>Decreto reglamentario 0884/12</a:t>
          </a:r>
          <a:r>
            <a:rPr lang="es-CO" sz="900" i="0" kern="1200" dirty="0">
              <a:latin typeface="+mn-lt"/>
              <a:ea typeface="Gulim" panose="020B0600000101010101" pitchFamily="34" charset="-127"/>
            </a:rPr>
            <a:t>) el teletrabajo como forma de organización laboral, entendido como </a:t>
          </a:r>
          <a:r>
            <a:rPr lang="es-CO" sz="900" i="1" kern="1200" dirty="0">
              <a:latin typeface="+mn-lt"/>
              <a:ea typeface="Gulim" panose="020B0600000101010101" pitchFamily="34" charset="-127"/>
            </a:rPr>
            <a:t>“(…) el desempeño de actividades mediante el uso de las TIC para el vínculo entre el trabajador y la empresa, sin que de este dependa la presencia del empleado en el sitio de trabajo(…)”.</a:t>
          </a:r>
          <a:endParaRPr lang="es-CO" sz="900" kern="1200" dirty="0"/>
        </a:p>
      </dsp:txBody>
      <dsp:txXfrm>
        <a:off x="871419" y="2511643"/>
        <a:ext cx="7085272" cy="496436"/>
      </dsp:txXfrm>
    </dsp:sp>
    <dsp:sp modelId="{3AEECF32-CA96-4CA0-ADBC-C4B48070AE30}">
      <dsp:nvSpPr>
        <dsp:cNvPr id="0" name=""/>
        <dsp:cNvSpPr/>
      </dsp:nvSpPr>
      <dsp:spPr>
        <a:xfrm>
          <a:off x="595622" y="2437439"/>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B03D7-7040-49D2-B13E-3B5B0977ADBA}">
      <dsp:nvSpPr>
        <dsp:cNvPr id="0" name=""/>
        <dsp:cNvSpPr/>
      </dsp:nvSpPr>
      <dsp:spPr>
        <a:xfrm>
          <a:off x="691776" y="3153496"/>
          <a:ext cx="7251242" cy="41977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l" defTabSz="400050">
            <a:lnSpc>
              <a:spcPct val="90000"/>
            </a:lnSpc>
            <a:spcBef>
              <a:spcPct val="0"/>
            </a:spcBef>
            <a:spcAft>
              <a:spcPct val="35000"/>
            </a:spcAft>
            <a:buNone/>
          </a:pPr>
          <a:r>
            <a:rPr lang="es-CO" sz="900" b="1" i="0" kern="1200" dirty="0">
              <a:latin typeface="+mn-lt"/>
              <a:ea typeface="Gulim" panose="020B0600000101010101" pitchFamily="34" charset="-127"/>
            </a:rPr>
            <a:t>Decreto 457/2020</a:t>
          </a:r>
          <a:r>
            <a:rPr lang="es-CO" sz="900" i="0" kern="1200" dirty="0">
              <a:latin typeface="+mn-lt"/>
              <a:ea typeface="Gulim" panose="020B0600000101010101" pitchFamily="34" charset="-127"/>
            </a:rPr>
            <a:t>,  a través del cual la mayoría de trabajadores implementaron el trabajo desde casa</a:t>
          </a:r>
          <a:r>
            <a:rPr lang="es-CO" sz="900" i="0" kern="1200" dirty="0">
              <a:latin typeface="+mn-lt"/>
            </a:rPr>
            <a:t>.</a:t>
          </a:r>
        </a:p>
        <a:p>
          <a:pPr marL="0" lvl="0" indent="0" algn="l" defTabSz="400050">
            <a:lnSpc>
              <a:spcPct val="90000"/>
            </a:lnSpc>
            <a:spcBef>
              <a:spcPct val="0"/>
            </a:spcBef>
            <a:spcAft>
              <a:spcPct val="35000"/>
            </a:spcAft>
            <a:buNone/>
          </a:pPr>
          <a:r>
            <a:rPr lang="es-CO" sz="900" b="1" kern="1200" dirty="0">
              <a:latin typeface="+mn-lt"/>
            </a:rPr>
            <a:t>Ley 2088/21 </a:t>
          </a:r>
          <a:r>
            <a:rPr lang="es-CO" sz="900" b="0" kern="1200" dirty="0">
              <a:latin typeface="+mn-lt"/>
            </a:rPr>
            <a:t>regula el trabajo en casa</a:t>
          </a:r>
          <a:endParaRPr lang="es-CO" sz="900" kern="1200" dirty="0"/>
        </a:p>
      </dsp:txBody>
      <dsp:txXfrm>
        <a:off x="691776" y="3153496"/>
        <a:ext cx="7251242" cy="419774"/>
      </dsp:txXfrm>
    </dsp:sp>
    <dsp:sp modelId="{46712622-A8E9-4F6B-B019-AF20FF1BD15F}">
      <dsp:nvSpPr>
        <dsp:cNvPr id="0" name=""/>
        <dsp:cNvSpPr/>
      </dsp:nvSpPr>
      <dsp:spPr>
        <a:xfrm>
          <a:off x="380729" y="3008933"/>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6B539-81A8-4FB7-9834-39E9DC7E78DB}">
      <dsp:nvSpPr>
        <dsp:cNvPr id="0" name=""/>
        <dsp:cNvSpPr/>
      </dsp:nvSpPr>
      <dsp:spPr>
        <a:xfrm>
          <a:off x="338031" y="3683736"/>
          <a:ext cx="7614196" cy="32481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l" defTabSz="400050">
            <a:lnSpc>
              <a:spcPct val="90000"/>
            </a:lnSpc>
            <a:spcBef>
              <a:spcPct val="0"/>
            </a:spcBef>
            <a:spcAft>
              <a:spcPct val="35000"/>
            </a:spcAft>
            <a:buNone/>
          </a:pPr>
          <a:r>
            <a:rPr lang="es-CO" sz="900" b="1" kern="1200" dirty="0"/>
            <a:t>Ley 2121/21, </a:t>
          </a:r>
          <a:r>
            <a:rPr lang="es-CO" sz="900" b="0" kern="1200" dirty="0"/>
            <a:t>crea el régimen de trabajo remoto</a:t>
          </a:r>
          <a:endParaRPr lang="es-CO" sz="900" kern="1200" dirty="0"/>
        </a:p>
      </dsp:txBody>
      <dsp:txXfrm>
        <a:off x="338031" y="3683736"/>
        <a:ext cx="7614196" cy="324818"/>
      </dsp:txXfrm>
    </dsp:sp>
    <dsp:sp modelId="{31172D77-56A9-48F5-AAF4-F4A0B28442C0}">
      <dsp:nvSpPr>
        <dsp:cNvPr id="0" name=""/>
        <dsp:cNvSpPr/>
      </dsp:nvSpPr>
      <dsp:spPr>
        <a:xfrm>
          <a:off x="62253" y="3570367"/>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3B82A-FF46-4988-A9B2-097DC4FE6C7D}">
      <dsp:nvSpPr>
        <dsp:cNvPr id="0" name=""/>
        <dsp:cNvSpPr/>
      </dsp:nvSpPr>
      <dsp:spPr>
        <a:xfrm>
          <a:off x="1019246" y="531456"/>
          <a:ext cx="5606734" cy="3331229"/>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745BC-9E17-4745-B627-FFBC49C0E3F8}">
      <dsp:nvSpPr>
        <dsp:cNvPr id="0" name=""/>
        <dsp:cNvSpPr/>
      </dsp:nvSpPr>
      <dsp:spPr>
        <a:xfrm>
          <a:off x="3402893" y="1064468"/>
          <a:ext cx="712" cy="2265246"/>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FAFCB-ED59-4F60-83C4-A8B5078FAD58}">
      <dsp:nvSpPr>
        <dsp:cNvPr id="0" name=""/>
        <dsp:cNvSpPr/>
      </dsp:nvSpPr>
      <dsp:spPr>
        <a:xfrm>
          <a:off x="953294" y="894121"/>
          <a:ext cx="2316780" cy="25799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ea typeface="Gulim" panose="020B0600000101010101" pitchFamily="34" charset="-127"/>
              <a:cs typeface="Times New Roman" panose="02020603050405020304" pitchFamily="18" charset="0"/>
            </a:rPr>
            <a:t>La aplicación de WhatsApp y el correo electrónico, son herramientas de comunicación en la actualidad, en las relaciones laborales.</a:t>
          </a:r>
        </a:p>
      </dsp:txBody>
      <dsp:txXfrm>
        <a:off x="953294" y="894121"/>
        <a:ext cx="2316780" cy="2579913"/>
      </dsp:txXfrm>
    </dsp:sp>
    <dsp:sp modelId="{BB1F1461-3E37-4411-9D29-5013817C31C4}">
      <dsp:nvSpPr>
        <dsp:cNvPr id="0" name=""/>
        <dsp:cNvSpPr/>
      </dsp:nvSpPr>
      <dsp:spPr>
        <a:xfrm>
          <a:off x="3587233" y="760290"/>
          <a:ext cx="2832449" cy="28448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CO" sz="1400" b="1"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Conductas de Posible Ciberacoso</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Obligar a encender la cámara sin un fin específico.</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Convocar una reunión fuera del horario laboral</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Exigir horarios diferentes, sin una razón justa.</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Enviar correos difamatorios al entorno personal y laboral de la víctima para manipularla.</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Atacar sus datos y equipos informáticos</a:t>
          </a:r>
        </a:p>
      </dsp:txBody>
      <dsp:txXfrm>
        <a:off x="3587233" y="760290"/>
        <a:ext cx="2832449" cy="2844842"/>
      </dsp:txXfrm>
    </dsp:sp>
    <dsp:sp modelId="{A8573697-9942-43F9-8FD8-8431AD236B0C}">
      <dsp:nvSpPr>
        <dsp:cNvPr id="0" name=""/>
        <dsp:cNvSpPr/>
      </dsp:nvSpPr>
      <dsp:spPr>
        <a:xfrm rot="16200000">
          <a:off x="-1049440" y="1210369"/>
          <a:ext cx="3237019" cy="928048"/>
        </a:xfrm>
        <a:prstGeom prst="rightArrow">
          <a:avLst>
            <a:gd name="adj1" fmla="val 49830"/>
            <a:gd name="adj2" fmla="val 60660"/>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s-CO" sz="2100" kern="1200" dirty="0"/>
            <a:t>Ejemplo      </a:t>
          </a:r>
        </a:p>
      </dsp:txBody>
      <dsp:txXfrm>
        <a:off x="-909180" y="1583430"/>
        <a:ext cx="2956499" cy="462446"/>
      </dsp:txXfrm>
    </dsp:sp>
    <dsp:sp modelId="{1DA45FB9-0B77-4080-AB51-F96A6A482F4B}">
      <dsp:nvSpPr>
        <dsp:cNvPr id="0" name=""/>
        <dsp:cNvSpPr/>
      </dsp:nvSpPr>
      <dsp:spPr>
        <a:xfrm rot="5400000">
          <a:off x="5352792" y="2367591"/>
          <a:ext cx="3136494" cy="891069"/>
        </a:xfrm>
        <a:prstGeom prst="rightArrow">
          <a:avLst>
            <a:gd name="adj1" fmla="val 49830"/>
            <a:gd name="adj2" fmla="val 60660"/>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s-CO" sz="2100" kern="1200" dirty="0"/>
            <a:t>Ejemplo</a:t>
          </a:r>
        </a:p>
      </dsp:txBody>
      <dsp:txXfrm>
        <a:off x="5487463" y="2456445"/>
        <a:ext cx="2867152" cy="444019"/>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E5ADCD-8E97-43E5-BE56-BD9C790993CD}" type="datetimeFigureOut">
              <a:rPr lang="es-CO" smtClean="0"/>
              <a:t>9/09/2021</a:t>
            </a:fld>
            <a:endParaRPr lang="es-CO"/>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0BAA0AB-696E-4048-878D-7578ED2FCF07}" type="slidenum">
              <a:rPr lang="es-CO" smtClean="0"/>
              <a:t>‹Nº›</a:t>
            </a:fld>
            <a:endParaRPr lang="es-CO"/>
          </a:p>
        </p:txBody>
      </p:sp>
    </p:spTree>
    <p:extLst>
      <p:ext uri="{BB962C8B-B14F-4D97-AF65-F5344CB8AC3E}">
        <p14:creationId xmlns:p14="http://schemas.microsoft.com/office/powerpoint/2010/main" val="250739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00006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5528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1633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5026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5"/>
            <a:ext cx="7886700" cy="2139553"/>
          </a:xfrm>
        </p:spPr>
        <p:txBody>
          <a:bodyPr anchor="b"/>
          <a:lstStyle>
            <a:lvl1pPr>
              <a:defRPr sz="3375"/>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1B356C38-A2AE-4D54-811F-2912177A564A}"/>
              </a:ext>
            </a:extLst>
          </p:cNvPr>
          <p:cNvSpPr>
            <a:spLocks noGrp="1"/>
          </p:cNvSpPr>
          <p:nvPr>
            <p:ph type="dt" sz="half" idx="10"/>
          </p:nvPr>
        </p:nvSpPr>
        <p:spPr/>
        <p:txBody>
          <a:bodyPr/>
          <a:lstStyle>
            <a:lvl1pPr>
              <a:defRPr/>
            </a:lvl1pPr>
          </a:lstStyle>
          <a:p>
            <a:pPr>
              <a:defRPr/>
            </a:pPr>
            <a:fld id="{0DB30AFC-B9FC-4F1E-9EE5-AB64BAE4E77F}" type="datetimeFigureOut">
              <a:rPr lang="es-ES"/>
              <a:pPr>
                <a:defRPr/>
              </a:pPr>
              <a:t>09/09/2021</a:t>
            </a:fld>
            <a:endParaRPr lang="es-ES"/>
          </a:p>
        </p:txBody>
      </p:sp>
      <p:sp>
        <p:nvSpPr>
          <p:cNvPr id="5" name="Marcador de pie de página 4">
            <a:extLst>
              <a:ext uri="{FF2B5EF4-FFF2-40B4-BE49-F238E27FC236}">
                <a16:creationId xmlns:a16="http://schemas.microsoft.com/office/drawing/2014/main" id="{CCCC1712-DF31-4827-B18D-76AD1F7B9ED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D4AA2D5B-3E68-4953-B34D-1D3D70553739}"/>
              </a:ext>
            </a:extLst>
          </p:cNvPr>
          <p:cNvSpPr>
            <a:spLocks noGrp="1"/>
          </p:cNvSpPr>
          <p:nvPr>
            <p:ph type="sldNum" sz="quarter" idx="12"/>
          </p:nvPr>
        </p:nvSpPr>
        <p:spPr/>
        <p:txBody>
          <a:bodyPr/>
          <a:lstStyle>
            <a:lvl1pPr>
              <a:defRPr/>
            </a:lvl1pPr>
          </a:lstStyle>
          <a:p>
            <a:pPr>
              <a:defRPr/>
            </a:pPr>
            <a:fld id="{B65F67DF-1F29-463A-BE2F-91E18E71E28A}" type="slidenum">
              <a:rPr lang="es-ES" altLang="es-ES"/>
              <a:pPr>
                <a:defRPr/>
              </a:pPr>
              <a:t>‹Nº›</a:t>
            </a:fld>
            <a:endParaRPr lang="es-ES" altLang="es-ES"/>
          </a:p>
        </p:txBody>
      </p:sp>
    </p:spTree>
    <p:extLst>
      <p:ext uri="{BB962C8B-B14F-4D97-AF65-F5344CB8AC3E}">
        <p14:creationId xmlns:p14="http://schemas.microsoft.com/office/powerpoint/2010/main" val="337617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4.jpeg"/><Relationship Id="rId5" Type="http://schemas.openxmlformats.org/officeDocument/2006/relationships/diagramLayout" Target="../diagrams/layout2.xml"/><Relationship Id="rId10"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8.png"/><Relationship Id="rId4" Type="http://schemas.openxmlformats.org/officeDocument/2006/relationships/diagramData" Target="../diagrams/data3.xm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pic>
        <p:nvPicPr>
          <p:cNvPr id="1026" name="Picture 2" descr="https://mincultura.gov.co/prensa/noticias/PublishingImages/Artes/Ilustraci%c3%b3n%20Dama%20de%20la%20Justicia.png">
            <a:extLst>
              <a:ext uri="{FF2B5EF4-FFF2-40B4-BE49-F238E27FC236}">
                <a16:creationId xmlns:a16="http://schemas.microsoft.com/office/drawing/2014/main" id="{DA9EB308-E93D-447B-ABD4-C834ADA97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608" y="1238935"/>
            <a:ext cx="1662467" cy="228624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276604" y="439774"/>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sp>
        <p:nvSpPr>
          <p:cNvPr id="12" name="Google Shape;54;p13">
            <a:extLst>
              <a:ext uri="{FF2B5EF4-FFF2-40B4-BE49-F238E27FC236}">
                <a16:creationId xmlns:a16="http://schemas.microsoft.com/office/drawing/2014/main" id="{5EBD7B5E-861A-4E67-A8A8-37C956399026}"/>
              </a:ext>
            </a:extLst>
          </p:cNvPr>
          <p:cNvSpPr txBox="1">
            <a:spLocks/>
          </p:cNvSpPr>
          <p:nvPr/>
        </p:nvSpPr>
        <p:spPr>
          <a:xfrm>
            <a:off x="370589" y="4009165"/>
            <a:ext cx="5004488" cy="6082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CIBERACOSO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oogle Shape;70;p15"/>
          <p:cNvPicPr preferRelativeResize="0"/>
          <p:nvPr/>
        </p:nvPicPr>
        <p:blipFill>
          <a:blip r:embed="rId2">
            <a:alphaModFix/>
          </a:blip>
          <a:stretch>
            <a:fillRect/>
          </a:stretch>
        </p:blipFill>
        <p:spPr>
          <a:xfrm flipH="1">
            <a:off x="-4134" y="0"/>
            <a:ext cx="371405" cy="5143500"/>
          </a:xfrm>
          <a:prstGeom prst="rect">
            <a:avLst/>
          </a:prstGeom>
          <a:noFill/>
          <a:ln>
            <a:noFill/>
          </a:ln>
        </p:spPr>
      </p:pic>
      <p:sp>
        <p:nvSpPr>
          <p:cNvPr id="8195" name="Rectángulo 4"/>
          <p:cNvSpPr>
            <a:spLocks noChangeArrowheads="1"/>
          </p:cNvSpPr>
          <p:nvPr/>
        </p:nvSpPr>
        <p:spPr bwMode="auto">
          <a:xfrm>
            <a:off x="360523" y="52426"/>
            <a:ext cx="35690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s-CO" altLang="es-ES" sz="1500" b="1" dirty="0">
                <a:latin typeface="Arial" panose="020B0604020202020204" pitchFamily="34" charset="0"/>
              </a:rPr>
              <a:t>LEY 1010 DE 23 DE ENERO DE 2006</a:t>
            </a:r>
            <a:endParaRPr lang="es-CO" altLang="es-CO" sz="1500" dirty="0"/>
          </a:p>
        </p:txBody>
      </p:sp>
      <p:pic>
        <p:nvPicPr>
          <p:cNvPr id="6" name="Picture 87" descr="acoso-laboral"/>
          <p:cNvPicPr>
            <a:picLocks noChangeAspect="1" noChangeArrowheads="1"/>
          </p:cNvPicPr>
          <p:nvPr/>
        </p:nvPicPr>
        <p:blipFill>
          <a:blip r:embed="rId3">
            <a:lum bright="34000" contrast="-38000"/>
            <a:grayscl/>
            <a:extLst>
              <a:ext uri="{28A0092B-C50C-407E-A947-70E740481C1C}">
                <a14:useLocalDpi xmlns:a14="http://schemas.microsoft.com/office/drawing/2010/main" val="0"/>
              </a:ext>
            </a:extLst>
          </a:blip>
          <a:srcRect/>
          <a:stretch>
            <a:fillRect/>
          </a:stretch>
        </p:blipFill>
        <p:spPr bwMode="auto">
          <a:xfrm>
            <a:off x="5629276" y="1689718"/>
            <a:ext cx="2336006" cy="194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31"/>
          <p:cNvSpPr>
            <a:spLocks noChangeArrowheads="1"/>
          </p:cNvSpPr>
          <p:nvPr/>
        </p:nvSpPr>
        <p:spPr bwMode="auto">
          <a:xfrm>
            <a:off x="1495373" y="328518"/>
            <a:ext cx="5937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endParaRPr lang="es-CO" altLang="es-ES" sz="900" b="1" dirty="0">
              <a:latin typeface="Arial" panose="020B0604020202020204" pitchFamily="34" charset="0"/>
            </a:endParaRPr>
          </a:p>
          <a:p>
            <a:pPr defTabSz="685800">
              <a:lnSpc>
                <a:spcPct val="100000"/>
              </a:lnSpc>
              <a:spcBef>
                <a:spcPct val="0"/>
              </a:spcBef>
              <a:buNone/>
            </a:pPr>
            <a:endParaRPr lang="es-CO" altLang="es-ES" sz="900" b="1" dirty="0">
              <a:latin typeface="Arial" panose="020B0604020202020204" pitchFamily="34" charset="0"/>
            </a:endParaRPr>
          </a:p>
          <a:p>
            <a:pPr defTabSz="685800">
              <a:lnSpc>
                <a:spcPct val="100000"/>
              </a:lnSpc>
              <a:spcBef>
                <a:spcPct val="0"/>
              </a:spcBef>
              <a:buNone/>
            </a:pPr>
            <a:r>
              <a:rPr lang="es-CO" altLang="es-ES" sz="900" b="1" dirty="0">
                <a:latin typeface="Arial" panose="020B0604020202020204" pitchFamily="34" charset="0"/>
              </a:rPr>
              <a:t>Finalidad	                </a:t>
            </a:r>
            <a:r>
              <a:rPr lang="es-CO" altLang="es-ES" sz="900" dirty="0">
                <a:latin typeface="Arial" panose="020B0604020202020204" pitchFamily="34" charset="0"/>
              </a:rPr>
              <a:t>Prevenir el ultraje a la dignidad humana en una relación</a:t>
            </a:r>
            <a:r>
              <a:rPr lang="es-CO" altLang="es-ES" sz="900" b="1" dirty="0">
                <a:latin typeface="Arial" panose="020B0604020202020204" pitchFamily="34" charset="0"/>
              </a:rPr>
              <a:t> </a:t>
            </a:r>
            <a:r>
              <a:rPr lang="es-CO" altLang="es-ES" sz="900" dirty="0">
                <a:latin typeface="Arial" panose="020B0604020202020204" pitchFamily="34" charset="0"/>
              </a:rPr>
              <a:t>laboral              Privada	</a:t>
            </a:r>
          </a:p>
          <a:p>
            <a:pPr defTabSz="685800">
              <a:lnSpc>
                <a:spcPct val="100000"/>
              </a:lnSpc>
              <a:spcBef>
                <a:spcPct val="0"/>
              </a:spcBef>
              <a:buNone/>
            </a:pPr>
            <a:r>
              <a:rPr lang="es-CO" altLang="es-ES" sz="900" dirty="0">
                <a:latin typeface="Arial" panose="020B0604020202020204" pitchFamily="34" charset="0"/>
              </a:rPr>
              <a:t>		       			                                            Pública</a:t>
            </a:r>
            <a:endParaRPr lang="es-ES" altLang="es-ES" sz="900" dirty="0">
              <a:latin typeface="Arial" panose="020B0604020202020204" pitchFamily="34" charset="0"/>
            </a:endParaRPr>
          </a:p>
        </p:txBody>
      </p:sp>
      <p:sp>
        <p:nvSpPr>
          <p:cNvPr id="8" name="Abrir llave 7">
            <a:extLst>
              <a:ext uri="{FF2B5EF4-FFF2-40B4-BE49-F238E27FC236}">
                <a16:creationId xmlns:a16="http://schemas.microsoft.com/office/drawing/2014/main" id="{22AA72B3-C2FF-4ED3-AE14-4AE0D76DEB0D}"/>
              </a:ext>
            </a:extLst>
          </p:cNvPr>
          <p:cNvSpPr/>
          <p:nvPr/>
        </p:nvSpPr>
        <p:spPr>
          <a:xfrm>
            <a:off x="6187602" y="592963"/>
            <a:ext cx="116681" cy="2857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8199" name="Rectangle 135"/>
          <p:cNvSpPr>
            <a:spLocks noChangeArrowheads="1"/>
          </p:cNvSpPr>
          <p:nvPr/>
        </p:nvSpPr>
        <p:spPr bwMode="auto">
          <a:xfrm>
            <a:off x="2724584" y="986172"/>
            <a:ext cx="31301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900" dirty="0">
                <a:latin typeface="Arial" panose="020B0604020202020204" pitchFamily="34" charset="0"/>
              </a:rPr>
              <a:t>Busca	   Recuperar la cultura del “Buen Trato”</a:t>
            </a:r>
            <a:endParaRPr lang="es-ES" altLang="es-ES" sz="900" dirty="0">
              <a:latin typeface="Arial" panose="020B0604020202020204" pitchFamily="34" charset="0"/>
            </a:endParaRPr>
          </a:p>
        </p:txBody>
      </p:sp>
      <p:sp>
        <p:nvSpPr>
          <p:cNvPr id="8200" name="Rectangle 8"/>
          <p:cNvSpPr>
            <a:spLocks noChangeArrowheads="1"/>
          </p:cNvSpPr>
          <p:nvPr/>
        </p:nvSpPr>
        <p:spPr bwMode="auto">
          <a:xfrm>
            <a:off x="2724584" y="1298935"/>
            <a:ext cx="537924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900" dirty="0">
                <a:latin typeface="Arial" panose="020B0604020202020204" pitchFamily="34" charset="0"/>
              </a:rPr>
              <a:t>Que las entidades             Prevengan conductas de acoso laboral</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Reglamenten procedimientos al interior</a:t>
            </a:r>
          </a:p>
          <a:p>
            <a:pPr defTabSz="685800">
              <a:lnSpc>
                <a:spcPct val="100000"/>
              </a:lnSpc>
              <a:spcBef>
                <a:spcPct val="0"/>
              </a:spcBef>
              <a:buNone/>
            </a:pPr>
            <a:endParaRPr lang="es-ES" altLang="es-ES" sz="1350" dirty="0">
              <a:latin typeface="Arial" panose="020B0604020202020204" pitchFamily="34" charset="0"/>
            </a:endParaRPr>
          </a:p>
        </p:txBody>
      </p:sp>
      <p:sp>
        <p:nvSpPr>
          <p:cNvPr id="8201" name="Rectangle 138"/>
          <p:cNvSpPr>
            <a:spLocks noChangeArrowheads="1"/>
          </p:cNvSpPr>
          <p:nvPr/>
        </p:nvSpPr>
        <p:spPr bwMode="auto">
          <a:xfrm>
            <a:off x="1525191" y="1822596"/>
            <a:ext cx="3429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endParaRPr lang="es-CO" altLang="es-ES" sz="900" b="1" dirty="0">
              <a:latin typeface="Arial" panose="020B0604020202020204" pitchFamily="34" charset="0"/>
            </a:endParaRPr>
          </a:p>
          <a:p>
            <a:pPr defTabSz="685800">
              <a:lnSpc>
                <a:spcPct val="100000"/>
              </a:lnSpc>
              <a:spcBef>
                <a:spcPct val="0"/>
              </a:spcBef>
              <a:buNone/>
            </a:pPr>
            <a:r>
              <a:rPr lang="es-CO" altLang="es-ES" sz="900" b="1" dirty="0">
                <a:latin typeface="Arial" panose="020B0604020202020204" pitchFamily="34" charset="0"/>
              </a:rPr>
              <a:t>Definición 	              </a:t>
            </a:r>
            <a:r>
              <a:rPr lang="es-CO" altLang="es-ES" sz="900" dirty="0">
                <a:latin typeface="Arial" panose="020B0604020202020204" pitchFamily="34" charset="0"/>
              </a:rPr>
              <a:t>Conducta         Persistente</a:t>
            </a:r>
            <a:endParaRPr lang="es-ES" altLang="es-ES" sz="900" dirty="0">
              <a:latin typeface="Arial" panose="020B0604020202020204" pitchFamily="34" charset="0"/>
            </a:endParaRPr>
          </a:p>
          <a:p>
            <a:pPr defTabSz="685800">
              <a:lnSpc>
                <a:spcPct val="100000"/>
              </a:lnSpc>
              <a:spcBef>
                <a:spcPct val="0"/>
              </a:spcBef>
              <a:buNone/>
            </a:pPr>
            <a:r>
              <a:rPr lang="es-CO" altLang="es-ES" sz="900" b="1" dirty="0">
                <a:latin typeface="Arial" panose="020B0604020202020204" pitchFamily="34" charset="0"/>
              </a:rPr>
              <a:t>		                 </a:t>
            </a:r>
            <a:r>
              <a:rPr lang="es-CO" altLang="es-ES" sz="900" dirty="0">
                <a:latin typeface="Arial" panose="020B0604020202020204" pitchFamily="34" charset="0"/>
              </a:rPr>
              <a:t>Demostrable</a:t>
            </a:r>
            <a:endParaRPr lang="es-ES" altLang="es-ES" sz="900" dirty="0">
              <a:latin typeface="Arial" panose="020B0604020202020204" pitchFamily="34" charset="0"/>
            </a:endParaRPr>
          </a:p>
        </p:txBody>
      </p:sp>
      <p:sp>
        <p:nvSpPr>
          <p:cNvPr id="8202" name="Rectangle 142"/>
          <p:cNvSpPr>
            <a:spLocks noChangeArrowheads="1"/>
          </p:cNvSpPr>
          <p:nvPr/>
        </p:nvSpPr>
        <p:spPr bwMode="auto">
          <a:xfrm>
            <a:off x="2599596" y="2366147"/>
            <a:ext cx="38731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endParaRPr lang="es-CO"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Ejercida sobre        Empleado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Sector Privado</a:t>
            </a:r>
            <a:endParaRPr lang="es-ES" altLang="es-ES" sz="900" dirty="0">
              <a:latin typeface="Arial" panose="020B0604020202020204" pitchFamily="34" charset="0"/>
            </a:endParaRPr>
          </a:p>
        </p:txBody>
      </p:sp>
      <p:sp>
        <p:nvSpPr>
          <p:cNvPr id="8203" name="Rectangle 143"/>
          <p:cNvSpPr>
            <a:spLocks noChangeArrowheads="1"/>
          </p:cNvSpPr>
          <p:nvPr/>
        </p:nvSpPr>
        <p:spPr bwMode="auto">
          <a:xfrm>
            <a:off x="3444858" y="2742091"/>
            <a:ext cx="2443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750" dirty="0">
                <a:latin typeface="Arial" panose="020B0604020202020204" pitchFamily="34" charset="0"/>
              </a:rPr>
              <a:t>     </a:t>
            </a:r>
            <a:r>
              <a:rPr lang="es-CO" altLang="es-ES" sz="900" dirty="0">
                <a:latin typeface="Arial" panose="020B0604020202020204" pitchFamily="34" charset="0"/>
              </a:rPr>
              <a:t>Empleador</a:t>
            </a:r>
            <a:endParaRPr lang="es-ES" altLang="es-ES" sz="900" dirty="0">
              <a:latin typeface="Arial" panose="020B0604020202020204" pitchFamily="34" charset="0"/>
            </a:endParaRPr>
          </a:p>
          <a:p>
            <a:pPr defTabSz="685800">
              <a:lnSpc>
                <a:spcPct val="100000"/>
              </a:lnSpc>
              <a:spcBef>
                <a:spcPct val="0"/>
              </a:spcBef>
              <a:buNone/>
            </a:pPr>
            <a:endParaRPr lang="es-CO"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Jefe o Superior Jerárquico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     Inmediato                             Sector</a:t>
            </a:r>
          </a:p>
          <a:p>
            <a:pPr defTabSz="685800">
              <a:lnSpc>
                <a:spcPct val="100000"/>
              </a:lnSpc>
              <a:spcBef>
                <a:spcPct val="0"/>
              </a:spcBef>
              <a:buNone/>
            </a:pPr>
            <a:r>
              <a:rPr lang="es-CO" altLang="es-ES" sz="900" dirty="0">
                <a:latin typeface="Arial" panose="020B0604020202020204" pitchFamily="34" charset="0"/>
              </a:rPr>
              <a:t>      -     Mediato                                Público</a:t>
            </a:r>
          </a:p>
          <a:p>
            <a:pPr defTabSz="685800">
              <a:lnSpc>
                <a:spcPct val="100000"/>
              </a:lnSpc>
              <a:spcBef>
                <a:spcPct val="0"/>
              </a:spcBef>
              <a:buNone/>
            </a:pPr>
            <a:r>
              <a:rPr lang="es-CO" altLang="es-ES" sz="900" dirty="0">
                <a:latin typeface="Arial" panose="020B0604020202020204" pitchFamily="34" charset="0"/>
              </a:rPr>
              <a:t>		</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Compañero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Subalterno</a:t>
            </a:r>
            <a:endParaRPr lang="es-ES" altLang="es-ES" sz="900" dirty="0">
              <a:latin typeface="Arial" panose="020B0604020202020204" pitchFamily="34" charset="0"/>
            </a:endParaRPr>
          </a:p>
        </p:txBody>
      </p:sp>
      <p:sp>
        <p:nvSpPr>
          <p:cNvPr id="8204" name="Rectangle 150"/>
          <p:cNvSpPr>
            <a:spLocks noChangeArrowheads="1"/>
          </p:cNvSpPr>
          <p:nvPr/>
        </p:nvSpPr>
        <p:spPr bwMode="auto">
          <a:xfrm>
            <a:off x="2463836" y="4057090"/>
            <a:ext cx="36516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900" dirty="0">
                <a:latin typeface="Arial" panose="020B0604020202020204" pitchFamily="34" charset="0"/>
              </a:rPr>
              <a:t>  Cuya finalidad es       Producir    Miedo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Intimidación</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Terror	                                     			           Angustia</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Perjuicio Laboral</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Desmotivación en trabajo</a:t>
            </a:r>
            <a:endParaRPr lang="es-ES" altLang="es-ES" sz="900" dirty="0">
              <a:latin typeface="Arial" panose="020B0604020202020204" pitchFamily="34" charset="0"/>
            </a:endParaRPr>
          </a:p>
        </p:txBody>
      </p:sp>
      <p:cxnSp>
        <p:nvCxnSpPr>
          <p:cNvPr id="16" name="Conector recto de flecha 15">
            <a:extLst>
              <a:ext uri="{FF2B5EF4-FFF2-40B4-BE49-F238E27FC236}">
                <a16:creationId xmlns:a16="http://schemas.microsoft.com/office/drawing/2014/main" id="{DBC7B530-B76C-4BCB-9806-D428D9AEC6F0}"/>
              </a:ext>
            </a:extLst>
          </p:cNvPr>
          <p:cNvCxnSpPr/>
          <p:nvPr/>
        </p:nvCxnSpPr>
        <p:spPr>
          <a:xfrm>
            <a:off x="2266030" y="735838"/>
            <a:ext cx="394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brir llave 18">
            <a:extLst>
              <a:ext uri="{FF2B5EF4-FFF2-40B4-BE49-F238E27FC236}">
                <a16:creationId xmlns:a16="http://schemas.microsoft.com/office/drawing/2014/main" id="{DE430929-BC7C-4018-A6DB-4432A5642294}"/>
              </a:ext>
            </a:extLst>
          </p:cNvPr>
          <p:cNvSpPr/>
          <p:nvPr/>
        </p:nvSpPr>
        <p:spPr>
          <a:xfrm>
            <a:off x="3908822" y="1224522"/>
            <a:ext cx="116681" cy="478631"/>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cxnSp>
        <p:nvCxnSpPr>
          <p:cNvPr id="21" name="Conector recto de flecha 20">
            <a:extLst>
              <a:ext uri="{FF2B5EF4-FFF2-40B4-BE49-F238E27FC236}">
                <a16:creationId xmlns:a16="http://schemas.microsoft.com/office/drawing/2014/main" id="{66835967-950A-4B6B-8DD0-11A8CB1A7187}"/>
              </a:ext>
            </a:extLst>
          </p:cNvPr>
          <p:cNvCxnSpPr/>
          <p:nvPr/>
        </p:nvCxnSpPr>
        <p:spPr>
          <a:xfrm>
            <a:off x="3239691" y="1106298"/>
            <a:ext cx="308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brir llave 23">
            <a:extLst>
              <a:ext uri="{FF2B5EF4-FFF2-40B4-BE49-F238E27FC236}">
                <a16:creationId xmlns:a16="http://schemas.microsoft.com/office/drawing/2014/main" id="{2C78746D-490C-4775-BB68-9950876B785A}"/>
              </a:ext>
            </a:extLst>
          </p:cNvPr>
          <p:cNvSpPr/>
          <p:nvPr/>
        </p:nvSpPr>
        <p:spPr>
          <a:xfrm>
            <a:off x="3388249" y="1947453"/>
            <a:ext cx="54769" cy="40838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25" name="Abrir llave 24">
            <a:extLst>
              <a:ext uri="{FF2B5EF4-FFF2-40B4-BE49-F238E27FC236}">
                <a16:creationId xmlns:a16="http://schemas.microsoft.com/office/drawing/2014/main" id="{2DCF2D32-61E6-4107-847C-7BC757B81B83}"/>
              </a:ext>
            </a:extLst>
          </p:cNvPr>
          <p:cNvSpPr/>
          <p:nvPr/>
        </p:nvSpPr>
        <p:spPr>
          <a:xfrm>
            <a:off x="3386733" y="2510992"/>
            <a:ext cx="211931" cy="139422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26" name="Abrir llave 25">
            <a:extLst>
              <a:ext uri="{FF2B5EF4-FFF2-40B4-BE49-F238E27FC236}">
                <a16:creationId xmlns:a16="http://schemas.microsoft.com/office/drawing/2014/main" id="{4EE7D018-1AFF-47C7-A661-7C554B70CF57}"/>
              </a:ext>
            </a:extLst>
          </p:cNvPr>
          <p:cNvSpPr/>
          <p:nvPr/>
        </p:nvSpPr>
        <p:spPr>
          <a:xfrm>
            <a:off x="3515915" y="4050059"/>
            <a:ext cx="165497" cy="845344"/>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27" name="Abrir llave 26">
            <a:extLst>
              <a:ext uri="{FF2B5EF4-FFF2-40B4-BE49-F238E27FC236}">
                <a16:creationId xmlns:a16="http://schemas.microsoft.com/office/drawing/2014/main" id="{E8674448-A53A-44D5-9F74-E272CB38D15C}"/>
              </a:ext>
            </a:extLst>
          </p:cNvPr>
          <p:cNvSpPr/>
          <p:nvPr/>
        </p:nvSpPr>
        <p:spPr>
          <a:xfrm>
            <a:off x="5144096" y="3087461"/>
            <a:ext cx="116681" cy="5095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31" name="Abrir llave 30">
            <a:extLst>
              <a:ext uri="{FF2B5EF4-FFF2-40B4-BE49-F238E27FC236}">
                <a16:creationId xmlns:a16="http://schemas.microsoft.com/office/drawing/2014/main" id="{4854D853-E687-46FA-A135-B64CAC494AC9}"/>
              </a:ext>
            </a:extLst>
          </p:cNvPr>
          <p:cNvSpPr/>
          <p:nvPr/>
        </p:nvSpPr>
        <p:spPr>
          <a:xfrm>
            <a:off x="4120450" y="4151575"/>
            <a:ext cx="116681" cy="777479"/>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pic>
        <p:nvPicPr>
          <p:cNvPr id="28" name="Google Shape;71;p15"/>
          <p:cNvPicPr preferRelativeResize="0"/>
          <p:nvPr/>
        </p:nvPicPr>
        <p:blipFill>
          <a:blip r:embed="rId4">
            <a:alphaModFix/>
          </a:blip>
          <a:stretch>
            <a:fillRect/>
          </a:stretch>
        </p:blipFill>
        <p:spPr>
          <a:xfrm>
            <a:off x="-4134" y="4435317"/>
            <a:ext cx="1970591" cy="405684"/>
          </a:xfrm>
          <a:prstGeom prst="rect">
            <a:avLst/>
          </a:prstGeom>
          <a:noFill/>
          <a:ln>
            <a:noFill/>
          </a:ln>
        </p:spPr>
      </p:pic>
    </p:spTree>
    <p:extLst>
      <p:ext uri="{BB962C8B-B14F-4D97-AF65-F5344CB8AC3E}">
        <p14:creationId xmlns:p14="http://schemas.microsoft.com/office/powerpoint/2010/main" val="16759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3"/>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7" name="Google Shape;63;p14">
            <a:extLst>
              <a:ext uri="{FF2B5EF4-FFF2-40B4-BE49-F238E27FC236}">
                <a16:creationId xmlns:a16="http://schemas.microsoft.com/office/drawing/2014/main" id="{B60695CF-E03E-40F2-A9AB-76A6A64D9F06}"/>
              </a:ext>
            </a:extLst>
          </p:cNvPr>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18" name="Google Shape;65;p14">
            <a:extLst>
              <a:ext uri="{FF2B5EF4-FFF2-40B4-BE49-F238E27FC236}">
                <a16:creationId xmlns:a16="http://schemas.microsoft.com/office/drawing/2014/main" id="{C0BFF77A-C02E-4A45-BCA2-3EBA4D89529F}"/>
              </a:ext>
            </a:extLst>
          </p:cNvPr>
          <p:cNvPicPr preferRelativeResize="0"/>
          <p:nvPr/>
        </p:nvPicPr>
        <p:blipFill>
          <a:blip r:embed="rId4">
            <a:alphaModFix/>
          </a:blip>
          <a:stretch>
            <a:fillRect/>
          </a:stretch>
        </p:blipFill>
        <p:spPr>
          <a:xfrm>
            <a:off x="0" y="4309959"/>
            <a:ext cx="2086001" cy="420950"/>
          </a:xfrm>
          <a:prstGeom prst="rect">
            <a:avLst/>
          </a:prstGeom>
          <a:noFill/>
          <a:ln>
            <a:noFill/>
          </a:ln>
        </p:spPr>
      </p:pic>
      <p:cxnSp>
        <p:nvCxnSpPr>
          <p:cNvPr id="22" name="Conector recto 21">
            <a:extLst>
              <a:ext uri="{FF2B5EF4-FFF2-40B4-BE49-F238E27FC236}">
                <a16:creationId xmlns:a16="http://schemas.microsoft.com/office/drawing/2014/main" id="{DC62A867-DABE-432B-A22A-3096A56EB105}"/>
              </a:ext>
            </a:extLst>
          </p:cNvPr>
          <p:cNvCxnSpPr/>
          <p:nvPr/>
        </p:nvCxnSpPr>
        <p:spPr>
          <a:xfrm flipV="1">
            <a:off x="9369425" y="5195570"/>
            <a:ext cx="224790" cy="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5" name="Rectángulo redondeado 4"/>
          <p:cNvSpPr/>
          <p:nvPr/>
        </p:nvSpPr>
        <p:spPr>
          <a:xfrm>
            <a:off x="775675" y="231167"/>
            <a:ext cx="1890445" cy="431515"/>
          </a:xfrm>
          <a:prstGeom prst="roundRect">
            <a:avLst/>
          </a:prstGeom>
          <a:blipFill>
            <a:blip r:embed="rId5"/>
            <a:tile tx="0" ty="0" sx="100000" sy="100000" flip="none" algn="tl"/>
          </a:blipFill>
          <a:ln>
            <a:solidFill>
              <a:srgbClr val="FC1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Gulim" panose="020B0600000101010101" pitchFamily="34" charset="-127"/>
                <a:ea typeface="Gulim" panose="020B0600000101010101" pitchFamily="34" charset="-127"/>
              </a:rPr>
              <a:t>¿QUÉ ES EL ACOSO?</a:t>
            </a:r>
          </a:p>
        </p:txBody>
      </p:sp>
      <p:cxnSp>
        <p:nvCxnSpPr>
          <p:cNvPr id="11" name="Conector curvado 10"/>
          <p:cNvCxnSpPr>
            <a:endCxn id="16" idx="1"/>
          </p:cNvCxnSpPr>
          <p:nvPr/>
        </p:nvCxnSpPr>
        <p:spPr>
          <a:xfrm>
            <a:off x="2686804" y="511848"/>
            <a:ext cx="924697" cy="196080"/>
          </a:xfrm>
          <a:prstGeom prst="curvedConnector3">
            <a:avLst>
              <a:gd name="adj1" fmla="val 41111"/>
            </a:avLst>
          </a:prstGeom>
          <a:ln w="12700">
            <a:solidFill>
              <a:srgbClr val="FF66CC"/>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6" name="Rectángulo redondeado 15"/>
          <p:cNvSpPr/>
          <p:nvPr/>
        </p:nvSpPr>
        <p:spPr>
          <a:xfrm>
            <a:off x="3611501" y="169522"/>
            <a:ext cx="3667603" cy="10768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a:p>
            <a:pPr algn="ctr"/>
            <a:r>
              <a:rPr lang="es-CO" sz="1200" dirty="0">
                <a:latin typeface="Gulim" panose="020B0600000101010101" pitchFamily="34" charset="-127"/>
                <a:ea typeface="Gulim" panose="020B0600000101010101" pitchFamily="34" charset="-127"/>
              </a:rPr>
              <a:t>Se podría considerar el acoso como una conducta de naturaleza ofensiva y perturbadora en la que la persona acosada experimenta sentimientos de angustia y malestar.</a:t>
            </a:r>
          </a:p>
          <a:p>
            <a:pPr algn="ctr"/>
            <a:endParaRPr lang="es-CO" dirty="0"/>
          </a:p>
        </p:txBody>
      </p:sp>
      <p:cxnSp>
        <p:nvCxnSpPr>
          <p:cNvPr id="23" name="Conector curvado 22"/>
          <p:cNvCxnSpPr/>
          <p:nvPr/>
        </p:nvCxnSpPr>
        <p:spPr>
          <a:xfrm>
            <a:off x="7279104" y="904126"/>
            <a:ext cx="765561" cy="574041"/>
          </a:xfrm>
          <a:prstGeom prst="curvedConnector3">
            <a:avLst>
              <a:gd name="adj1" fmla="val 111734"/>
            </a:avLst>
          </a:prstGeom>
          <a:ln>
            <a:solidFill>
              <a:srgbClr val="FC1477"/>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6174769" y="1567475"/>
            <a:ext cx="2835668" cy="1905190"/>
          </a:xfrm>
          <a:prstGeom prst="rect">
            <a:avLst/>
          </a:prstGeom>
          <a:noFill/>
          <a:ln>
            <a:solidFill>
              <a:srgbClr val="FC1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p:cNvSpPr/>
          <p:nvPr/>
        </p:nvSpPr>
        <p:spPr>
          <a:xfrm>
            <a:off x="6390526" y="1567475"/>
            <a:ext cx="2917514" cy="1815882"/>
          </a:xfrm>
          <a:prstGeom prst="rect">
            <a:avLst/>
          </a:prstGeom>
        </p:spPr>
        <p:txBody>
          <a:bodyPr wrap="square">
            <a:spAutoFit/>
          </a:bodyPr>
          <a:lstStyle/>
          <a:p>
            <a:pPr algn="just"/>
            <a:r>
              <a:rPr lang="es-CO" b="1" dirty="0">
                <a:latin typeface="Gulim" panose="020B0600000101010101" pitchFamily="34" charset="-127"/>
                <a:ea typeface="Gulim" panose="020B0600000101010101" pitchFamily="34" charset="-127"/>
              </a:rPr>
              <a:t>    Tipos de acoso</a:t>
            </a:r>
          </a:p>
          <a:p>
            <a:endParaRPr lang="es-CO" sz="1200" dirty="0">
              <a:latin typeface="Gulim" panose="020B0600000101010101" pitchFamily="34" charset="-127"/>
              <a:ea typeface="Gulim" panose="020B0600000101010101" pitchFamily="34" charset="-127"/>
            </a:endParaRP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escolar</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físico</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inmobiliario</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laboral</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psicológico</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sexual</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Ciberacoso</a:t>
            </a:r>
          </a:p>
        </p:txBody>
      </p:sp>
      <p:sp>
        <p:nvSpPr>
          <p:cNvPr id="39" name="Rectángulo redondeado 38"/>
          <p:cNvSpPr/>
          <p:nvPr/>
        </p:nvSpPr>
        <p:spPr>
          <a:xfrm>
            <a:off x="936848" y="1251825"/>
            <a:ext cx="2434963" cy="510801"/>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Gulim" panose="020B0600000101010101" pitchFamily="34" charset="-127"/>
                <a:ea typeface="Gulim" panose="020B0600000101010101" pitchFamily="34" charset="-127"/>
              </a:rPr>
              <a:t>¿QUÉ ES EL CIBERACOSO?</a:t>
            </a:r>
          </a:p>
        </p:txBody>
      </p:sp>
      <p:cxnSp>
        <p:nvCxnSpPr>
          <p:cNvPr id="42" name="Conector curvado 41"/>
          <p:cNvCxnSpPr/>
          <p:nvPr/>
        </p:nvCxnSpPr>
        <p:spPr>
          <a:xfrm rot="16200000" flipH="1">
            <a:off x="1974715" y="1890435"/>
            <a:ext cx="428598" cy="335259"/>
          </a:xfrm>
          <a:prstGeom prst="curvedConnector3">
            <a:avLst>
              <a:gd name="adj1" fmla="val 42808"/>
            </a:avLst>
          </a:prstGeom>
          <a:ln>
            <a:prstDash val="lgDashDot"/>
            <a:tailEnd type="triangle"/>
          </a:ln>
        </p:spPr>
        <p:style>
          <a:lnRef idx="1">
            <a:schemeClr val="accent5"/>
          </a:lnRef>
          <a:fillRef idx="0">
            <a:schemeClr val="accent5"/>
          </a:fillRef>
          <a:effectRef idx="0">
            <a:schemeClr val="accent5"/>
          </a:effectRef>
          <a:fontRef idx="minor">
            <a:schemeClr val="tx1"/>
          </a:fontRef>
        </p:style>
      </p:cxnSp>
      <p:sp>
        <p:nvSpPr>
          <p:cNvPr id="43" name="Rectángulo redondeado 42"/>
          <p:cNvSpPr/>
          <p:nvPr/>
        </p:nvSpPr>
        <p:spPr>
          <a:xfrm>
            <a:off x="935097" y="2288121"/>
            <a:ext cx="2843092" cy="189311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latin typeface="Gulim" panose="020B0600000101010101" pitchFamily="34" charset="-127"/>
                <a:ea typeface="Gulim" panose="020B0600000101010101" pitchFamily="34" charset="-127"/>
              </a:rPr>
              <a:t>Para la UNICEF es la agresión a través de redes sociales, mediante ataques personales, divulgación de información confidencial, falsa o hacerse pasar por otra persona y enviar mensajes agresivos bajo esa identidad (</a:t>
            </a:r>
            <a:r>
              <a:rPr lang="es-CO" sz="1100" dirty="0">
                <a:solidFill>
                  <a:schemeClr val="tx1"/>
                </a:solidFill>
                <a:latin typeface="Gulim" panose="020B0600000101010101" pitchFamily="34" charset="-127"/>
                <a:ea typeface="Gulim" panose="020B0600000101010101" pitchFamily="34" charset="-127"/>
              </a:rPr>
              <a:t>entre otras conductas</a:t>
            </a:r>
            <a:r>
              <a:rPr lang="es-CO" sz="1200" dirty="0">
                <a:solidFill>
                  <a:schemeClr val="tx1"/>
                </a:solidFill>
                <a:latin typeface="Gulim" panose="020B0600000101010101" pitchFamily="34" charset="-127"/>
                <a:ea typeface="Gulim" panose="020B0600000101010101" pitchFamily="34" charset="-127"/>
              </a:rPr>
              <a:t>).</a:t>
            </a:r>
          </a:p>
        </p:txBody>
      </p:sp>
      <p:cxnSp>
        <p:nvCxnSpPr>
          <p:cNvPr id="46" name="Conector curvado 45"/>
          <p:cNvCxnSpPr/>
          <p:nvPr/>
        </p:nvCxnSpPr>
        <p:spPr>
          <a:xfrm>
            <a:off x="3778189" y="3657599"/>
            <a:ext cx="922234" cy="378957"/>
          </a:xfrm>
          <a:prstGeom prst="curvedConnector3">
            <a:avLst>
              <a:gd name="adj1" fmla="val 50000"/>
            </a:avLst>
          </a:prstGeom>
          <a:ln>
            <a:solidFill>
              <a:srgbClr val="00206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49" name="Rectángulo 48"/>
          <p:cNvSpPr/>
          <p:nvPr/>
        </p:nvSpPr>
        <p:spPr>
          <a:xfrm>
            <a:off x="4761529" y="3847077"/>
            <a:ext cx="2900355" cy="10742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50" b="1" dirty="0">
                <a:latin typeface="Gulim" panose="020B0600000101010101" pitchFamily="34" charset="-127"/>
                <a:ea typeface="Gulim" panose="020B0600000101010101" pitchFamily="34" charset="-127"/>
              </a:rPr>
              <a:t>Tipos de ciberacoso</a:t>
            </a:r>
          </a:p>
          <a:p>
            <a:pPr algn="ctr"/>
            <a:endParaRPr lang="es-CO" sz="1150" b="1" dirty="0">
              <a:latin typeface="Gulim" panose="020B0600000101010101" pitchFamily="34" charset="-127"/>
              <a:ea typeface="Gulim" panose="020B0600000101010101" pitchFamily="34" charset="-127"/>
            </a:endParaRPr>
          </a:p>
          <a:p>
            <a:pPr marL="171450" indent="-171450" algn="ctr">
              <a:buFont typeface="Wingdings" panose="05000000000000000000" pitchFamily="2" charset="2"/>
              <a:buChar char="§"/>
            </a:pPr>
            <a:r>
              <a:rPr lang="es-CO" sz="1150" dirty="0" err="1">
                <a:latin typeface="Gulim" panose="020B0600000101010101" pitchFamily="34" charset="-127"/>
                <a:ea typeface="Gulim" panose="020B0600000101010101" pitchFamily="34" charset="-127"/>
              </a:rPr>
              <a:t>Ciberacoso</a:t>
            </a:r>
            <a:r>
              <a:rPr lang="es-CO" sz="1150" dirty="0">
                <a:latin typeface="Gulim" panose="020B0600000101010101" pitchFamily="34" charset="-127"/>
                <a:ea typeface="Gulim" panose="020B0600000101010101" pitchFamily="34" charset="-127"/>
              </a:rPr>
              <a:t> en sentido estricto.</a:t>
            </a:r>
          </a:p>
          <a:p>
            <a:pPr marL="171450" indent="-171450" algn="ctr">
              <a:buFont typeface="Wingdings" panose="05000000000000000000" pitchFamily="2" charset="2"/>
              <a:buChar char="§"/>
            </a:pPr>
            <a:r>
              <a:rPr lang="es-CO" sz="1150" dirty="0">
                <a:latin typeface="Gulim" panose="020B0600000101010101" pitchFamily="34" charset="-127"/>
                <a:ea typeface="Gulim" panose="020B0600000101010101" pitchFamily="34" charset="-127"/>
              </a:rPr>
              <a:t>Ciberacoso sexual.</a:t>
            </a:r>
          </a:p>
          <a:p>
            <a:pPr marL="171450" indent="-171450" algn="ctr">
              <a:buFont typeface="Wingdings" panose="05000000000000000000" pitchFamily="2" charset="2"/>
              <a:buChar char="§"/>
            </a:pPr>
            <a:r>
              <a:rPr lang="es-CO" sz="1150" dirty="0" err="1">
                <a:latin typeface="Gulim" panose="020B0600000101010101" pitchFamily="34" charset="-127"/>
                <a:ea typeface="Gulim" panose="020B0600000101010101" pitchFamily="34" charset="-127"/>
              </a:rPr>
              <a:t>Ciberbullying</a:t>
            </a:r>
            <a:r>
              <a:rPr lang="es-CO" sz="1150" dirty="0">
                <a:latin typeface="Gulim" panose="020B0600000101010101" pitchFamily="34" charset="-127"/>
                <a:ea typeface="Gulim" panose="020B0600000101010101" pitchFamily="34" charset="-127"/>
              </a:rPr>
              <a:t>.</a:t>
            </a:r>
          </a:p>
        </p:txBody>
      </p:sp>
      <p:pic>
        <p:nvPicPr>
          <p:cNvPr id="64" name="Imagen 63"/>
          <p:cNvPicPr>
            <a:picLocks noChangeAspect="1"/>
          </p:cNvPicPr>
          <p:nvPr/>
        </p:nvPicPr>
        <p:blipFill>
          <a:blip r:embed="rId7"/>
          <a:stretch>
            <a:fillRect/>
          </a:stretch>
        </p:blipFill>
        <p:spPr>
          <a:xfrm>
            <a:off x="4253953" y="1994020"/>
            <a:ext cx="1812938" cy="1377271"/>
          </a:xfrm>
          <a:prstGeom prst="rect">
            <a:avLst/>
          </a:prstGeom>
        </p:spPr>
      </p:pic>
    </p:spTree>
    <p:extLst>
      <p:ext uri="{BB962C8B-B14F-4D97-AF65-F5344CB8AC3E}">
        <p14:creationId xmlns:p14="http://schemas.microsoft.com/office/powerpoint/2010/main" val="112502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3;p14">
            <a:extLst>
              <a:ext uri="{FF2B5EF4-FFF2-40B4-BE49-F238E27FC236}">
                <a16:creationId xmlns:a16="http://schemas.microsoft.com/office/drawing/2014/main" id="{B60695CF-E03E-40F2-A9AB-76A6A64D9F06}"/>
              </a:ext>
            </a:extLst>
          </p:cNvPr>
          <p:cNvPicPr preferRelativeResize="0"/>
          <p:nvPr/>
        </p:nvPicPr>
        <p:blipFill>
          <a:blip r:embed="rId2">
            <a:alphaModFix/>
          </a:blip>
          <a:stretch>
            <a:fillRect/>
          </a:stretch>
        </p:blipFill>
        <p:spPr>
          <a:xfrm flipH="1">
            <a:off x="0" y="0"/>
            <a:ext cx="424650" cy="5143499"/>
          </a:xfrm>
          <a:prstGeom prst="rect">
            <a:avLst/>
          </a:prstGeom>
          <a:noFill/>
          <a:ln>
            <a:noFill/>
          </a:ln>
        </p:spPr>
      </p:pic>
      <p:pic>
        <p:nvPicPr>
          <p:cNvPr id="4" name="Google Shape;65;p14">
            <a:extLst>
              <a:ext uri="{FF2B5EF4-FFF2-40B4-BE49-F238E27FC236}">
                <a16:creationId xmlns:a16="http://schemas.microsoft.com/office/drawing/2014/main" id="{C0BFF77A-C02E-4A45-BCA2-3EBA4D89529F}"/>
              </a:ext>
            </a:extLst>
          </p:cNvPr>
          <p:cNvPicPr preferRelativeResize="0"/>
          <p:nvPr/>
        </p:nvPicPr>
        <p:blipFill>
          <a:blip r:embed="rId3">
            <a:alphaModFix/>
          </a:blip>
          <a:stretch>
            <a:fillRect/>
          </a:stretch>
        </p:blipFill>
        <p:spPr>
          <a:xfrm>
            <a:off x="0" y="4309959"/>
            <a:ext cx="2086001" cy="420950"/>
          </a:xfrm>
          <a:prstGeom prst="rect">
            <a:avLst/>
          </a:prstGeom>
          <a:noFill/>
          <a:ln>
            <a:noFill/>
          </a:ln>
        </p:spPr>
      </p:pic>
      <p:graphicFrame>
        <p:nvGraphicFramePr>
          <p:cNvPr id="5" name="Diagrama 4"/>
          <p:cNvGraphicFramePr/>
          <p:nvPr>
            <p:extLst>
              <p:ext uri="{D42A27DB-BD31-4B8C-83A1-F6EECF244321}">
                <p14:modId xmlns:p14="http://schemas.microsoft.com/office/powerpoint/2010/main" val="1081379335"/>
              </p:ext>
            </p:extLst>
          </p:nvPr>
        </p:nvGraphicFramePr>
        <p:xfrm>
          <a:off x="986632" y="71918"/>
          <a:ext cx="8794679" cy="4999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Ciber Acoso">
            <a:extLst>
              <a:ext uri="{FF2B5EF4-FFF2-40B4-BE49-F238E27FC236}">
                <a16:creationId xmlns:a16="http://schemas.microsoft.com/office/drawing/2014/main" id="{327F717B-F4F6-44F2-A773-72AC1EA36A2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5617" y="3007718"/>
            <a:ext cx="1016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177D480-019A-4FCC-8345-425653CF6992}"/>
              </a:ext>
            </a:extLst>
          </p:cNvPr>
          <p:cNvPicPr>
            <a:picLocks noChangeAspect="1"/>
          </p:cNvPicPr>
          <p:nvPr/>
        </p:nvPicPr>
        <p:blipFill>
          <a:blip r:embed="rId10"/>
          <a:stretch>
            <a:fillRect/>
          </a:stretch>
        </p:blipFill>
        <p:spPr>
          <a:xfrm flipH="1">
            <a:off x="3868924" y="729632"/>
            <a:ext cx="1406151" cy="1406151"/>
          </a:xfrm>
          <a:prstGeom prst="rect">
            <a:avLst/>
          </a:prstGeom>
        </p:spPr>
      </p:pic>
    </p:spTree>
    <p:extLst>
      <p:ext uri="{BB962C8B-B14F-4D97-AF65-F5344CB8AC3E}">
        <p14:creationId xmlns:p14="http://schemas.microsoft.com/office/powerpoint/2010/main" val="18897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3;p14">
            <a:extLst>
              <a:ext uri="{FF2B5EF4-FFF2-40B4-BE49-F238E27FC236}">
                <a16:creationId xmlns:a16="http://schemas.microsoft.com/office/drawing/2014/main" id="{B60695CF-E03E-40F2-A9AB-76A6A64D9F06}"/>
              </a:ext>
            </a:extLst>
          </p:cNvPr>
          <p:cNvPicPr preferRelativeResize="0"/>
          <p:nvPr/>
        </p:nvPicPr>
        <p:blipFill>
          <a:blip r:embed="rId2">
            <a:alphaModFix/>
          </a:blip>
          <a:stretch>
            <a:fillRect/>
          </a:stretch>
        </p:blipFill>
        <p:spPr>
          <a:xfrm flipH="1">
            <a:off x="0" y="0"/>
            <a:ext cx="410966" cy="5143499"/>
          </a:xfrm>
          <a:prstGeom prst="rect">
            <a:avLst/>
          </a:prstGeom>
          <a:noFill/>
          <a:ln>
            <a:noFill/>
          </a:ln>
        </p:spPr>
      </p:pic>
      <p:pic>
        <p:nvPicPr>
          <p:cNvPr id="4" name="Google Shape;65;p14">
            <a:extLst>
              <a:ext uri="{FF2B5EF4-FFF2-40B4-BE49-F238E27FC236}">
                <a16:creationId xmlns:a16="http://schemas.microsoft.com/office/drawing/2014/main" id="{C0BFF77A-C02E-4A45-BCA2-3EBA4D89529F}"/>
              </a:ext>
            </a:extLst>
          </p:cNvPr>
          <p:cNvPicPr preferRelativeResize="0"/>
          <p:nvPr/>
        </p:nvPicPr>
        <p:blipFill>
          <a:blip r:embed="rId3">
            <a:alphaModFix/>
          </a:blip>
          <a:stretch>
            <a:fillRect/>
          </a:stretch>
        </p:blipFill>
        <p:spPr>
          <a:xfrm>
            <a:off x="0" y="4309959"/>
            <a:ext cx="2086001" cy="420950"/>
          </a:xfrm>
          <a:prstGeom prst="rect">
            <a:avLst/>
          </a:prstGeom>
          <a:noFill/>
          <a:ln>
            <a:noFill/>
          </a:ln>
        </p:spPr>
      </p:pic>
      <p:sp>
        <p:nvSpPr>
          <p:cNvPr id="43" name="AutoShape 2" descr="Organización Internacional del Trabajo (OIT) | Portal Marítimo Colombiano -  Dim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6" name="Diagrama 5">
            <a:extLst>
              <a:ext uri="{FF2B5EF4-FFF2-40B4-BE49-F238E27FC236}">
                <a16:creationId xmlns:a16="http://schemas.microsoft.com/office/drawing/2014/main" id="{4760052A-1597-4714-97FF-D9FFADF99149}"/>
              </a:ext>
            </a:extLst>
          </p:cNvPr>
          <p:cNvGraphicFramePr/>
          <p:nvPr>
            <p:extLst>
              <p:ext uri="{D42A27DB-BD31-4B8C-83A1-F6EECF244321}">
                <p14:modId xmlns:p14="http://schemas.microsoft.com/office/powerpoint/2010/main" val="668839994"/>
              </p:ext>
            </p:extLst>
          </p:nvPr>
        </p:nvGraphicFramePr>
        <p:xfrm>
          <a:off x="566541" y="87876"/>
          <a:ext cx="8009423" cy="4191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Imagen 16">
            <a:extLst>
              <a:ext uri="{FF2B5EF4-FFF2-40B4-BE49-F238E27FC236}">
                <a16:creationId xmlns:a16="http://schemas.microsoft.com/office/drawing/2014/main" id="{4432C0BA-F09D-4C0A-B139-444F176398FD}"/>
              </a:ext>
            </a:extLst>
          </p:cNvPr>
          <p:cNvPicPr>
            <a:picLocks noChangeAspect="1"/>
          </p:cNvPicPr>
          <p:nvPr/>
        </p:nvPicPr>
        <p:blipFill>
          <a:blip r:embed="rId9"/>
          <a:stretch>
            <a:fillRect/>
          </a:stretch>
        </p:blipFill>
        <p:spPr>
          <a:xfrm>
            <a:off x="717733" y="491557"/>
            <a:ext cx="399835" cy="280136"/>
          </a:xfrm>
          <a:prstGeom prst="rect">
            <a:avLst/>
          </a:prstGeom>
        </p:spPr>
      </p:pic>
      <p:pic>
        <p:nvPicPr>
          <p:cNvPr id="1028" name="Picture 4" descr="Juez de martillo de madera. Martillo en el estilo de dibujos animados. Mazo  ceremonial para la subasta, sentencia. Ilustración vectorial aislado sobre  fondo turquesa. Sitio Web pag Imagen Vector de stock -">
            <a:extLst>
              <a:ext uri="{FF2B5EF4-FFF2-40B4-BE49-F238E27FC236}">
                <a16:creationId xmlns:a16="http://schemas.microsoft.com/office/drawing/2014/main" id="{19D0DB34-BCC1-4CFD-8560-8B6EE480469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13" t="11986" r="10980" b="16206"/>
          <a:stretch/>
        </p:blipFill>
        <p:spPr bwMode="auto">
          <a:xfrm>
            <a:off x="1248025" y="2030182"/>
            <a:ext cx="359102" cy="2661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eletrabajo en tiempos de crisis - OK VIDEO">
            <a:extLst>
              <a:ext uri="{FF2B5EF4-FFF2-40B4-BE49-F238E27FC236}">
                <a16:creationId xmlns:a16="http://schemas.microsoft.com/office/drawing/2014/main" id="{4C073A36-E65B-4320-9F8B-95FE09212B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0818" y="2602901"/>
            <a:ext cx="359102" cy="3591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lustración de Trabajo Remoto Mujer En El Lugar De Trabajo Con Niños Mamá  No Puede Trabajar Productivamente Los Niños Interfieren Con La  Concentración y más Vectores Libres de Derechos de Adulto -">
            <a:extLst>
              <a:ext uri="{FF2B5EF4-FFF2-40B4-BE49-F238E27FC236}">
                <a16:creationId xmlns:a16="http://schemas.microsoft.com/office/drawing/2014/main" id="{1DC7C3BC-8221-4B2D-8F6B-6CDA69A444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261" y="3201430"/>
            <a:ext cx="359102" cy="3591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Gente Que Trabaja En Casa Como Un Freelancer O Trabajo Remoto Illustrati  Ilustración del Vector - Ilustración de silla, escribir: 68081767">
            <a:extLst>
              <a:ext uri="{FF2B5EF4-FFF2-40B4-BE49-F238E27FC236}">
                <a16:creationId xmlns:a16="http://schemas.microsoft.com/office/drawing/2014/main" id="{3711991A-8148-4602-AACE-3137B6D628C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4865" b="16370"/>
          <a:stretch/>
        </p:blipFill>
        <p:spPr bwMode="auto">
          <a:xfrm>
            <a:off x="709063" y="3755843"/>
            <a:ext cx="408505" cy="35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0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3;p14">
            <a:extLst>
              <a:ext uri="{FF2B5EF4-FFF2-40B4-BE49-F238E27FC236}">
                <a16:creationId xmlns:a16="http://schemas.microsoft.com/office/drawing/2014/main" id="{B60695CF-E03E-40F2-A9AB-76A6A64D9F06}"/>
              </a:ext>
            </a:extLst>
          </p:cNvPr>
          <p:cNvPicPr preferRelativeResize="0"/>
          <p:nvPr/>
        </p:nvPicPr>
        <p:blipFill>
          <a:blip r:embed="rId2">
            <a:alphaModFix/>
          </a:blip>
          <a:stretch>
            <a:fillRect/>
          </a:stretch>
        </p:blipFill>
        <p:spPr>
          <a:xfrm flipH="1">
            <a:off x="0" y="0"/>
            <a:ext cx="410966" cy="5143499"/>
          </a:xfrm>
          <a:prstGeom prst="rect">
            <a:avLst/>
          </a:prstGeom>
          <a:noFill/>
          <a:ln>
            <a:noFill/>
          </a:ln>
        </p:spPr>
      </p:pic>
      <p:pic>
        <p:nvPicPr>
          <p:cNvPr id="4" name="Google Shape;65;p14">
            <a:extLst>
              <a:ext uri="{FF2B5EF4-FFF2-40B4-BE49-F238E27FC236}">
                <a16:creationId xmlns:a16="http://schemas.microsoft.com/office/drawing/2014/main" id="{C0BFF77A-C02E-4A45-BCA2-3EBA4D89529F}"/>
              </a:ext>
            </a:extLst>
          </p:cNvPr>
          <p:cNvPicPr preferRelativeResize="0"/>
          <p:nvPr/>
        </p:nvPicPr>
        <p:blipFill>
          <a:blip r:embed="rId3">
            <a:alphaModFix/>
          </a:blip>
          <a:stretch>
            <a:fillRect/>
          </a:stretch>
        </p:blipFill>
        <p:spPr>
          <a:xfrm>
            <a:off x="0" y="4309959"/>
            <a:ext cx="2086001" cy="420950"/>
          </a:xfrm>
          <a:prstGeom prst="rect">
            <a:avLst/>
          </a:prstGeom>
          <a:noFill/>
          <a:ln>
            <a:noFill/>
          </a:ln>
        </p:spPr>
      </p:pic>
      <p:graphicFrame>
        <p:nvGraphicFramePr>
          <p:cNvPr id="5" name="Diagrama 4"/>
          <p:cNvGraphicFramePr/>
          <p:nvPr>
            <p:extLst>
              <p:ext uri="{D42A27DB-BD31-4B8C-83A1-F6EECF244321}">
                <p14:modId xmlns:p14="http://schemas.microsoft.com/office/powerpoint/2010/main" val="377953874"/>
              </p:ext>
            </p:extLst>
          </p:nvPr>
        </p:nvGraphicFramePr>
        <p:xfrm>
          <a:off x="513708" y="374666"/>
          <a:ext cx="7376845" cy="4356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descr="Concepto de acoso cibernético ilustrado | Vector Premi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4372" y="61646"/>
            <a:ext cx="1548810" cy="15488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sApp: Los stickers animados llegan a la versión pública de Android |  RPP Noticias">
            <a:extLst>
              <a:ext uri="{FF2B5EF4-FFF2-40B4-BE49-F238E27FC236}">
                <a16:creationId xmlns:a16="http://schemas.microsoft.com/office/drawing/2014/main" id="{5C1254B1-7959-4118-BA0E-872A0CE71E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2956" y="2162610"/>
            <a:ext cx="2169968" cy="121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0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276604" y="439774"/>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pic>
        <p:nvPicPr>
          <p:cNvPr id="2052" name="Picture 4" descr="Imagen gif gracias - Imagui">
            <a:extLst>
              <a:ext uri="{FF2B5EF4-FFF2-40B4-BE49-F238E27FC236}">
                <a16:creationId xmlns:a16="http://schemas.microsoft.com/office/drawing/2014/main" id="{DB42C3C9-538A-43E4-AA9C-1890079AEEA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339" y="1357688"/>
            <a:ext cx="4191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1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af9882422a04ea6c210bf5d297301c2e">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H7EN5MXTHQNV-662-3445</_dlc_DocId>
    <_dlc_DocIdUrl xmlns="ae9388c0-b1e2-40ea-b6a8-c51c7913cbd2">
      <Url>https://www.mincultura.gov.co/prensa/noticias/_layouts/15/DocIdRedir.aspx?ID=H7EN5MXTHQNV-662-3445</Url>
      <Description>H7EN5MXTHQNV-662-3445</Description>
    </_dlc_DocIdUrl>
  </documentManagement>
</p:properties>
</file>

<file path=customXml/itemProps1.xml><?xml version="1.0" encoding="utf-8"?>
<ds:datastoreItem xmlns:ds="http://schemas.openxmlformats.org/officeDocument/2006/customXml" ds:itemID="{FA34C424-F424-493D-9E81-0FC75EDD1E06}"/>
</file>

<file path=customXml/itemProps2.xml><?xml version="1.0" encoding="utf-8"?>
<ds:datastoreItem xmlns:ds="http://schemas.openxmlformats.org/officeDocument/2006/customXml" ds:itemID="{2E6B3D6B-D196-4744-BE46-42D5C5D676D6}"/>
</file>

<file path=customXml/itemProps3.xml><?xml version="1.0" encoding="utf-8"?>
<ds:datastoreItem xmlns:ds="http://schemas.openxmlformats.org/officeDocument/2006/customXml" ds:itemID="{AB116E3A-CD09-4D29-BCEF-FA691C9E038E}"/>
</file>

<file path=customXml/itemProps4.xml><?xml version="1.0" encoding="utf-8"?>
<ds:datastoreItem xmlns:ds="http://schemas.openxmlformats.org/officeDocument/2006/customXml" ds:itemID="{5ADBE262-D927-4EF7-B5CC-B697A8CEB206}"/>
</file>

<file path=docProps/app.xml><?xml version="1.0" encoding="utf-8"?>
<Properties xmlns="http://schemas.openxmlformats.org/officeDocument/2006/extended-properties" xmlns:vt="http://schemas.openxmlformats.org/officeDocument/2006/docPropsVTypes">
  <TotalTime>1918</TotalTime>
  <Words>706</Words>
  <Application>Microsoft Office PowerPoint</Application>
  <PresentationFormat>Presentación en pantalla (16:9)</PresentationFormat>
  <Paragraphs>72</Paragraphs>
  <Slides>7</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Gulim</vt:lpstr>
      <vt:lpstr>Arial</vt:lpstr>
      <vt:lpstr>Calibri</vt:lpstr>
      <vt:lpstr>Times New Roman</vt:lpstr>
      <vt:lpstr>Wingdings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solicitud de procedimiento contractual</dc:title>
  <dc:creator>Andres Cano</dc:creator>
  <cp:lastModifiedBy>Lady Carolina Waltero Flautero</cp:lastModifiedBy>
  <cp:revision>142</cp:revision>
  <cp:lastPrinted>2021-07-01T13:56:15Z</cp:lastPrinted>
  <dcterms:modified xsi:type="dcterms:W3CDTF">2021-09-09T20:43:56Z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334fdce1-2b35-498a-b76e-8e2453613319</vt:lpwstr>
  </property>
</Properties>
</file>