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5" r:id="rId1"/>
  </p:sldMasterIdLst>
  <p:notesMasterIdLst>
    <p:notesMasterId r:id="rId22"/>
  </p:notesMasterIdLst>
  <p:sldIdLst>
    <p:sldId id="256" r:id="rId2"/>
    <p:sldId id="268" r:id="rId3"/>
    <p:sldId id="257" r:id="rId4"/>
    <p:sldId id="269" r:id="rId5"/>
    <p:sldId id="270" r:id="rId6"/>
    <p:sldId id="271" r:id="rId7"/>
    <p:sldId id="258" r:id="rId8"/>
    <p:sldId id="259" r:id="rId9"/>
    <p:sldId id="260" r:id="rId10"/>
    <p:sldId id="261" r:id="rId11"/>
    <p:sldId id="263" r:id="rId12"/>
    <p:sldId id="264" r:id="rId13"/>
    <p:sldId id="265" r:id="rId14"/>
    <p:sldId id="266" r:id="rId15"/>
    <p:sldId id="272" r:id="rId16"/>
    <p:sldId id="275" r:id="rId17"/>
    <p:sldId id="274" r:id="rId18"/>
    <p:sldId id="276" r:id="rId19"/>
    <p:sldId id="277" r:id="rId20"/>
    <p:sldId id="278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77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customXml" Target="../customXml/item1.xml"/><Relationship Id="rId30" Type="http://schemas.openxmlformats.org/officeDocument/2006/relationships/customXml" Target="../customXml/item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EE31C5-B54B-41D6-B627-DBAFF0E44C8D}" type="datetimeFigureOut">
              <a:rPr lang="es-CO" smtClean="0"/>
              <a:t>9/09/2022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940712-51CC-4F01-B992-D6F8DED4802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72200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1. Que entiendan como se reciben y como se radica desde servicio  al ciudadano  _página web enlace de canales_</a:t>
            </a:r>
          </a:p>
          <a:p>
            <a:r>
              <a:rPr lang="es-MX" dirty="0"/>
              <a:t>2.  Análisis: -Inmediato  una dependencia no puedes devolverla  después de 2 días -se analiza la competencia  y el tipo de solicitud para validar tiempo de respuesta_-Las devoluciones deben venir justificadas orientando quien debe responder. _ solicitar la apertura a otra dependencia,. </a:t>
            </a:r>
          </a:p>
          <a:p>
            <a:r>
              <a:rPr lang="es-MX" dirty="0"/>
              <a:t>3. GESTIÓN –DE RESPUESTA –articulación entre áreas preferiblemente por correo dejar evidencias de solicitudes se insumo de respuesta</a:t>
            </a:r>
          </a:p>
          <a:p>
            <a:r>
              <a:rPr lang="es-MX" dirty="0"/>
              <a:t>4. El Cierre debe ser de fondo., tiempo </a:t>
            </a:r>
          </a:p>
          <a:p>
            <a:endParaRPr lang="es-MX" dirty="0"/>
          </a:p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940712-51CC-4F01-B992-D6F8DED4802B}" type="slidenum">
              <a:rPr lang="es-CO" smtClean="0"/>
              <a:t>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285162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1. Verificar que tenga correo – que deben reportar </a:t>
            </a:r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940712-51CC-4F01-B992-D6F8DED4802B}" type="slidenum">
              <a:rPr lang="es-CO" smtClean="0"/>
              <a:t>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726326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lphaUcPeriod"/>
            </a:pPr>
            <a:r>
              <a:rPr lang="es-MX" dirty="0"/>
              <a:t>Por  qué  no cambia el estado cuando se carga una respuesta, por que otra área también la tiene-</a:t>
            </a:r>
          </a:p>
          <a:p>
            <a:pPr marL="228600" indent="-228600">
              <a:buAutoNum type="alphaUcPeriod"/>
            </a:pPr>
            <a:r>
              <a:rPr lang="es-MX" dirty="0"/>
              <a:t>Si la dependencia no notifica en los 2 </a:t>
            </a:r>
            <a:r>
              <a:rPr lang="es-MX" dirty="0" err="1"/>
              <a:t>díasque</a:t>
            </a:r>
            <a:r>
              <a:rPr lang="es-MX" dirty="0"/>
              <a:t> la petición se debe compartir , esta deberá solicitar directamente  los insumos por correo. </a:t>
            </a:r>
          </a:p>
          <a:p>
            <a:pPr marL="228600" indent="-228600">
              <a:buAutoNum type="alphaUcPeriod"/>
            </a:pPr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940712-51CC-4F01-B992-D6F8DED4802B}" type="slidenum">
              <a:rPr lang="es-CO" smtClean="0"/>
              <a:t>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692692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REIETRAR LA DIAPOISTIVA DE TIEMPOS POR PASO</a:t>
            </a:r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940712-51CC-4F01-B992-D6F8DED4802B}" type="slidenum">
              <a:rPr lang="es-CO" smtClean="0"/>
              <a:t>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888490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s-MX" dirty="0"/>
              <a:t>OJO : Repuestas parciales _ 1. compartidas y 2. pidiendo prórroga  </a:t>
            </a:r>
          </a:p>
          <a:p>
            <a:pPr marL="0" indent="0">
              <a:buNone/>
            </a:pPr>
            <a:r>
              <a:rPr lang="es-MX" dirty="0"/>
              <a:t>2.    </a:t>
            </a:r>
          </a:p>
          <a:p>
            <a:pPr marL="228600" indent="-228600">
              <a:buAutoNum type="arabicPeriod"/>
            </a:pPr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940712-51CC-4F01-B992-D6F8DED4802B}" type="slidenum">
              <a:rPr lang="es-CO" smtClean="0"/>
              <a:t>12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318641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s-MX" dirty="0"/>
              <a:t>Hacerlo siempre cuando piden prórroga, por que si no queda en estado cerrado definitivo y olvidan responder de fondo y llega tutela. .</a:t>
            </a:r>
          </a:p>
          <a:p>
            <a:pPr marL="228600" indent="-228600">
              <a:buAutoNum type="arabicPeriod"/>
            </a:pPr>
            <a:r>
              <a:rPr lang="es-MX" dirty="0"/>
              <a:t>Siempre cunado sea compartida y las otras áreas estén pendientes de aportar insumos, por que osino se puede vencer o cerrarse en definitiva con la información incompleta sin los adjuntos de la otra dependencia y quedaría incompleta.</a:t>
            </a:r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940712-51CC-4F01-B992-D6F8DED4802B}" type="slidenum">
              <a:rPr lang="es-CO" smtClean="0"/>
              <a:t>14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348558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Revisar adjuntos y MC de salida y el texto de salida. </a:t>
            </a:r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940712-51CC-4F01-B992-D6F8DED4802B}" type="slidenum">
              <a:rPr lang="es-CO" smtClean="0"/>
              <a:t>15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867102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AC9FE-C9C3-42AD-BB02-7B512C3EB368}" type="datetimeFigureOut">
              <a:rPr lang="es-CO" smtClean="0"/>
              <a:t>9/09/2022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1DB53-1EFA-4557-9CCF-378E37E7FA53}" type="slidenum">
              <a:rPr lang="es-CO" smtClean="0"/>
              <a:t>‹Nº›</a:t>
            </a:fld>
            <a:endParaRPr lang="es-CO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3720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AC9FE-C9C3-42AD-BB02-7B512C3EB368}" type="datetimeFigureOut">
              <a:rPr lang="es-CO" smtClean="0"/>
              <a:t>9/09/2022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1DB53-1EFA-4557-9CCF-378E37E7FA5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50208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AC9FE-C9C3-42AD-BB02-7B512C3EB368}" type="datetimeFigureOut">
              <a:rPr lang="es-CO" smtClean="0"/>
              <a:t>9/09/2022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1DB53-1EFA-4557-9CCF-378E37E7FA5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99273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AC9FE-C9C3-42AD-BB02-7B512C3EB368}" type="datetimeFigureOut">
              <a:rPr lang="es-CO" smtClean="0"/>
              <a:t>9/09/2022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1DB53-1EFA-4557-9CCF-378E37E7FA53}" type="slidenum">
              <a:rPr lang="es-CO" smtClean="0"/>
              <a:t>‹Nº›</a:t>
            </a:fld>
            <a:endParaRPr lang="es-CO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223741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AC9FE-C9C3-42AD-BB02-7B512C3EB368}" type="datetimeFigureOut">
              <a:rPr lang="es-CO" smtClean="0"/>
              <a:t>9/09/2022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1DB53-1EFA-4557-9CCF-378E37E7FA5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31541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AC9FE-C9C3-42AD-BB02-7B512C3EB368}" type="datetimeFigureOut">
              <a:rPr lang="es-CO" smtClean="0"/>
              <a:t>9/09/2022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1DB53-1EFA-4557-9CCF-378E37E7FA53}" type="slidenum">
              <a:rPr lang="es-CO" smtClean="0"/>
              <a:t>‹Nº›</a:t>
            </a:fld>
            <a:endParaRPr lang="es-CO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816815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AC9FE-C9C3-42AD-BB02-7B512C3EB368}" type="datetimeFigureOut">
              <a:rPr lang="es-CO" smtClean="0"/>
              <a:t>9/09/2022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1DB53-1EFA-4557-9CCF-378E37E7FA5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187017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AC9FE-C9C3-42AD-BB02-7B512C3EB368}" type="datetimeFigureOut">
              <a:rPr lang="es-CO" smtClean="0"/>
              <a:t>9/09/2022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1DB53-1EFA-4557-9CCF-378E37E7FA5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500886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AC9FE-C9C3-42AD-BB02-7B512C3EB368}" type="datetimeFigureOut">
              <a:rPr lang="es-CO" smtClean="0"/>
              <a:t>9/09/2022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1DB53-1EFA-4557-9CCF-378E37E7FA5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31306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AC9FE-C9C3-42AD-BB02-7B512C3EB368}" type="datetimeFigureOut">
              <a:rPr lang="es-CO" smtClean="0"/>
              <a:t>9/09/2022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1DB53-1EFA-4557-9CCF-378E37E7FA5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49388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AC9FE-C9C3-42AD-BB02-7B512C3EB368}" type="datetimeFigureOut">
              <a:rPr lang="es-CO" smtClean="0"/>
              <a:t>9/09/2022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1DB53-1EFA-4557-9CCF-378E37E7FA5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28482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AC9FE-C9C3-42AD-BB02-7B512C3EB368}" type="datetimeFigureOut">
              <a:rPr lang="es-CO" smtClean="0"/>
              <a:t>9/09/2022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1DB53-1EFA-4557-9CCF-378E37E7FA5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32413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AC9FE-C9C3-42AD-BB02-7B512C3EB368}" type="datetimeFigureOut">
              <a:rPr lang="es-CO" smtClean="0"/>
              <a:t>9/09/2022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1DB53-1EFA-4557-9CCF-378E37E7FA5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28062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AC9FE-C9C3-42AD-BB02-7B512C3EB368}" type="datetimeFigureOut">
              <a:rPr lang="es-CO" smtClean="0"/>
              <a:t>9/09/2022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1DB53-1EFA-4557-9CCF-378E37E7FA5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85199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AC9FE-C9C3-42AD-BB02-7B512C3EB368}" type="datetimeFigureOut">
              <a:rPr lang="es-CO" smtClean="0"/>
              <a:t>9/09/2022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1DB53-1EFA-4557-9CCF-378E37E7FA5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92790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AC9FE-C9C3-42AD-BB02-7B512C3EB368}" type="datetimeFigureOut">
              <a:rPr lang="es-CO" smtClean="0"/>
              <a:t>9/09/2022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1DB53-1EFA-4557-9CCF-378E37E7FA5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16290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AC9FE-C9C3-42AD-BB02-7B512C3EB368}" type="datetimeFigureOut">
              <a:rPr lang="es-CO" smtClean="0"/>
              <a:t>9/09/2022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1DB53-1EFA-4557-9CCF-378E37E7FA5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99920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48AC9FE-C9C3-42AD-BB02-7B512C3EB368}" type="datetimeFigureOut">
              <a:rPr lang="es-CO" smtClean="0"/>
              <a:t>9/09/2022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B41DB53-1EFA-4557-9CCF-378E37E7FA5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1684393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06" r:id="rId1"/>
    <p:sldLayoutId id="2147483907" r:id="rId2"/>
    <p:sldLayoutId id="2147483908" r:id="rId3"/>
    <p:sldLayoutId id="2147483909" r:id="rId4"/>
    <p:sldLayoutId id="2147483910" r:id="rId5"/>
    <p:sldLayoutId id="2147483911" r:id="rId6"/>
    <p:sldLayoutId id="2147483912" r:id="rId7"/>
    <p:sldLayoutId id="2147483913" r:id="rId8"/>
    <p:sldLayoutId id="2147483914" r:id="rId9"/>
    <p:sldLayoutId id="2147483915" r:id="rId10"/>
    <p:sldLayoutId id="2147483916" r:id="rId11"/>
    <p:sldLayoutId id="2147483917" r:id="rId12"/>
    <p:sldLayoutId id="2147483918" r:id="rId13"/>
    <p:sldLayoutId id="2147483919" r:id="rId14"/>
    <p:sldLayoutId id="2147483920" r:id="rId15"/>
    <p:sldLayoutId id="2147483921" r:id="rId16"/>
    <p:sldLayoutId id="214748392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>
            <a:extLst>
              <a:ext uri="{FF2B5EF4-FFF2-40B4-BE49-F238E27FC236}">
                <a16:creationId xmlns:a16="http://schemas.microsoft.com/office/drawing/2014/main" id="{E440C0CA-838E-4461-A3FF-E65C85C4E0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66139B5B-77C0-4942-93E8-1432494CED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86131FEA-D63F-4147-8767-29C3E933DF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7D0C221E-BB1E-4BE1-872C-0BD861BDE7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DB57387A-F8A0-4901-B148-E91FC0C25F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B76C5353-C68E-424E-A459-A6EF88D6DD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51" name="Rectangle 50">
            <a:extLst>
              <a:ext uri="{FF2B5EF4-FFF2-40B4-BE49-F238E27FC236}">
                <a16:creationId xmlns:a16="http://schemas.microsoft.com/office/drawing/2014/main" id="{8A284F58-D223-4943-8136-1100875918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3A2C541-D30F-4B32-A289-4D50A58E6AA4}"/>
              </a:ext>
            </a:extLst>
          </p:cNvPr>
          <p:cNvSpPr txBox="1"/>
          <p:nvPr/>
        </p:nvSpPr>
        <p:spPr>
          <a:xfrm>
            <a:off x="4815845" y="485244"/>
            <a:ext cx="5627258" cy="15070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en-US" sz="3600" b="1" cap="all" dirty="0">
                <a:ln w="3175" cmpd="sng">
                  <a:noFill/>
                </a:ln>
                <a:latin typeface="+mj-lt"/>
                <a:ea typeface="+mj-ea"/>
                <a:cs typeface="+mj-cs"/>
              </a:rPr>
              <a:t>Capacitación PARA Líderes PQRSD</a:t>
            </a:r>
          </a:p>
        </p:txBody>
      </p:sp>
      <p:sp>
        <p:nvSpPr>
          <p:cNvPr id="53" name="Snip Diagonal Corner Rectangle 16">
            <a:extLst>
              <a:ext uri="{FF2B5EF4-FFF2-40B4-BE49-F238E27FC236}">
                <a16:creationId xmlns:a16="http://schemas.microsoft.com/office/drawing/2014/main" id="{309C20E7-B20F-4A0C-BF70-F99DAF068B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001" y="620722"/>
            <a:ext cx="3670674" cy="5286838"/>
          </a:xfrm>
          <a:prstGeom prst="snip2DiagRect">
            <a:avLst>
              <a:gd name="adj1" fmla="val 11518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F4347B1E-E6EA-4636-8B58-F775014107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024034" cy="526367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2FE8FEED-C6AA-4F5A-9C97-F7A0A47EDC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001" y="3683001"/>
            <a:ext cx="3670674" cy="1720376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3F1C73E7-F8FE-4A08-9FBB-63DFCA41942A}"/>
              </a:ext>
            </a:extLst>
          </p:cNvPr>
          <p:cNvSpPr txBox="1"/>
          <p:nvPr/>
        </p:nvSpPr>
        <p:spPr>
          <a:xfrm>
            <a:off x="4424263" y="2196306"/>
            <a:ext cx="6410422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</a:pPr>
            <a:r>
              <a:rPr lang="en-US" sz="2800" b="1" dirty="0"/>
              <a:t>Objetivo principal: </a:t>
            </a:r>
            <a:r>
              <a:rPr lang="en-US" sz="2800" dirty="0"/>
              <a:t>Presentar las generalidades e importancia de la gestión oportuna de las PQRSD, su naturaleza, los tipos de solicitudes, atributos y afianzar los conocimientos en el manejo del aplicativo.</a:t>
            </a: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54DBF661-03ED-45DA-9A14-37800CC93F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1042268B-23B0-4FA5-9298-C23B6C0A16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173D8B40-3614-4515-9446-8DA93EC4CA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EAAC687B-8AD1-42A6-AC51-75E943AC32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A1F4C38C-1C33-484B-8BFB-44DAF7AEF2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42F3062B-51E5-4FFE-B162-DE95D06E2A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Imagen 13">
            <a:extLst>
              <a:ext uri="{FF2B5EF4-FFF2-40B4-BE49-F238E27FC236}">
                <a16:creationId xmlns:a16="http://schemas.microsoft.com/office/drawing/2014/main" id="{1BB8A66E-F764-41F8-B94A-DE7D958470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6350" y="1147089"/>
            <a:ext cx="2085975" cy="219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7222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3B8615-4FBD-4567-BF77-1CD4F2D9A3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599" y="844871"/>
            <a:ext cx="9603275" cy="513969"/>
          </a:xfrm>
        </p:spPr>
        <p:txBody>
          <a:bodyPr>
            <a:noAutofit/>
          </a:bodyPr>
          <a:lstStyle/>
          <a:p>
            <a:pPr algn="ctr"/>
            <a:r>
              <a:rPr lang="es-MX" sz="2800" b="1" dirty="0"/>
              <a:t>5.2 Delegación INTERNA </a:t>
            </a:r>
            <a:endParaRPr lang="es-CO" sz="28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1F501D9-CAFC-47D0-8B77-22D79D04A6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599" y="1776955"/>
            <a:ext cx="10104800" cy="4411193"/>
          </a:xfrm>
          <a:prstGeom prst="rect">
            <a:avLst/>
          </a:prstGeom>
        </p:spPr>
      </p:pic>
      <p:sp>
        <p:nvSpPr>
          <p:cNvPr id="5" name="Elipse 4">
            <a:extLst>
              <a:ext uri="{FF2B5EF4-FFF2-40B4-BE49-F238E27FC236}">
                <a16:creationId xmlns:a16="http://schemas.microsoft.com/office/drawing/2014/main" id="{EAF4AFFC-BC86-4F7E-B952-BD358543419A}"/>
              </a:ext>
            </a:extLst>
          </p:cNvPr>
          <p:cNvSpPr/>
          <p:nvPr/>
        </p:nvSpPr>
        <p:spPr>
          <a:xfrm>
            <a:off x="5553738" y="5202927"/>
            <a:ext cx="1084521" cy="701749"/>
          </a:xfrm>
          <a:prstGeom prst="ellipse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9E49533D-4A67-477F-ADEF-54855D3142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50804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473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AF9063A6-6EFF-422E-86BD-6BD004F659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512" y="1759430"/>
            <a:ext cx="11278975" cy="4444409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44D5F209-980E-449A-B8E4-83B17C0D47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50804" cy="426757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33471DE0-918A-47B2-B592-7D636329BEA4}"/>
              </a:ext>
            </a:extLst>
          </p:cNvPr>
          <p:cNvSpPr txBox="1">
            <a:spLocks/>
          </p:cNvSpPr>
          <p:nvPr/>
        </p:nvSpPr>
        <p:spPr>
          <a:xfrm>
            <a:off x="1294361" y="836109"/>
            <a:ext cx="9603275" cy="51396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MX" sz="2800" b="1" dirty="0"/>
              <a:t>5.2 Delegación INTERNA </a:t>
            </a:r>
            <a:endParaRPr lang="es-CO" sz="2800" dirty="0"/>
          </a:p>
        </p:txBody>
      </p:sp>
    </p:spTree>
    <p:extLst>
      <p:ext uri="{BB962C8B-B14F-4D97-AF65-F5344CB8AC3E}">
        <p14:creationId xmlns:p14="http://schemas.microsoft.com/office/powerpoint/2010/main" val="32103130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A20948-D316-42C9-BDCC-DD02E991B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1971" y="1224860"/>
            <a:ext cx="6826928" cy="603472"/>
          </a:xfrm>
        </p:spPr>
        <p:txBody>
          <a:bodyPr>
            <a:normAutofit/>
          </a:bodyPr>
          <a:lstStyle/>
          <a:p>
            <a:pPr algn="ctr"/>
            <a:r>
              <a:rPr lang="es-CO" sz="2800" b="1" dirty="0"/>
              <a:t>5.3 Tipos de respuesta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722457C-4D97-49EC-B708-B57B5A8E00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50804" cy="426757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FDAE0796-A688-45B8-8216-AAD2A9B927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002" y="2401352"/>
            <a:ext cx="9269096" cy="3380470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5B747F46-781E-4524-BBE8-BE56100CD6F3}"/>
              </a:ext>
            </a:extLst>
          </p:cNvPr>
          <p:cNvSpPr/>
          <p:nvPr/>
        </p:nvSpPr>
        <p:spPr>
          <a:xfrm>
            <a:off x="4698609" y="4192172"/>
            <a:ext cx="1842868" cy="745588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FC736EB8-D4F4-42E7-BA50-6C6FCC8175F5}"/>
              </a:ext>
            </a:extLst>
          </p:cNvPr>
          <p:cNvSpPr/>
          <p:nvPr/>
        </p:nvSpPr>
        <p:spPr>
          <a:xfrm>
            <a:off x="4698609" y="5029669"/>
            <a:ext cx="1842868" cy="745588"/>
          </a:xfrm>
          <a:prstGeom prst="round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71782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BE68DC-84C1-4D08-805E-28421A400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762" y="627068"/>
            <a:ext cx="10822475" cy="513969"/>
          </a:xfrm>
        </p:spPr>
        <p:txBody>
          <a:bodyPr>
            <a:noAutofit/>
          </a:bodyPr>
          <a:lstStyle/>
          <a:p>
            <a:pPr algn="ctr"/>
            <a:r>
              <a:rPr lang="es-CO" sz="2800" b="1" dirty="0"/>
              <a:t>5.4 PASOS PARA cerrar una solicitud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F6D46F0-5AD4-41CC-A89C-9C531BC8FA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259" y="1392242"/>
            <a:ext cx="10704165" cy="498760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CBD8320-4035-4A92-904C-B8BFF2B2B0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50804" cy="426757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CEA3614E-C669-4C67-B020-5EE8FABB6295}"/>
              </a:ext>
            </a:extLst>
          </p:cNvPr>
          <p:cNvSpPr/>
          <p:nvPr/>
        </p:nvSpPr>
        <p:spPr>
          <a:xfrm>
            <a:off x="5910825" y="4344873"/>
            <a:ext cx="531807" cy="350875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C8554690-CAE1-4468-A3F9-14BEDA7AE8B9}"/>
              </a:ext>
            </a:extLst>
          </p:cNvPr>
          <p:cNvSpPr/>
          <p:nvPr/>
        </p:nvSpPr>
        <p:spPr>
          <a:xfrm>
            <a:off x="4898150" y="4174582"/>
            <a:ext cx="695457" cy="345729"/>
          </a:xfrm>
          <a:prstGeom prst="rect">
            <a:avLst/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D6E6F186-73A0-4EF8-82FE-AF3D990C9EBA}"/>
              </a:ext>
            </a:extLst>
          </p:cNvPr>
          <p:cNvSpPr/>
          <p:nvPr/>
        </p:nvSpPr>
        <p:spPr>
          <a:xfrm>
            <a:off x="4696994" y="3044342"/>
            <a:ext cx="4294264" cy="107114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500BDF23-5E3D-4CB1-8C62-8B94AB691637}"/>
              </a:ext>
            </a:extLst>
          </p:cNvPr>
          <p:cNvSpPr/>
          <p:nvPr/>
        </p:nvSpPr>
        <p:spPr>
          <a:xfrm>
            <a:off x="7288046" y="4406148"/>
            <a:ext cx="531807" cy="350875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AEEE2EE7-020B-4FB9-A969-6337F5E5E3A2}"/>
              </a:ext>
            </a:extLst>
          </p:cNvPr>
          <p:cNvSpPr txBox="1"/>
          <p:nvPr/>
        </p:nvSpPr>
        <p:spPr>
          <a:xfrm>
            <a:off x="4423015" y="2906022"/>
            <a:ext cx="273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rgbClr val="002060"/>
                </a:solidFill>
              </a:rPr>
              <a:t>3</a:t>
            </a:r>
            <a:endParaRPr lang="es-CO" b="1" dirty="0">
              <a:solidFill>
                <a:srgbClr val="002060"/>
              </a:solidFill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E3D5AB8F-3FEA-47E2-8FD2-17F3D751DD2C}"/>
              </a:ext>
            </a:extLst>
          </p:cNvPr>
          <p:cNvSpPr txBox="1"/>
          <p:nvPr/>
        </p:nvSpPr>
        <p:spPr>
          <a:xfrm>
            <a:off x="5958100" y="4265199"/>
            <a:ext cx="27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rgbClr val="002060"/>
                </a:solidFill>
              </a:rPr>
              <a:t>1</a:t>
            </a:r>
            <a:endParaRPr lang="es-CO" b="1" dirty="0">
              <a:solidFill>
                <a:srgbClr val="002060"/>
              </a:solidFill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F8BEEE66-72EB-4017-93AD-9F744E08EA1B}"/>
              </a:ext>
            </a:extLst>
          </p:cNvPr>
          <p:cNvSpPr txBox="1"/>
          <p:nvPr/>
        </p:nvSpPr>
        <p:spPr>
          <a:xfrm>
            <a:off x="4898150" y="4156580"/>
            <a:ext cx="27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rgbClr val="002060"/>
                </a:solidFill>
              </a:rPr>
              <a:t>4</a:t>
            </a:r>
            <a:endParaRPr lang="es-CO" b="1" dirty="0">
              <a:solidFill>
                <a:srgbClr val="002060"/>
              </a:solidFill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369CBF1E-570C-4490-9D4C-7EF8C990728A}"/>
              </a:ext>
            </a:extLst>
          </p:cNvPr>
          <p:cNvSpPr txBox="1"/>
          <p:nvPr/>
        </p:nvSpPr>
        <p:spPr>
          <a:xfrm>
            <a:off x="7288046" y="4315799"/>
            <a:ext cx="27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rgbClr val="002060"/>
                </a:solidFill>
              </a:rPr>
              <a:t>2</a:t>
            </a:r>
            <a:endParaRPr lang="es-CO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3544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CF4B90-3F77-44F2-B89B-1C4FAEBAB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4556" y="705624"/>
            <a:ext cx="9603275" cy="485704"/>
          </a:xfrm>
        </p:spPr>
        <p:txBody>
          <a:bodyPr>
            <a:noAutofit/>
          </a:bodyPr>
          <a:lstStyle/>
          <a:p>
            <a:pPr algn="ctr"/>
            <a:r>
              <a:rPr lang="es-CO" sz="2800" b="1" dirty="0"/>
              <a:t>5.4.1 Respuesta parcial</a:t>
            </a:r>
            <a:endParaRPr lang="es-CO" sz="2800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872BD5F-AB1F-4759-9587-E957898449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7618"/>
            <a:ext cx="2450804" cy="426757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B877E6E7-EF18-4282-9855-2609951FD1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850" y="1545119"/>
            <a:ext cx="11036300" cy="4953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1633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CF4B90-3F77-44F2-B89B-1C4FAEBAB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0941" y="603173"/>
            <a:ext cx="6818492" cy="485704"/>
          </a:xfrm>
        </p:spPr>
        <p:txBody>
          <a:bodyPr>
            <a:noAutofit/>
          </a:bodyPr>
          <a:lstStyle/>
          <a:p>
            <a:pPr algn="ctr"/>
            <a:r>
              <a:rPr lang="es-CO" sz="2800" b="1" dirty="0"/>
              <a:t>5.4.2 Respuesta Definitiva</a:t>
            </a:r>
            <a:endParaRPr lang="es-CO" sz="2800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872BD5F-AB1F-4759-9587-E957898449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7618"/>
            <a:ext cx="2450804" cy="426757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C5B36AA3-2B02-4D3D-A4E3-84C7887E97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209" y="1480894"/>
            <a:ext cx="10131957" cy="5107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6767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978D8F-25F0-407D-BBBA-288DA8D74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5402" y="798731"/>
            <a:ext cx="9431808" cy="1116776"/>
          </a:xfrm>
        </p:spPr>
        <p:txBody>
          <a:bodyPr>
            <a:noAutofit/>
          </a:bodyPr>
          <a:lstStyle/>
          <a:p>
            <a:pPr algn="ctr"/>
            <a:r>
              <a:rPr lang="es-CO" sz="2800" b="1" dirty="0"/>
              <a:t>6  INCIDENTES MAS COMUNES con PQRSD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B86D2CE-EF2E-4114-85B9-84914DC349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50804" cy="426757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098B12A4-3103-41EB-B91C-287CF90F762C}"/>
              </a:ext>
            </a:extLst>
          </p:cNvPr>
          <p:cNvSpPr txBox="1"/>
          <p:nvPr/>
        </p:nvSpPr>
        <p:spPr>
          <a:xfrm>
            <a:off x="264058" y="2202440"/>
            <a:ext cx="74872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b="1" dirty="0"/>
              <a:t>1) MODIFICACIÓN DE SOLICITANTE Y CORREO ELECTRÓNICO</a:t>
            </a:r>
            <a:endParaRPr lang="es-CO" b="1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8D35697-12AF-47D2-B126-9BAB0C60DA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106" y="2897943"/>
            <a:ext cx="11341788" cy="3418450"/>
          </a:xfrm>
          <a:prstGeom prst="rect">
            <a:avLst/>
          </a:prstGeom>
        </p:spPr>
      </p:pic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2211F8B4-8FAF-4CB7-B64F-F6E75BCE9C8D}"/>
              </a:ext>
            </a:extLst>
          </p:cNvPr>
          <p:cNvSpPr/>
          <p:nvPr/>
        </p:nvSpPr>
        <p:spPr>
          <a:xfrm>
            <a:off x="5331654" y="4497756"/>
            <a:ext cx="3530991" cy="1561513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269423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978D8F-25F0-407D-BBBA-288DA8D74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0096" y="551415"/>
            <a:ext cx="9431808" cy="1116776"/>
          </a:xfrm>
        </p:spPr>
        <p:txBody>
          <a:bodyPr>
            <a:noAutofit/>
          </a:bodyPr>
          <a:lstStyle/>
          <a:p>
            <a:pPr algn="ctr"/>
            <a:r>
              <a:rPr lang="es-CO" sz="2800" b="1" dirty="0"/>
              <a:t>6 INCIDENTES MAS COMUNES con PQRSD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B86D2CE-EF2E-4114-85B9-84914DC349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50804" cy="426757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098B12A4-3103-41EB-B91C-287CF90F762C}"/>
              </a:ext>
            </a:extLst>
          </p:cNvPr>
          <p:cNvSpPr txBox="1"/>
          <p:nvPr/>
        </p:nvSpPr>
        <p:spPr>
          <a:xfrm>
            <a:off x="506436" y="1798096"/>
            <a:ext cx="770909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b="1" dirty="0"/>
              <a:t>2) ERROR AL MOMENTO DE CERRAR EL RADICADO – FLECHA VERDE</a:t>
            </a:r>
            <a:endParaRPr lang="es-CO" b="1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7E1FD8B1-4647-4DD7-9F1A-599F6B8845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436" y="2489982"/>
            <a:ext cx="11437087" cy="3981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7277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978D8F-25F0-407D-BBBA-288DA8D74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0096" y="596391"/>
            <a:ext cx="9431808" cy="1116776"/>
          </a:xfrm>
        </p:spPr>
        <p:txBody>
          <a:bodyPr>
            <a:noAutofit/>
          </a:bodyPr>
          <a:lstStyle/>
          <a:p>
            <a:pPr algn="ctr"/>
            <a:r>
              <a:rPr lang="es-CO" sz="2800" b="1" dirty="0"/>
              <a:t>6 INCIDENTES MAS COMUNES con PQRSD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B86D2CE-EF2E-4114-85B9-84914DC349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50804" cy="426757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098B12A4-3103-41EB-B91C-287CF90F762C}"/>
              </a:ext>
            </a:extLst>
          </p:cNvPr>
          <p:cNvSpPr txBox="1"/>
          <p:nvPr/>
        </p:nvSpPr>
        <p:spPr>
          <a:xfrm>
            <a:off x="154745" y="1936188"/>
            <a:ext cx="770909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b="1" dirty="0"/>
              <a:t>3) RADICADO DUPLICADO Y SIN CORREO ELECTRÓNICO</a:t>
            </a:r>
            <a:endParaRPr lang="es-CO" b="1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16AE5F3-04DD-4279-BA86-E4A58CC1D4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45" y="2679170"/>
            <a:ext cx="11760590" cy="3665359"/>
          </a:xfrm>
          <a:prstGeom prst="rect">
            <a:avLst/>
          </a:prstGeom>
        </p:spPr>
      </p:pic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96B9A175-63E5-48C7-9230-400DAFEE72D3}"/>
              </a:ext>
            </a:extLst>
          </p:cNvPr>
          <p:cNvSpPr/>
          <p:nvPr/>
        </p:nvSpPr>
        <p:spPr>
          <a:xfrm>
            <a:off x="9600621" y="4557933"/>
            <a:ext cx="640761" cy="1650179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D14BE63B-F1C4-4606-9150-A4453CA857F1}"/>
              </a:ext>
            </a:extLst>
          </p:cNvPr>
          <p:cNvSpPr/>
          <p:nvPr/>
        </p:nvSpPr>
        <p:spPr>
          <a:xfrm>
            <a:off x="1810043" y="4557933"/>
            <a:ext cx="640761" cy="1650179"/>
          </a:xfrm>
          <a:prstGeom prst="round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005866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978D8F-25F0-407D-BBBA-288DA8D74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0096" y="593764"/>
            <a:ext cx="9431808" cy="1116776"/>
          </a:xfrm>
        </p:spPr>
        <p:txBody>
          <a:bodyPr>
            <a:noAutofit/>
          </a:bodyPr>
          <a:lstStyle/>
          <a:p>
            <a:pPr algn="ctr"/>
            <a:r>
              <a:rPr lang="es-CO" sz="2800" b="1" dirty="0"/>
              <a:t>6 INCIDENTES MAS COMUNES con PQRSD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B86D2CE-EF2E-4114-85B9-84914DC349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50804" cy="426757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098B12A4-3103-41EB-B91C-287CF90F762C}"/>
              </a:ext>
            </a:extLst>
          </p:cNvPr>
          <p:cNvSpPr txBox="1"/>
          <p:nvPr/>
        </p:nvSpPr>
        <p:spPr>
          <a:xfrm>
            <a:off x="196948" y="1861401"/>
            <a:ext cx="770909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b="1" dirty="0"/>
              <a:t>4) SOLICITUD CERRADA SIN RADICADO MC DE SALIDA</a:t>
            </a:r>
            <a:endParaRPr lang="es-CO" b="1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3A9F64E0-24EA-4325-A8F8-9FCE909590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948" y="2504049"/>
            <a:ext cx="11676184" cy="4067619"/>
          </a:xfrm>
          <a:prstGeom prst="rect">
            <a:avLst/>
          </a:prstGeom>
        </p:spPr>
      </p:pic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0FF301DF-A24E-4C78-953F-0577F73A9EFC}"/>
              </a:ext>
            </a:extLst>
          </p:cNvPr>
          <p:cNvSpPr/>
          <p:nvPr/>
        </p:nvSpPr>
        <p:spPr>
          <a:xfrm>
            <a:off x="2644726" y="3229444"/>
            <a:ext cx="745588" cy="325576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28544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B4FB80-42AB-4D67-A145-129FB6DA0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212" y="936273"/>
            <a:ext cx="10110599" cy="859368"/>
          </a:xfrm>
        </p:spPr>
        <p:txBody>
          <a:bodyPr>
            <a:noAutofit/>
          </a:bodyPr>
          <a:lstStyle/>
          <a:p>
            <a:pPr algn="ctr"/>
            <a:r>
              <a:rPr lang="es-CO" sz="2800" b="1" dirty="0"/>
              <a:t>1. GENERALIDADES PARA LA Gestión oportuna de pqrsd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B63462A-BCF5-429F-9DE6-A89450040C51}"/>
              </a:ext>
            </a:extLst>
          </p:cNvPr>
          <p:cNvSpPr txBox="1"/>
          <p:nvPr/>
        </p:nvSpPr>
        <p:spPr>
          <a:xfrm>
            <a:off x="342083" y="2207614"/>
            <a:ext cx="10926859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es-MX" sz="2400" dirty="0"/>
          </a:p>
          <a:p>
            <a:pPr marL="342900" indent="-342900" algn="just">
              <a:buFontTx/>
              <a:buAutoNum type="arabicParenR"/>
            </a:pPr>
            <a:r>
              <a:rPr lang="es-MX" sz="2400" dirty="0"/>
              <a:t>Revisa periódicamente el aplicativo PQRSD, para confirmar si la dependencia tiene solicitudes asignadas y recuerda que no gestionar las solicitudes, puede tener consecuencias disciplinarias o contractuales.</a:t>
            </a:r>
          </a:p>
          <a:p>
            <a:pPr marL="342900" indent="-342900" algn="just">
              <a:buFontTx/>
              <a:buAutoNum type="arabicParenR"/>
            </a:pPr>
            <a:endParaRPr lang="es-MX" sz="2400" dirty="0"/>
          </a:p>
          <a:p>
            <a:pPr marL="342900" indent="-342900" algn="just">
              <a:buFontTx/>
              <a:buAutoNum type="arabicParenR"/>
            </a:pPr>
            <a:endParaRPr lang="es-MX" sz="2400" dirty="0"/>
          </a:p>
          <a:p>
            <a:pPr marL="342900" indent="-342900" algn="just">
              <a:buFontTx/>
              <a:buAutoNum type="arabicParenR"/>
            </a:pPr>
            <a:r>
              <a:rPr lang="es-MX" sz="2400" dirty="0"/>
              <a:t>Analiza con cuidado la totalidad de la solicitud, revisa bien sus </a:t>
            </a:r>
            <a:r>
              <a:rPr lang="es-MX" sz="2400" b="1" dirty="0"/>
              <a:t>adjuntos</a:t>
            </a:r>
            <a:r>
              <a:rPr lang="es-MX" sz="2400" dirty="0"/>
              <a:t> y ten en cuenta que a veces el requerimiento puntual, está descrito entre los párrafos y el cuerpo de mensaje.</a:t>
            </a:r>
          </a:p>
          <a:p>
            <a:pPr algn="just"/>
            <a:endParaRPr lang="es-MX" sz="2400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E49CD17A-598A-4926-94E8-7CAF08839A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023878" cy="52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8230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978D8F-25F0-407D-BBBA-288DA8D74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5402" y="2870612"/>
            <a:ext cx="9431808" cy="1116776"/>
          </a:xfrm>
        </p:spPr>
        <p:txBody>
          <a:bodyPr>
            <a:noAutofit/>
          </a:bodyPr>
          <a:lstStyle/>
          <a:p>
            <a:pPr algn="ctr"/>
            <a:r>
              <a:rPr lang="es-CO" sz="4800" b="1" dirty="0"/>
              <a:t>¡Gracias!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B86D2CE-EF2E-4114-85B9-84914DC349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50804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5746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633600-C609-4113-917D-6E37CABED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720" y="413342"/>
            <a:ext cx="10804298" cy="736580"/>
          </a:xfrm>
        </p:spPr>
        <p:txBody>
          <a:bodyPr>
            <a:normAutofit/>
          </a:bodyPr>
          <a:lstStyle/>
          <a:p>
            <a:pPr algn="ctr"/>
            <a:r>
              <a:rPr lang="es-CO" sz="2800" b="1" dirty="0"/>
              <a:t>2. Tipos de solicitud y tiempos de Respuesta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E6B5A0D-C1C0-443C-B836-9D87BFFE7F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6004"/>
            <a:ext cx="2450804" cy="426757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6A72AD16-0678-48A1-825A-21D714A638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355" y="1279446"/>
            <a:ext cx="11413067" cy="5448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1566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39685E-F123-49BB-99F7-81AB38F6EF0E}"/>
              </a:ext>
            </a:extLst>
          </p:cNvPr>
          <p:cNvSpPr txBox="1">
            <a:spLocks/>
          </p:cNvSpPr>
          <p:nvPr/>
        </p:nvSpPr>
        <p:spPr>
          <a:xfrm>
            <a:off x="540529" y="837766"/>
            <a:ext cx="11051441" cy="73658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CO" sz="2800" b="1" dirty="0"/>
              <a:t>3. ¿Qué </a:t>
            </a:r>
            <a:r>
              <a:rPr lang="es-CO" sz="2900" b="1" dirty="0"/>
              <a:t>debe</a:t>
            </a:r>
            <a:r>
              <a:rPr lang="es-CO" sz="2800" b="1" dirty="0"/>
              <a:t> tener una solicitud en el aplicativo PQRSD?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24A721F-43EE-4099-9EDF-4A3784725447}"/>
              </a:ext>
            </a:extLst>
          </p:cNvPr>
          <p:cNvSpPr txBox="1"/>
          <p:nvPr/>
        </p:nvSpPr>
        <p:spPr>
          <a:xfrm>
            <a:off x="540529" y="2100181"/>
            <a:ext cx="347267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b="1" dirty="0"/>
              <a:t>1. Información completa y válida del SOLICITANTE o en caso de usuario ANÓNIMO*.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1B373BC-3800-408F-965C-332AF3ED72E9}"/>
              </a:ext>
            </a:extLst>
          </p:cNvPr>
          <p:cNvSpPr txBox="1"/>
          <p:nvPr/>
        </p:nvSpPr>
        <p:spPr>
          <a:xfrm>
            <a:off x="292986" y="4571568"/>
            <a:ext cx="347267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b="1" dirty="0"/>
              <a:t>2.  Que cuente con un solo correo electrónico registrado y válido.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1C364A71-CFE2-4E8E-92DE-5CA51191AF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8000" y="4571568"/>
            <a:ext cx="6311014" cy="1780186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5C17C4B6-3761-454A-8CCB-6699E12ED5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3200" y="2100181"/>
            <a:ext cx="1038588" cy="1038588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E437F361-7869-4F52-9744-D58E1BF2CB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13200" y="4571568"/>
            <a:ext cx="1038588" cy="1038588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FB43E8D3-0BFF-4700-B789-A7E15E83C1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41436" y="1662193"/>
            <a:ext cx="6257578" cy="24638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D4CB807A-1A93-4DE6-BFC7-8AE8BAA5310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3776" y="0"/>
            <a:ext cx="3023878" cy="52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3298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0D891FA7-C5DD-4952-8C3F-CFB14FB99E9C}"/>
              </a:ext>
            </a:extLst>
          </p:cNvPr>
          <p:cNvSpPr txBox="1"/>
          <p:nvPr/>
        </p:nvSpPr>
        <p:spPr>
          <a:xfrm>
            <a:off x="437821" y="2159562"/>
            <a:ext cx="3872614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b="1" dirty="0"/>
              <a:t>3) Verificar si la solicitud tiene  adjuntos </a:t>
            </a:r>
          </a:p>
          <a:p>
            <a:pPr algn="ctr"/>
            <a:endParaRPr lang="es-CO" b="1" dirty="0"/>
          </a:p>
          <a:p>
            <a:pPr algn="ctr"/>
            <a:r>
              <a:rPr lang="es-CO" sz="1600" b="1" i="1" u="sng" dirty="0"/>
              <a:t>*Se recomienda utilizar el explorador Mozilla para poder visualizar los adjuntos completos.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818F292-A23C-4A6B-8EFA-6DBDA18E0E24}"/>
              </a:ext>
            </a:extLst>
          </p:cNvPr>
          <p:cNvSpPr txBox="1"/>
          <p:nvPr/>
        </p:nvSpPr>
        <p:spPr>
          <a:xfrm>
            <a:off x="578441" y="5129421"/>
            <a:ext cx="370810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b="1" dirty="0"/>
              <a:t>4) La solicitud asignada siempre debe contar con la FLECHA VERDE para gestión.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8846CC2-02FE-4BA8-AC8A-5F6C68B97A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8537" y="1579666"/>
            <a:ext cx="6236570" cy="2954077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B9E3BD96-4FE1-4BFC-AA27-2341AD3B4A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5100" y="5129421"/>
            <a:ext cx="4197741" cy="1239020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7B3B8E46-161D-40E9-8828-F5CE4419B3BE}"/>
              </a:ext>
            </a:extLst>
          </p:cNvPr>
          <p:cNvSpPr txBox="1">
            <a:spLocks/>
          </p:cNvSpPr>
          <p:nvPr/>
        </p:nvSpPr>
        <p:spPr>
          <a:xfrm>
            <a:off x="270461" y="769049"/>
            <a:ext cx="11051441" cy="73658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CO" sz="2800" b="1" dirty="0"/>
              <a:t>3. ¿Qué debe tener una solicitud en el aplicativo PQRSD?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BC2126F2-C4CD-4920-B8A4-16164C1588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023878" cy="524301"/>
          </a:xfrm>
          <a:prstGeom prst="rect">
            <a:avLst/>
          </a:prstGeom>
        </p:spPr>
      </p:pic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1AEA9EBF-483A-4093-970B-3E744AD4391A}"/>
              </a:ext>
            </a:extLst>
          </p:cNvPr>
          <p:cNvSpPr/>
          <p:nvPr/>
        </p:nvSpPr>
        <p:spPr>
          <a:xfrm>
            <a:off x="6096000" y="3938954"/>
            <a:ext cx="2893255" cy="478301"/>
          </a:xfrm>
          <a:prstGeom prst="round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0723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7A5775BA-A904-4F2E-900D-E582F0F73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2405" y="621644"/>
            <a:ext cx="9603275" cy="588397"/>
          </a:xfrm>
        </p:spPr>
        <p:txBody>
          <a:bodyPr>
            <a:normAutofit/>
          </a:bodyPr>
          <a:lstStyle/>
          <a:p>
            <a:pPr algn="ctr"/>
            <a:r>
              <a:rPr lang="es-CO" sz="2800" b="1" dirty="0"/>
              <a:t>4. Solicitudes Compartidas en el aplicativo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3D843BA-0D5B-44E0-AA37-5C4678ADFF10}"/>
              </a:ext>
            </a:extLst>
          </p:cNvPr>
          <p:cNvSpPr txBox="1"/>
          <p:nvPr/>
        </p:nvSpPr>
        <p:spPr>
          <a:xfrm>
            <a:off x="858941" y="1396661"/>
            <a:ext cx="108172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/>
              <a:t>Son las requieren la respuesta de diferentes dependencias, por lo que cada una es responsable de cargar la respuesta. </a:t>
            </a:r>
            <a:endParaRPr lang="es-CO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EBCC6F0B-C398-4AD7-AABA-4762FC7DAE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267"/>
            <a:ext cx="2450804" cy="426757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ECF6E123-0955-49FA-9B3B-75D1930696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8941" y="2328086"/>
            <a:ext cx="10219926" cy="4227975"/>
          </a:xfrm>
          <a:prstGeom prst="rect">
            <a:avLst/>
          </a:prstGeom>
        </p:spPr>
      </p:pic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6B4BD24F-7F2B-444C-9069-A0D237B7D9A6}"/>
              </a:ext>
            </a:extLst>
          </p:cNvPr>
          <p:cNvSpPr/>
          <p:nvPr/>
        </p:nvSpPr>
        <p:spPr>
          <a:xfrm>
            <a:off x="8623495" y="2757268"/>
            <a:ext cx="2455372" cy="2124221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521226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00BA01-FCE7-4D7A-8519-E98D6C072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176" y="715129"/>
            <a:ext cx="11709647" cy="888175"/>
          </a:xfrm>
        </p:spPr>
        <p:txBody>
          <a:bodyPr>
            <a:normAutofit/>
          </a:bodyPr>
          <a:lstStyle/>
          <a:p>
            <a:pPr algn="ctr"/>
            <a:r>
              <a:rPr lang="es-CO" sz="2800" b="1" dirty="0"/>
              <a:t>5. PROCESO DE Gestión de solicitudes en el aplicativo PQRSD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1D26FA0-6CC4-4E0C-9FEF-23D2F7C258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50804" cy="426757"/>
          </a:xfrm>
          <a:prstGeom prst="rect">
            <a:avLst/>
          </a:prstGeom>
        </p:spPr>
      </p:pic>
      <p:pic>
        <p:nvPicPr>
          <p:cNvPr id="10" name="Imagen 9" descr="Interfaz de usuario gráfica, Texto, Aplicación, Correo electrónico&#10;&#10;Descripción generada automáticamente">
            <a:extLst>
              <a:ext uri="{FF2B5EF4-FFF2-40B4-BE49-F238E27FC236}">
                <a16:creationId xmlns:a16="http://schemas.microsoft.com/office/drawing/2014/main" id="{4FDD1C53-9F15-4610-888E-1C49C11822A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02" r="12244"/>
          <a:stretch/>
        </p:blipFill>
        <p:spPr bwMode="auto">
          <a:xfrm>
            <a:off x="3010834" y="1904982"/>
            <a:ext cx="7187609" cy="44172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348EE830-5233-40DD-B2B7-A8DA41AB07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624" y="3339656"/>
            <a:ext cx="2051627" cy="1237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7144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32E449-30FE-4EDE-8881-F469015A0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3227" y="803343"/>
            <a:ext cx="9603275" cy="529963"/>
          </a:xfrm>
        </p:spPr>
        <p:txBody>
          <a:bodyPr>
            <a:normAutofit/>
          </a:bodyPr>
          <a:lstStyle/>
          <a:p>
            <a:pPr algn="ctr"/>
            <a:r>
              <a:rPr lang="es-MX" sz="2800" b="1" dirty="0"/>
              <a:t>5.1 devolución: No es de mi competencia</a:t>
            </a:r>
            <a:endParaRPr lang="es-CO" sz="2800" b="1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B0AA0330-829E-464A-AE00-B97B5ADEB1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274" b="32435"/>
          <a:stretch/>
        </p:blipFill>
        <p:spPr bwMode="auto">
          <a:xfrm>
            <a:off x="945563" y="1903243"/>
            <a:ext cx="10038604" cy="426364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DA06EEB5-471B-49F0-B2F6-9B3454BB34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50804" cy="426757"/>
          </a:xfrm>
          <a:prstGeom prst="rect">
            <a:avLst/>
          </a:prstGeom>
        </p:spPr>
      </p:pic>
      <p:sp>
        <p:nvSpPr>
          <p:cNvPr id="10" name="Elipse 9">
            <a:extLst>
              <a:ext uri="{FF2B5EF4-FFF2-40B4-BE49-F238E27FC236}">
                <a16:creationId xmlns:a16="http://schemas.microsoft.com/office/drawing/2014/main" id="{AE62A10F-013E-4B17-81A1-40C6883A04D3}"/>
              </a:ext>
            </a:extLst>
          </p:cNvPr>
          <p:cNvSpPr/>
          <p:nvPr/>
        </p:nvSpPr>
        <p:spPr>
          <a:xfrm>
            <a:off x="5433237" y="5528930"/>
            <a:ext cx="1063256" cy="637954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135024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8430422-AEAD-45BA-9E83-A4B15B4766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073"/>
            <a:ext cx="2450804" cy="426757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BED25AAC-05E5-4472-98D9-30F7687EEF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578" y="1910449"/>
            <a:ext cx="11077392" cy="4142367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1D9FA6F5-5D04-4940-98E0-80075547A9C1}"/>
              </a:ext>
            </a:extLst>
          </p:cNvPr>
          <p:cNvSpPr txBox="1">
            <a:spLocks/>
          </p:cNvSpPr>
          <p:nvPr/>
        </p:nvSpPr>
        <p:spPr>
          <a:xfrm>
            <a:off x="1139636" y="910984"/>
            <a:ext cx="9603275" cy="529963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MX" sz="2800" b="1" dirty="0"/>
              <a:t>5.1 devolución: No es de mi competencia</a:t>
            </a:r>
            <a:endParaRPr lang="es-CO" sz="2800" b="1" dirty="0"/>
          </a:p>
        </p:txBody>
      </p:sp>
    </p:spTree>
    <p:extLst>
      <p:ext uri="{BB962C8B-B14F-4D97-AF65-F5344CB8AC3E}">
        <p14:creationId xmlns:p14="http://schemas.microsoft.com/office/powerpoint/2010/main" val="42991440"/>
      </p:ext>
    </p:extLst>
  </p:cSld>
  <p:clrMapOvr>
    <a:masterClrMapping/>
  </p:clrMapOvr>
</p:sld>
</file>

<file path=ppt/theme/theme1.xml><?xml version="1.0" encoding="utf-8"?>
<a:theme xmlns:a="http://schemas.openxmlformats.org/drawingml/2006/main" name="Sector">
  <a:themeElements>
    <a:clrScheme name="Sector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ector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ctor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A81FD8BE8D33941B641A993FB072DFD" ma:contentTypeVersion="2" ma:contentTypeDescription="Crear nuevo documento." ma:contentTypeScope="" ma:versionID="10a98ce036d8a2255ee32d4e20cf8e1b">
  <xsd:schema xmlns:xsd="http://www.w3.org/2001/XMLSchema" xmlns:xs="http://www.w3.org/2001/XMLSchema" xmlns:p="http://schemas.microsoft.com/office/2006/metadata/properties" xmlns:ns1="http://schemas.microsoft.com/sharepoint/v3" xmlns:ns2="ae9388c0-b1e2-40ea-b6a8-c51c7913cbd2" targetNamespace="http://schemas.microsoft.com/office/2006/metadata/properties" ma:root="true" ma:fieldsID="2da0221a89756a2ec0c2db0b0b4be7e2" ns1:_="" ns2:_="">
    <xsd:import namespace="http://schemas.microsoft.com/sharepoint/v3"/>
    <xsd:import namespace="ae9388c0-b1e2-40ea-b6a8-c51c7913cbd2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1" nillable="true" ma:displayName="Fecha de inicio programada" ma:internalName="PublishingStartDate">
      <xsd:simpleType>
        <xsd:restriction base="dms:Unknown"/>
      </xsd:simpleType>
    </xsd:element>
    <xsd:element name="PublishingExpirationDate" ma:index="12" nillable="true" ma:displayName="Fecha de finalización programada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9388c0-b1e2-40ea-b6a8-c51c7913cbd2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Valor de Id. de documento" ma:description="El valor del identificador de documento asignado a este elemento." ma:internalName="_dlc_DocId" ma:readOnly="true">
      <xsd:simpleType>
        <xsd:restriction base="dms:Text"/>
      </xsd:simpleType>
    </xsd:element>
    <xsd:element name="_dlc_DocIdUrl" ma:index="9" nillable="true" ma:displayName="Id. de documento" ma:description="Vínculo permanente a este documento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ae9388c0-b1e2-40ea-b6a8-c51c7913cbd2">H7EN5MXTHQNV-1513-324</_dlc_DocId>
    <_dlc_DocIdUrl xmlns="ae9388c0-b1e2-40ea-b6a8-c51c7913cbd2">
      <Url>https://www.mincultura.gov.co/ministerio/recursos-humanos/_layouts/15/DocIdRedir.aspx?ID=H7EN5MXTHQNV-1513-324</Url>
      <Description>H7EN5MXTHQNV-1513-324</Description>
    </_dlc_DocIdUrl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7A556F3A-F388-4455-80D7-1D93424D87BC}"/>
</file>

<file path=customXml/itemProps2.xml><?xml version="1.0" encoding="utf-8"?>
<ds:datastoreItem xmlns:ds="http://schemas.openxmlformats.org/officeDocument/2006/customXml" ds:itemID="{1A924EF9-D29A-4BA7-AABF-E85BFFDC9CE0}"/>
</file>

<file path=customXml/itemProps3.xml><?xml version="1.0" encoding="utf-8"?>
<ds:datastoreItem xmlns:ds="http://schemas.openxmlformats.org/officeDocument/2006/customXml" ds:itemID="{9B617C63-79B9-4D7D-9A96-48A9FF268037}"/>
</file>

<file path=customXml/itemProps4.xml><?xml version="1.0" encoding="utf-8"?>
<ds:datastoreItem xmlns:ds="http://schemas.openxmlformats.org/officeDocument/2006/customXml" ds:itemID="{6D1D0364-1A10-4B82-99B4-E3DEAF6E4CA9}"/>
</file>

<file path=docProps/app.xml><?xml version="1.0" encoding="utf-8"?>
<Properties xmlns="http://schemas.openxmlformats.org/officeDocument/2006/extended-properties" xmlns:vt="http://schemas.openxmlformats.org/officeDocument/2006/docPropsVTypes">
  <Template>TM02900771[[fn=Segmento]]</Template>
  <TotalTime>27968</TotalTime>
  <Words>617</Words>
  <Application>Microsoft Office PowerPoint</Application>
  <PresentationFormat>Panorámica</PresentationFormat>
  <Paragraphs>61</Paragraphs>
  <Slides>20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4" baseType="lpstr">
      <vt:lpstr>Calibri</vt:lpstr>
      <vt:lpstr>Century Gothic</vt:lpstr>
      <vt:lpstr>Wingdings 3</vt:lpstr>
      <vt:lpstr>Sector</vt:lpstr>
      <vt:lpstr>Presentación de PowerPoint</vt:lpstr>
      <vt:lpstr>1. GENERALIDADES PARA LA Gestión oportuna de pqrsd </vt:lpstr>
      <vt:lpstr>2. Tipos de solicitud y tiempos de Respuesta</vt:lpstr>
      <vt:lpstr>Presentación de PowerPoint</vt:lpstr>
      <vt:lpstr>Presentación de PowerPoint</vt:lpstr>
      <vt:lpstr>4. Solicitudes Compartidas en el aplicativo </vt:lpstr>
      <vt:lpstr>5. PROCESO DE Gestión de solicitudes en el aplicativo PQRSD</vt:lpstr>
      <vt:lpstr>5.1 devolución: No es de mi competencia</vt:lpstr>
      <vt:lpstr>Presentación de PowerPoint</vt:lpstr>
      <vt:lpstr>5.2 Delegación INTERNA </vt:lpstr>
      <vt:lpstr>Presentación de PowerPoint</vt:lpstr>
      <vt:lpstr>5.3 Tipos de respuesta</vt:lpstr>
      <vt:lpstr>5.4 PASOS PARA cerrar una solicitud</vt:lpstr>
      <vt:lpstr>5.4.1 Respuesta parcial</vt:lpstr>
      <vt:lpstr>5.4.2 Respuesta Definitiva</vt:lpstr>
      <vt:lpstr>6  INCIDENTES MAS COMUNES con PQRSD</vt:lpstr>
      <vt:lpstr>6 INCIDENTES MAS COMUNES con PQRSD</vt:lpstr>
      <vt:lpstr>6 INCIDENTES MAS COMUNES con PQRSD</vt:lpstr>
      <vt:lpstr>6 INCIDENTES MAS COMUNES con PQRSD</vt:lpstr>
      <vt:lpstr>¡Gracias!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office21</dc:creator>
  <cp:lastModifiedBy>office21</cp:lastModifiedBy>
  <cp:revision>61</cp:revision>
  <dcterms:created xsi:type="dcterms:W3CDTF">2022-05-18T16:02:22Z</dcterms:created>
  <dcterms:modified xsi:type="dcterms:W3CDTF">2022-09-26T21:10:07Z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0x0101006A81FD8BE8D33941B641A993FB072DFD</vt:lpwstr>
  </property>
  <property fmtid="{D5CDD505-2E9C-101B-9397-08002B2CF9AE}" pid="3" name="_dlc_DocIdItemGuid">
    <vt:lpwstr>aebfdb00-0c17-4eb7-b689-52110d1aad1a</vt:lpwstr>
  </property>
</Properties>
</file>