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4"/>
  </p:notesMasterIdLst>
  <p:sldIdLst>
    <p:sldId id="261" r:id="rId2"/>
    <p:sldId id="260" r:id="rId3"/>
  </p:sldIdLst>
  <p:sldSz cx="35999738" cy="25199975"/>
  <p:notesSz cx="6858000" cy="9144000"/>
  <p:defaultTextStyle>
    <a:defPPr>
      <a:defRPr lang="es-CO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860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498" y="-4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3D13-0620-46EB-A9BE-BA47AEEB31F7}" type="datetimeFigureOut">
              <a:rPr lang="es-CO" smtClean="0"/>
              <a:t>26/12/2016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1A2C-6233-4283-A393-ACAD6E3F1C4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5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38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97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0CFC5-D269-4E34-8776-5D438189F299}" type="slidenum">
              <a:rPr lang="es-CO" smtClean="0">
                <a:solidFill>
                  <a:prstClr val="black"/>
                </a:solidFill>
              </a:rPr>
              <a:pPr/>
              <a:t>2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99967" y="4124164"/>
            <a:ext cx="26999804" cy="8773325"/>
          </a:xfrm>
        </p:spPr>
        <p:txBody>
          <a:bodyPr anchor="b"/>
          <a:lstStyle>
            <a:lvl1pPr algn="ctr"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99967" y="13235822"/>
            <a:ext cx="26999804" cy="6084159"/>
          </a:xfrm>
        </p:spPr>
        <p:txBody>
          <a:bodyPr/>
          <a:lstStyle>
            <a:lvl1pPr marL="0" indent="0" algn="ctr">
              <a:buNone/>
              <a:defRPr sz="7086"/>
            </a:lvl1pPr>
            <a:lvl2pPr marL="1349974" indent="0" algn="ctr">
              <a:buNone/>
              <a:defRPr sz="5905"/>
            </a:lvl2pPr>
            <a:lvl3pPr marL="2699949" indent="0" algn="ctr">
              <a:buNone/>
              <a:defRPr sz="5315"/>
            </a:lvl3pPr>
            <a:lvl4pPr marL="4049923" indent="0" algn="ctr">
              <a:buNone/>
              <a:defRPr sz="4724"/>
            </a:lvl4pPr>
            <a:lvl5pPr marL="5399898" indent="0" algn="ctr">
              <a:buNone/>
              <a:defRPr sz="4724"/>
            </a:lvl5pPr>
            <a:lvl6pPr marL="6749872" indent="0" algn="ctr">
              <a:buNone/>
              <a:defRPr sz="4724"/>
            </a:lvl6pPr>
            <a:lvl7pPr marL="8099847" indent="0" algn="ctr">
              <a:buNone/>
              <a:defRPr sz="4724"/>
            </a:lvl7pPr>
            <a:lvl8pPr marL="9449821" indent="0" algn="ctr">
              <a:buNone/>
              <a:defRPr sz="4724"/>
            </a:lvl8pPr>
            <a:lvl9pPr marL="10799796" indent="0" algn="ctr">
              <a:buNone/>
              <a:defRPr sz="4724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8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5762312" y="1341665"/>
            <a:ext cx="7762444" cy="2135581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474982" y="1341665"/>
            <a:ext cx="22837334" cy="2135581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1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9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6232" y="6282497"/>
            <a:ext cx="31049774" cy="10482488"/>
          </a:xfrm>
        </p:spPr>
        <p:txBody>
          <a:bodyPr anchor="b"/>
          <a:lstStyle>
            <a:lvl1pPr>
              <a:defRPr sz="17716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56232" y="16864153"/>
            <a:ext cx="31049774" cy="5512493"/>
          </a:xfrm>
        </p:spPr>
        <p:txBody>
          <a:bodyPr/>
          <a:lstStyle>
            <a:lvl1pPr marL="0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1pPr>
            <a:lvl2pPr marL="1349974" indent="0">
              <a:buNone/>
              <a:defRPr sz="5905">
                <a:solidFill>
                  <a:schemeClr val="tx1">
                    <a:tint val="75000"/>
                  </a:schemeClr>
                </a:solidFill>
              </a:defRPr>
            </a:lvl2pPr>
            <a:lvl3pPr marL="2699949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3pPr>
            <a:lvl4pPr marL="4049923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4pPr>
            <a:lvl5pPr marL="53998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5pPr>
            <a:lvl6pPr marL="6749872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6pPr>
            <a:lvl7pPr marL="8099847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7pPr>
            <a:lvl8pPr marL="9449821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8pPr>
            <a:lvl9pPr marL="10799796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474982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224867" y="6708326"/>
            <a:ext cx="15299889" cy="1598915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1" y="1341667"/>
            <a:ext cx="31049774" cy="4870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9672" y="6177496"/>
            <a:ext cx="15229575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479672" y="9204991"/>
            <a:ext cx="15229575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8224867" y="6177496"/>
            <a:ext cx="15304578" cy="3027495"/>
          </a:xfrm>
        </p:spPr>
        <p:txBody>
          <a:bodyPr anchor="b"/>
          <a:lstStyle>
            <a:lvl1pPr marL="0" indent="0">
              <a:buNone/>
              <a:defRPr sz="7086" b="1"/>
            </a:lvl1pPr>
            <a:lvl2pPr marL="1349974" indent="0">
              <a:buNone/>
              <a:defRPr sz="5905" b="1"/>
            </a:lvl2pPr>
            <a:lvl3pPr marL="2699949" indent="0">
              <a:buNone/>
              <a:defRPr sz="5315" b="1"/>
            </a:lvl3pPr>
            <a:lvl4pPr marL="4049923" indent="0">
              <a:buNone/>
              <a:defRPr sz="4724" b="1"/>
            </a:lvl4pPr>
            <a:lvl5pPr marL="5399898" indent="0">
              <a:buNone/>
              <a:defRPr sz="4724" b="1"/>
            </a:lvl5pPr>
            <a:lvl6pPr marL="6749872" indent="0">
              <a:buNone/>
              <a:defRPr sz="4724" b="1"/>
            </a:lvl6pPr>
            <a:lvl7pPr marL="8099847" indent="0">
              <a:buNone/>
              <a:defRPr sz="4724" b="1"/>
            </a:lvl7pPr>
            <a:lvl8pPr marL="9449821" indent="0">
              <a:buNone/>
              <a:defRPr sz="4724" b="1"/>
            </a:lvl8pPr>
            <a:lvl9pPr marL="10799796" indent="0">
              <a:buNone/>
              <a:defRPr sz="4724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8224867" y="9204991"/>
            <a:ext cx="15304578" cy="1353915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7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>
              <a:defRPr sz="9449"/>
            </a:lvl1pPr>
            <a:lvl2pPr>
              <a:defRPr sz="8268"/>
            </a:lvl2pPr>
            <a:lvl3pPr>
              <a:defRPr sz="7086"/>
            </a:lvl3pPr>
            <a:lvl4pPr>
              <a:defRPr sz="5905"/>
            </a:lvl4pPr>
            <a:lvl5pPr>
              <a:defRPr sz="5905"/>
            </a:lvl5pPr>
            <a:lvl6pPr>
              <a:defRPr sz="5905"/>
            </a:lvl6pPr>
            <a:lvl7pPr>
              <a:defRPr sz="5905"/>
            </a:lvl7pPr>
            <a:lvl8pPr>
              <a:defRPr sz="5905"/>
            </a:lvl8pPr>
            <a:lvl9pPr>
              <a:defRPr sz="5905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9672" y="1679998"/>
            <a:ext cx="11610852" cy="5879994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304578" y="3628331"/>
            <a:ext cx="18224867" cy="17908316"/>
          </a:xfrm>
        </p:spPr>
        <p:txBody>
          <a:bodyPr/>
          <a:lstStyle>
            <a:lvl1pPr marL="0" indent="0">
              <a:buNone/>
              <a:defRPr sz="9449"/>
            </a:lvl1pPr>
            <a:lvl2pPr marL="1349974" indent="0">
              <a:buNone/>
              <a:defRPr sz="8268"/>
            </a:lvl2pPr>
            <a:lvl3pPr marL="2699949" indent="0">
              <a:buNone/>
              <a:defRPr sz="7086"/>
            </a:lvl3pPr>
            <a:lvl4pPr marL="4049923" indent="0">
              <a:buNone/>
              <a:defRPr sz="5905"/>
            </a:lvl4pPr>
            <a:lvl5pPr marL="5399898" indent="0">
              <a:buNone/>
              <a:defRPr sz="5905"/>
            </a:lvl5pPr>
            <a:lvl6pPr marL="6749872" indent="0">
              <a:buNone/>
              <a:defRPr sz="5905"/>
            </a:lvl6pPr>
            <a:lvl7pPr marL="8099847" indent="0">
              <a:buNone/>
              <a:defRPr sz="5905"/>
            </a:lvl7pPr>
            <a:lvl8pPr marL="9449821" indent="0">
              <a:buNone/>
              <a:defRPr sz="5905"/>
            </a:lvl8pPr>
            <a:lvl9pPr marL="10799796" indent="0">
              <a:buNone/>
              <a:defRPr sz="5905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79672" y="7559993"/>
            <a:ext cx="11610852" cy="14005821"/>
          </a:xfrm>
        </p:spPr>
        <p:txBody>
          <a:bodyPr/>
          <a:lstStyle>
            <a:lvl1pPr marL="0" indent="0">
              <a:buNone/>
              <a:defRPr sz="4724"/>
            </a:lvl1pPr>
            <a:lvl2pPr marL="1349974" indent="0">
              <a:buNone/>
              <a:defRPr sz="4134"/>
            </a:lvl2pPr>
            <a:lvl3pPr marL="2699949" indent="0">
              <a:buNone/>
              <a:defRPr sz="3543"/>
            </a:lvl3pPr>
            <a:lvl4pPr marL="4049923" indent="0">
              <a:buNone/>
              <a:defRPr sz="2953"/>
            </a:lvl4pPr>
            <a:lvl5pPr marL="5399898" indent="0">
              <a:buNone/>
              <a:defRPr sz="2953"/>
            </a:lvl5pPr>
            <a:lvl6pPr marL="6749872" indent="0">
              <a:buNone/>
              <a:defRPr sz="2953"/>
            </a:lvl6pPr>
            <a:lvl7pPr marL="8099847" indent="0">
              <a:buNone/>
              <a:defRPr sz="2953"/>
            </a:lvl7pPr>
            <a:lvl8pPr marL="9449821" indent="0">
              <a:buNone/>
              <a:defRPr sz="2953"/>
            </a:lvl8pPr>
            <a:lvl9pPr marL="10799796" indent="0">
              <a:buNone/>
              <a:defRPr sz="2953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2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4982" y="1341667"/>
            <a:ext cx="310497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74982" y="6708326"/>
            <a:ext cx="31049774" cy="1598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474982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8BE3B038-7E2C-4A58-ABBF-BCD6F5DB7A4C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26/12/2016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1924913" y="23356646"/>
            <a:ext cx="12149912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5424815" y="23356646"/>
            <a:ext cx="8099941" cy="1341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97230"/>
            <a:fld id="{282A9246-872D-41DC-A393-D9A111E9EB9D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3497230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9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l" defTabSz="2699949" rtl="0" eaLnBrk="1" latinLnBrk="0" hangingPunct="1">
        <a:lnSpc>
          <a:spcPct val="90000"/>
        </a:lnSpc>
        <a:spcBef>
          <a:spcPct val="0"/>
        </a:spcBef>
        <a:buNone/>
        <a:defRPr sz="129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4987" indent="-674987" algn="l" defTabSz="2699949" rtl="0" eaLnBrk="1" latinLnBrk="0" hangingPunct="1">
        <a:lnSpc>
          <a:spcPct val="90000"/>
        </a:lnSpc>
        <a:spcBef>
          <a:spcPts val="2953"/>
        </a:spcBef>
        <a:buFont typeface="Arial" panose="020B0604020202020204" pitchFamily="34" charset="0"/>
        <a:buChar char="•"/>
        <a:defRPr sz="8268" kern="1200">
          <a:solidFill>
            <a:schemeClr val="tx1"/>
          </a:solidFill>
          <a:latin typeface="+mn-lt"/>
          <a:ea typeface="+mn-ea"/>
          <a:cs typeface="+mn-cs"/>
        </a:defRPr>
      </a:lvl1pPr>
      <a:lvl2pPr marL="2024962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2pPr>
      <a:lvl3pPr marL="3374936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905" kern="1200">
          <a:solidFill>
            <a:schemeClr val="tx1"/>
          </a:solidFill>
          <a:latin typeface="+mn-lt"/>
          <a:ea typeface="+mn-ea"/>
          <a:cs typeface="+mn-cs"/>
        </a:defRPr>
      </a:lvl3pPr>
      <a:lvl4pPr marL="4724911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6074885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7424859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774834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10124808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1474783" indent="-674987" algn="l" defTabSz="2699949" rtl="0" eaLnBrk="1" latinLnBrk="0" hangingPunct="1">
        <a:lnSpc>
          <a:spcPct val="90000"/>
        </a:lnSpc>
        <a:spcBef>
          <a:spcPts val="1476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1pPr>
      <a:lvl2pPr marL="1349974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2pPr>
      <a:lvl3pPr marL="2699949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049923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4pPr>
      <a:lvl5pPr marL="5399898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5pPr>
      <a:lvl6pPr marL="6749872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6pPr>
      <a:lvl7pPr marL="8099847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7pPr>
      <a:lvl8pPr marL="9449821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8pPr>
      <a:lvl9pPr marL="10799796" algn="l" defTabSz="2699949" rtl="0" eaLnBrk="1" latinLnBrk="0" hangingPunct="1">
        <a:defRPr sz="53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rgbClr val="8200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</a:rPr>
              <a:t>REGISTRO FOTOGRÁFICO</a:t>
            </a:r>
          </a:p>
        </p:txBody>
      </p:sp>
      <p:cxnSp>
        <p:nvCxnSpPr>
          <p:cNvPr id="3" name="Conector recto 2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/>
          <p:cNvCxnSpPr>
            <a:cxnSpLocks noChangeAspect="1"/>
          </p:cNvCxnSpPr>
          <p:nvPr/>
        </p:nvCxnSpPr>
        <p:spPr>
          <a:xfrm flipV="1">
            <a:off x="35699598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o 14"/>
          <p:cNvGrpSpPr>
            <a:grpSpLocks noChangeAspect="1"/>
          </p:cNvGrpSpPr>
          <p:nvPr/>
        </p:nvGrpSpPr>
        <p:grpSpPr>
          <a:xfrm>
            <a:off x="605827" y="247010"/>
            <a:ext cx="8148620" cy="1489428"/>
            <a:chOff x="574296" y="215479"/>
            <a:chExt cx="8148620" cy="1489428"/>
          </a:xfrm>
        </p:grpSpPr>
        <p:sp>
          <p:nvSpPr>
            <p:cNvPr id="42" name="82 Rectángulo"/>
            <p:cNvSpPr/>
            <p:nvPr/>
          </p:nvSpPr>
          <p:spPr>
            <a:xfrm>
              <a:off x="854774" y="296980"/>
              <a:ext cx="7524794" cy="1346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782"/>
            </a:p>
          </p:txBody>
        </p:sp>
        <p:pic>
          <p:nvPicPr>
            <p:cNvPr id="44" name="Picture 10" descr="Y:\Inventario_BIC's_MinCultura\Documentos_Producción\Yeison\YEISON 2\PRODUCTO FINAL\Expedientes_Agua de Dios\SANATORIO AGUA DE DIOS COLEGIO MIGUEL UNIA\logo-mincultura-gobierno-vertical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367" y="215479"/>
              <a:ext cx="3988549" cy="148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1" descr="Y:\Inventario_BIC's_MinCultura\Documentos_Producción\Yeison\YEISON 2\PRODUCTO FINAL\Expedientes_Agua de Dios\SANATORIO AGUA DE DIOS COLEGIO MIGUEL UNIA\logo-mincultura.pn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296" y="354738"/>
              <a:ext cx="4609591" cy="11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graphicFrame>
        <p:nvGraphicFramePr>
          <p:cNvPr id="10" name="Tabla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01756920"/>
              </p:ext>
            </p:extLst>
          </p:nvPr>
        </p:nvGraphicFramePr>
        <p:xfrm>
          <a:off x="27904966" y="147640"/>
          <a:ext cx="77899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CÓDIGO 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Incluir el código que genera el SIPA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DEPARTAMENTO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Acorde con el nombre del DANE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Acorde con el nombre del DANE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INMUEBLE</a:t>
                      </a:r>
                    </a:p>
                    <a:p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Nombre con el que se registra el inmueble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rgbClr val="8600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49" name="10 CuadroTexto"/>
          <p:cNvSpPr txBox="1">
            <a:spLocks noChangeAspect="1"/>
          </p:cNvSpPr>
          <p:nvPr/>
        </p:nvSpPr>
        <p:spPr bwMode="auto">
          <a:xfrm>
            <a:off x="9454931" y="3716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Futura Std Medium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ESTACIONES DEL FERROCARRIL. ACTUALIZACIÓN 2016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Futura Std Medium" pitchFamily="34" charset="0"/>
              </a:rPr>
              <a:t>GRUPO DE INVESTIGACIÓN Y DOCUMENTACIÓN</a:t>
            </a:r>
            <a:endParaRPr lang="es-CO" sz="2000" dirty="0">
              <a:solidFill>
                <a:srgbClr val="FF0000"/>
              </a:solidFill>
              <a:latin typeface="Futura Std Medium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6026861"/>
              </p:ext>
            </p:extLst>
          </p:nvPr>
        </p:nvGraphicFramePr>
        <p:xfrm>
          <a:off x="2477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rgbClr val="FF0000"/>
                          </a:solidFill>
                        </a:rPr>
                        <a:t>indicar los nombres de quienes realizaron la visita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rgbClr val="FF0000"/>
                          </a:solidFill>
                        </a:rPr>
                        <a:t>indicar el nombre de quien realizó la fotos</a:t>
                      </a:r>
                      <a:r>
                        <a:rPr lang="es-CO" sz="2400" b="0" dirty="0"/>
                        <a:t>.</a:t>
                      </a:r>
                      <a:endParaRPr lang="es-CO" sz="2400" b="0" i="0" baseline="0" dirty="0"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MES, AÑO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" name="Rectángulo 46"/>
          <p:cNvSpPr/>
          <p:nvPr/>
        </p:nvSpPr>
        <p:spPr>
          <a:xfrm>
            <a:off x="26095229" y="18103402"/>
            <a:ext cx="8961230" cy="59437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5782"/>
          </a:p>
        </p:txBody>
      </p:sp>
      <p:sp>
        <p:nvSpPr>
          <p:cNvPr id="48" name="Rectángulo 47"/>
          <p:cNvSpPr/>
          <p:nvPr/>
        </p:nvSpPr>
        <p:spPr>
          <a:xfrm>
            <a:off x="26191532" y="20070469"/>
            <a:ext cx="8864927" cy="34159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Esquema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Planta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referencia de fotos</a:t>
            </a:r>
            <a:endParaRPr lang="es-CO" sz="5782" dirty="0">
              <a:solidFill>
                <a:srgbClr val="FF0000"/>
              </a:solidFill>
            </a:endParaRPr>
          </a:p>
        </p:txBody>
      </p:sp>
      <p:sp>
        <p:nvSpPr>
          <p:cNvPr id="52" name="Rectángulo 51"/>
          <p:cNvSpPr/>
          <p:nvPr/>
        </p:nvSpPr>
        <p:spPr>
          <a:xfrm>
            <a:off x="3618572" y="7626423"/>
            <a:ext cx="16819028" cy="430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Incluir entre 6 y 12 fotos</a:t>
            </a:r>
          </a:p>
          <a:p>
            <a:pPr marL="857164" indent="-857164">
              <a:buFontTx/>
              <a:buChar char="-"/>
            </a:pPr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Es necesario numerar las fotos y </a:t>
            </a:r>
          </a:p>
          <a:p>
            <a:r>
              <a:rPr lang="es-CO" sz="7199" b="1" dirty="0">
                <a:solidFill>
                  <a:srgbClr val="FF0000"/>
                </a:solidFill>
                <a:latin typeface="Futura Std Medium" pitchFamily="34" charset="0"/>
              </a:rPr>
              <a:t>    ubicarlas en el esquema del plano</a:t>
            </a:r>
          </a:p>
          <a:p>
            <a:endParaRPr lang="es-CO" sz="578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275" y="17494554"/>
            <a:ext cx="8859444" cy="5428282"/>
          </a:xfrm>
          <a:prstGeom prst="rect">
            <a:avLst/>
          </a:prstGeom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18" y="3096189"/>
            <a:ext cx="11098438" cy="62428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10080041"/>
            <a:ext cx="11098438" cy="62428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24012" y="3140062"/>
            <a:ext cx="5683493" cy="104679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4973" y="3096188"/>
            <a:ext cx="5912875" cy="105117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1792" y="3096188"/>
            <a:ext cx="5944861" cy="105686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944" y="16941673"/>
            <a:ext cx="11097050" cy="62420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073996" y="16940893"/>
            <a:ext cx="11098437" cy="6242870"/>
          </a:xfrm>
          <a:prstGeom prst="rect">
            <a:avLst/>
          </a:prstGeom>
        </p:spPr>
      </p:pic>
      <p:sp>
        <p:nvSpPr>
          <p:cNvPr id="39" name="31 CuadroTexto"/>
          <p:cNvSpPr txBox="1"/>
          <p:nvPr/>
        </p:nvSpPr>
        <p:spPr>
          <a:xfrm>
            <a:off x="576238" y="8826454"/>
            <a:ext cx="340113" cy="461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0" name="31 CuadroTexto"/>
          <p:cNvSpPr txBox="1"/>
          <p:nvPr/>
        </p:nvSpPr>
        <p:spPr>
          <a:xfrm>
            <a:off x="576238" y="15861308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46" name="31 CuadroTexto"/>
          <p:cNvSpPr txBox="1"/>
          <p:nvPr/>
        </p:nvSpPr>
        <p:spPr>
          <a:xfrm>
            <a:off x="547586" y="2272215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47" name="31 CuadroTexto"/>
          <p:cNvSpPr txBox="1"/>
          <p:nvPr/>
        </p:nvSpPr>
        <p:spPr>
          <a:xfrm>
            <a:off x="12715328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8" name="31 CuadroTexto"/>
          <p:cNvSpPr txBox="1"/>
          <p:nvPr/>
        </p:nvSpPr>
        <p:spPr>
          <a:xfrm>
            <a:off x="21211148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52" name="31 CuadroTexto"/>
          <p:cNvSpPr txBox="1"/>
          <p:nvPr/>
        </p:nvSpPr>
        <p:spPr>
          <a:xfrm>
            <a:off x="29087634" y="1310397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60" name="31 CuadroTexto"/>
          <p:cNvSpPr txBox="1"/>
          <p:nvPr/>
        </p:nvSpPr>
        <p:spPr>
          <a:xfrm>
            <a:off x="12715328" y="22679774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1" name="31 CuadroTexto"/>
          <p:cNvSpPr txBox="1"/>
          <p:nvPr/>
        </p:nvSpPr>
        <p:spPr>
          <a:xfrm>
            <a:off x="29698814" y="2291224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2" name="31 CuadroTexto"/>
          <p:cNvSpPr txBox="1"/>
          <p:nvPr/>
        </p:nvSpPr>
        <p:spPr>
          <a:xfrm>
            <a:off x="24724618" y="1730448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31 CuadroTexto"/>
          <p:cNvSpPr txBox="1"/>
          <p:nvPr/>
        </p:nvSpPr>
        <p:spPr>
          <a:xfrm>
            <a:off x="34718957" y="17493717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31 CuadroTexto"/>
          <p:cNvSpPr txBox="1"/>
          <p:nvPr/>
        </p:nvSpPr>
        <p:spPr>
          <a:xfrm>
            <a:off x="29652825" y="16940893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4547947" y="16955007"/>
            <a:ext cx="10776137" cy="6418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white"/>
              </a:solidFill>
            </a:endParaRPr>
          </a:p>
        </p:txBody>
      </p:sp>
      <p:sp>
        <p:nvSpPr>
          <p:cNvPr id="65" name="31 CuadroTexto"/>
          <p:cNvSpPr txBox="1"/>
          <p:nvPr/>
        </p:nvSpPr>
        <p:spPr>
          <a:xfrm>
            <a:off x="33826557" y="21963269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7" name="31 CuadroTexto"/>
          <p:cNvSpPr txBox="1"/>
          <p:nvPr/>
        </p:nvSpPr>
        <p:spPr>
          <a:xfrm>
            <a:off x="30356224" y="17802560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73" name="31 CuadroTexto"/>
          <p:cNvSpPr txBox="1"/>
          <p:nvPr/>
        </p:nvSpPr>
        <p:spPr>
          <a:xfrm>
            <a:off x="32779551" y="20034925"/>
            <a:ext cx="244648" cy="46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97230"/>
            <a:r>
              <a:rPr lang="es-CO" sz="24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9" name="Medio marco 18"/>
          <p:cNvSpPr/>
          <p:nvPr/>
        </p:nvSpPr>
        <p:spPr>
          <a:xfrm rot="2653285">
            <a:off x="29524217" y="17478784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6" name="Medio marco 75"/>
          <p:cNvSpPr/>
          <p:nvPr/>
        </p:nvSpPr>
        <p:spPr>
          <a:xfrm>
            <a:off x="25067691" y="17898965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7" name="Medio marco 76"/>
          <p:cNvSpPr/>
          <p:nvPr/>
        </p:nvSpPr>
        <p:spPr>
          <a:xfrm rot="2653285">
            <a:off x="30759171" y="1802071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8" name="Medio marco 77"/>
          <p:cNvSpPr/>
          <p:nvPr/>
        </p:nvSpPr>
        <p:spPr>
          <a:xfrm rot="5400000">
            <a:off x="34474143" y="17919940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79" name="Medio marco 78"/>
          <p:cNvSpPr/>
          <p:nvPr/>
        </p:nvSpPr>
        <p:spPr>
          <a:xfrm rot="13525597">
            <a:off x="29247309" y="2263905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80" name="Medio marco 79"/>
          <p:cNvSpPr/>
          <p:nvPr/>
        </p:nvSpPr>
        <p:spPr>
          <a:xfrm rot="7875775">
            <a:off x="32174737" y="20273386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82" name="Medio marco 81"/>
          <p:cNvSpPr/>
          <p:nvPr/>
        </p:nvSpPr>
        <p:spPr>
          <a:xfrm rot="11327041">
            <a:off x="33065643" y="21978239"/>
            <a:ext cx="558584" cy="546376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97230"/>
            <a:endParaRPr lang="es-CO" sz="6899">
              <a:solidFill>
                <a:prstClr val="black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 rot="20006118">
            <a:off x="-1034541" y="6109461"/>
            <a:ext cx="38011788" cy="10863076"/>
          </a:xfrm>
          <a:prstGeom prst="rect">
            <a:avLst/>
          </a:prstGeom>
          <a:noFill/>
        </p:spPr>
        <p:txBody>
          <a:bodyPr wrap="none" lIns="91428" tIns="45714" rIns="91428" bIns="45714">
            <a:spAutoFit/>
          </a:bodyPr>
          <a:lstStyle/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EJEMPLO DE</a:t>
            </a:r>
          </a:p>
          <a:p>
            <a:pPr algn="ctr" defTabSz="3497230"/>
            <a:r>
              <a:rPr lang="es-ES" sz="34997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</a:rPr>
              <a:t> DILIGENCIAMIENTO</a:t>
            </a:r>
          </a:p>
        </p:txBody>
      </p:sp>
      <p:sp>
        <p:nvSpPr>
          <p:cNvPr id="84" name="2 Rectángulo redondeado"/>
          <p:cNvSpPr>
            <a:spLocks noChangeAspect="1"/>
          </p:cNvSpPr>
          <p:nvPr/>
        </p:nvSpPr>
        <p:spPr bwMode="auto">
          <a:xfrm>
            <a:off x="247776" y="1844447"/>
            <a:ext cx="27649737" cy="497753"/>
          </a:xfrm>
          <a:prstGeom prst="rect">
            <a:avLst/>
          </a:prstGeom>
          <a:solidFill>
            <a:srgbClr val="82008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400" dirty="0">
                <a:solidFill>
                  <a:schemeClr val="bg1"/>
                </a:solidFill>
              </a:rPr>
              <a:t>REGISTRO FOTOGRÁFICO</a:t>
            </a:r>
          </a:p>
        </p:txBody>
      </p:sp>
      <p:cxnSp>
        <p:nvCxnSpPr>
          <p:cNvPr id="85" name="Conector recto 84"/>
          <p:cNvCxnSpPr>
            <a:cxnSpLocks noChangeAspect="1"/>
          </p:cNvCxnSpPr>
          <p:nvPr/>
        </p:nvCxnSpPr>
        <p:spPr>
          <a:xfrm flipV="1">
            <a:off x="247777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/>
          <p:cNvCxnSpPr>
            <a:cxnSpLocks noChangeAspect="1"/>
          </p:cNvCxnSpPr>
          <p:nvPr/>
        </p:nvCxnSpPr>
        <p:spPr>
          <a:xfrm flipV="1">
            <a:off x="35699598" y="2335736"/>
            <a:ext cx="0" cy="22175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upo 86"/>
          <p:cNvGrpSpPr>
            <a:grpSpLocks noChangeAspect="1"/>
          </p:cNvGrpSpPr>
          <p:nvPr/>
        </p:nvGrpSpPr>
        <p:grpSpPr>
          <a:xfrm>
            <a:off x="605827" y="247010"/>
            <a:ext cx="8148620" cy="1489428"/>
            <a:chOff x="574296" y="215479"/>
            <a:chExt cx="8148620" cy="1489428"/>
          </a:xfrm>
        </p:grpSpPr>
        <p:sp>
          <p:nvSpPr>
            <p:cNvPr id="88" name="82 Rectángulo"/>
            <p:cNvSpPr/>
            <p:nvPr/>
          </p:nvSpPr>
          <p:spPr>
            <a:xfrm>
              <a:off x="854774" y="296980"/>
              <a:ext cx="7524794" cy="1346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5782"/>
            </a:p>
          </p:txBody>
        </p:sp>
        <p:pic>
          <p:nvPicPr>
            <p:cNvPr id="89" name="Picture 10" descr="Y:\Inventario_BIC's_MinCultura\Documentos_Producción\Yeison\YEISON 2\PRODUCTO FINAL\Expedientes_Agua de Dios\SANATORIO AGUA DE DIOS COLEGIO MIGUEL UNIA\logo-mincultura-gobierno-vertical.png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4367" y="215479"/>
              <a:ext cx="3988549" cy="1489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Picture 11" descr="Y:\Inventario_BIC's_MinCultura\Documentos_Producción\Yeison\YEISON 2\PRODUCTO FINAL\Expedientes_Agua de Dios\SANATORIO AGUA DE DIOS COLEGIO MIGUEL UNIA\logo-mincultura.png"/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74296" y="354738"/>
              <a:ext cx="4609591" cy="117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2 Rectángulo redondeado"/>
          <p:cNvSpPr>
            <a:spLocks noChangeAspect="1"/>
          </p:cNvSpPr>
          <p:nvPr/>
        </p:nvSpPr>
        <p:spPr bwMode="auto">
          <a:xfrm>
            <a:off x="247776" y="141396"/>
            <a:ext cx="9931055" cy="1703049"/>
          </a:xfrm>
          <a:custGeom>
            <a:avLst/>
            <a:gdLst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132017 w 6048672"/>
              <a:gd name="connsiteY6" fmla="*/ 792088 h 792088"/>
              <a:gd name="connsiteX7" fmla="*/ 0 w 6048672"/>
              <a:gd name="connsiteY7" fmla="*/ 660071 h 792088"/>
              <a:gd name="connsiteX8" fmla="*/ 0 w 6048672"/>
              <a:gd name="connsiteY8" fmla="*/ 132017 h 792088"/>
              <a:gd name="connsiteX0" fmla="*/ 0 w 6048672"/>
              <a:gd name="connsiteY0" fmla="*/ 132017 h 792088"/>
              <a:gd name="connsiteX1" fmla="*/ 132017 w 6048672"/>
              <a:gd name="connsiteY1" fmla="*/ 0 h 792088"/>
              <a:gd name="connsiteX2" fmla="*/ 5916655 w 6048672"/>
              <a:gd name="connsiteY2" fmla="*/ 0 h 792088"/>
              <a:gd name="connsiteX3" fmla="*/ 6048672 w 6048672"/>
              <a:gd name="connsiteY3" fmla="*/ 132017 h 792088"/>
              <a:gd name="connsiteX4" fmla="*/ 6048672 w 6048672"/>
              <a:gd name="connsiteY4" fmla="*/ 660071 h 792088"/>
              <a:gd name="connsiteX5" fmla="*/ 5916655 w 6048672"/>
              <a:gd name="connsiteY5" fmla="*/ 792088 h 792088"/>
              <a:gd name="connsiteX6" fmla="*/ 0 w 6048672"/>
              <a:gd name="connsiteY6" fmla="*/ 660071 h 792088"/>
              <a:gd name="connsiteX7" fmla="*/ 0 w 6048672"/>
              <a:gd name="connsiteY7" fmla="*/ 132017 h 792088"/>
              <a:gd name="connsiteX0" fmla="*/ 0 w 6048672"/>
              <a:gd name="connsiteY0" fmla="*/ 132017 h 660071"/>
              <a:gd name="connsiteX1" fmla="*/ 132017 w 6048672"/>
              <a:gd name="connsiteY1" fmla="*/ 0 h 660071"/>
              <a:gd name="connsiteX2" fmla="*/ 5916655 w 6048672"/>
              <a:gd name="connsiteY2" fmla="*/ 0 h 660071"/>
              <a:gd name="connsiteX3" fmla="*/ 6048672 w 6048672"/>
              <a:gd name="connsiteY3" fmla="*/ 132017 h 660071"/>
              <a:gd name="connsiteX4" fmla="*/ 6048672 w 6048672"/>
              <a:gd name="connsiteY4" fmla="*/ 660071 h 660071"/>
              <a:gd name="connsiteX5" fmla="*/ 0 w 6048672"/>
              <a:gd name="connsiteY5" fmla="*/ 660071 h 660071"/>
              <a:gd name="connsiteX6" fmla="*/ 0 w 6048672"/>
              <a:gd name="connsiteY6" fmla="*/ 132017 h 660071"/>
              <a:gd name="connsiteX0" fmla="*/ 0 w 6140112"/>
              <a:gd name="connsiteY0" fmla="*/ 660071 h 751511"/>
              <a:gd name="connsiteX1" fmla="*/ 0 w 6140112"/>
              <a:gd name="connsiteY1" fmla="*/ 132017 h 751511"/>
              <a:gd name="connsiteX2" fmla="*/ 132017 w 6140112"/>
              <a:gd name="connsiteY2" fmla="*/ 0 h 751511"/>
              <a:gd name="connsiteX3" fmla="*/ 5916655 w 6140112"/>
              <a:gd name="connsiteY3" fmla="*/ 0 h 751511"/>
              <a:gd name="connsiteX4" fmla="*/ 6048672 w 6140112"/>
              <a:gd name="connsiteY4" fmla="*/ 132017 h 751511"/>
              <a:gd name="connsiteX5" fmla="*/ 6140112 w 6140112"/>
              <a:gd name="connsiteY5" fmla="*/ 751511 h 751511"/>
              <a:gd name="connsiteX0" fmla="*/ 0 w 6071532"/>
              <a:gd name="connsiteY0" fmla="*/ 660071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71532"/>
              <a:gd name="connsiteY0" fmla="*/ 648165 h 690551"/>
              <a:gd name="connsiteX1" fmla="*/ 0 w 6071532"/>
              <a:gd name="connsiteY1" fmla="*/ 132017 h 690551"/>
              <a:gd name="connsiteX2" fmla="*/ 132017 w 6071532"/>
              <a:gd name="connsiteY2" fmla="*/ 0 h 690551"/>
              <a:gd name="connsiteX3" fmla="*/ 5916655 w 6071532"/>
              <a:gd name="connsiteY3" fmla="*/ 0 h 690551"/>
              <a:gd name="connsiteX4" fmla="*/ 6048672 w 6071532"/>
              <a:gd name="connsiteY4" fmla="*/ 132017 h 690551"/>
              <a:gd name="connsiteX5" fmla="*/ 6071532 w 6071532"/>
              <a:gd name="connsiteY5" fmla="*/ 690551 h 690551"/>
              <a:gd name="connsiteX0" fmla="*/ 0 w 6059626"/>
              <a:gd name="connsiteY0" fmla="*/ 648165 h 652451"/>
              <a:gd name="connsiteX1" fmla="*/ 0 w 6059626"/>
              <a:gd name="connsiteY1" fmla="*/ 132017 h 652451"/>
              <a:gd name="connsiteX2" fmla="*/ 132017 w 6059626"/>
              <a:gd name="connsiteY2" fmla="*/ 0 h 652451"/>
              <a:gd name="connsiteX3" fmla="*/ 5916655 w 6059626"/>
              <a:gd name="connsiteY3" fmla="*/ 0 h 652451"/>
              <a:gd name="connsiteX4" fmla="*/ 6048672 w 6059626"/>
              <a:gd name="connsiteY4" fmla="*/ 132017 h 652451"/>
              <a:gd name="connsiteX5" fmla="*/ 6059626 w 6059626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0" fmla="*/ 0 w 6048672"/>
              <a:gd name="connsiteY0" fmla="*/ 648165 h 652451"/>
              <a:gd name="connsiteX1" fmla="*/ 0 w 6048672"/>
              <a:gd name="connsiteY1" fmla="*/ 132017 h 652451"/>
              <a:gd name="connsiteX2" fmla="*/ 132017 w 6048672"/>
              <a:gd name="connsiteY2" fmla="*/ 0 h 652451"/>
              <a:gd name="connsiteX3" fmla="*/ 5916655 w 6048672"/>
              <a:gd name="connsiteY3" fmla="*/ 0 h 652451"/>
              <a:gd name="connsiteX4" fmla="*/ 6048672 w 6048672"/>
              <a:gd name="connsiteY4" fmla="*/ 132017 h 652451"/>
              <a:gd name="connsiteX5" fmla="*/ 6047720 w 6048672"/>
              <a:gd name="connsiteY5" fmla="*/ 652451 h 652451"/>
              <a:gd name="connsiteX6" fmla="*/ 0 w 6048672"/>
              <a:gd name="connsiteY6" fmla="*/ 648165 h 65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8672" h="652451">
                <a:moveTo>
                  <a:pt x="0" y="648165"/>
                </a:moveTo>
                <a:lnTo>
                  <a:pt x="0" y="132017"/>
                </a:lnTo>
                <a:cubicBezTo>
                  <a:pt x="0" y="59106"/>
                  <a:pt x="59106" y="0"/>
                  <a:pt x="132017" y="0"/>
                </a:cubicBezTo>
                <a:lnTo>
                  <a:pt x="5916655" y="0"/>
                </a:lnTo>
                <a:cubicBezTo>
                  <a:pt x="6031298" y="15011"/>
                  <a:pt x="6048672" y="59106"/>
                  <a:pt x="6048672" y="132017"/>
                </a:cubicBezTo>
                <a:cubicBezTo>
                  <a:pt x="6048672" y="308035"/>
                  <a:pt x="6047720" y="652451"/>
                  <a:pt x="6047720" y="652451"/>
                </a:cubicBezTo>
                <a:lnTo>
                  <a:pt x="0" y="648165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/>
          </a:p>
        </p:txBody>
      </p:sp>
      <p:graphicFrame>
        <p:nvGraphicFramePr>
          <p:cNvPr id="92" name="Tabla 9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33048161"/>
              </p:ext>
            </p:extLst>
          </p:nvPr>
        </p:nvGraphicFramePr>
        <p:xfrm>
          <a:off x="27904966" y="147640"/>
          <a:ext cx="778996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0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CÓDIGO 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01-01-01-08-15-176-000001</a:t>
                      </a:r>
                      <a:endParaRPr lang="es-CO" sz="2400" b="0" dirty="0">
                        <a:latin typeface="+mn-lt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DEPARTAMENTO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Boyacá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Chiquinquirá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400" b="0" dirty="0">
                          <a:solidFill>
                            <a:schemeClr val="bg1"/>
                          </a:solidFill>
                        </a:rPr>
                        <a:t>INMUEBLE</a:t>
                      </a:r>
                    </a:p>
                    <a:p>
                      <a:endParaRPr lang="es-CO" sz="24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0086"/>
                    </a:solidFill>
                  </a:tcPr>
                </a:tc>
                <a:tc>
                  <a:txBody>
                    <a:bodyPr/>
                    <a:lstStyle/>
                    <a:p>
                      <a:pPr defTabSz="3497230"/>
                      <a:r>
                        <a:rPr lang="es-CO" sz="2400" dirty="0">
                          <a:solidFill>
                            <a:prstClr val="black"/>
                          </a:solidFill>
                        </a:rPr>
                        <a:t>Estación del ferrocarril de Chiquinquirá</a:t>
                      </a:r>
                      <a:endParaRPr lang="es-CO" sz="2350" dirty="0">
                        <a:solidFill>
                          <a:prstClr val="black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" name="2 Rectángulo redondeado"/>
          <p:cNvSpPr>
            <a:spLocks noChangeAspect="1"/>
          </p:cNvSpPr>
          <p:nvPr/>
        </p:nvSpPr>
        <p:spPr bwMode="auto">
          <a:xfrm rot="10800000" flipV="1">
            <a:off x="9095011" y="141399"/>
            <a:ext cx="18805284" cy="1703045"/>
          </a:xfrm>
          <a:prstGeom prst="rect">
            <a:avLst/>
          </a:prstGeom>
          <a:solidFill>
            <a:srgbClr val="86008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94" name="10 CuadroTexto"/>
          <p:cNvSpPr txBox="1">
            <a:spLocks noChangeAspect="1"/>
          </p:cNvSpPr>
          <p:nvPr/>
        </p:nvSpPr>
        <p:spPr bwMode="auto">
          <a:xfrm>
            <a:off x="9454931" y="371638"/>
            <a:ext cx="18161000" cy="13161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FICHA DE INVENTARIO DE BIENES CULTURALES INMUEBLES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Futura Std Medium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Futura Std Medium" pitchFamily="34" charset="0"/>
              </a:rPr>
              <a:t>ESTACIONES DEL FERROCARRIL. ACTUALIZACIÓN 2016</a:t>
            </a:r>
          </a:p>
          <a:p>
            <a:pPr algn="ctr"/>
            <a:r>
              <a:rPr lang="es-CO" sz="2000" dirty="0">
                <a:solidFill>
                  <a:schemeClr val="bg1"/>
                </a:solidFill>
                <a:latin typeface="Futura Std Medium" pitchFamily="34" charset="0"/>
              </a:rPr>
              <a:t>GRUPO DE INVESTIGACIÓN Y DOCUMENTACIÓN</a:t>
            </a:r>
            <a:endParaRPr lang="es-CO" sz="2000" dirty="0">
              <a:solidFill>
                <a:srgbClr val="FF0000"/>
              </a:solidFill>
              <a:latin typeface="Futura Std Medium" pitchFamily="34" charset="0"/>
            </a:endParaRPr>
          </a:p>
        </p:txBody>
      </p:sp>
      <p:graphicFrame>
        <p:nvGraphicFramePr>
          <p:cNvPr id="95" name="Tabla 9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75420040"/>
              </p:ext>
            </p:extLst>
          </p:nvPr>
        </p:nvGraphicFramePr>
        <p:xfrm>
          <a:off x="247777" y="24511266"/>
          <a:ext cx="3544715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9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2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7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Responsables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s-CL" sz="2400" b="0">
                          <a:solidFill>
                            <a:schemeClr val="tx1"/>
                          </a:solidFill>
                        </a:rPr>
                        <a:t>rqs</a:t>
                      </a:r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. Ana Marcela Castro</a:t>
                      </a:r>
                      <a:r>
                        <a:rPr lang="es-CL" sz="2400" b="0" baseline="0" dirty="0">
                          <a:solidFill>
                            <a:schemeClr val="tx1"/>
                          </a:solidFill>
                        </a:rPr>
                        <a:t> González, Diana Marcela Camelo Pinilla</a:t>
                      </a:r>
                      <a:endParaRPr lang="es-CL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Autor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Diana </a:t>
                      </a:r>
                      <a:r>
                        <a:rPr lang="es-CO" sz="2400" b="0" baseline="0" dirty="0">
                          <a:solidFill>
                            <a:schemeClr val="tx1"/>
                          </a:solidFill>
                        </a:rPr>
                        <a:t> Marcela Camelo Pinilla</a:t>
                      </a:r>
                      <a:endParaRPr lang="es-CO" sz="2400" b="0" i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400" b="0" i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Fecha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6999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dirty="0">
                          <a:solidFill>
                            <a:schemeClr val="tx1"/>
                          </a:solidFill>
                        </a:rPr>
                        <a:t>Agosto de 2016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259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af9882422a04ea6c210bf5d297301c2e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H7EN5MXTHQNV-662-1446</_dlc_DocId>
    <_dlc_DocIdUrl xmlns="ae9388c0-b1e2-40ea-b6a8-c51c7913cbd2">
      <Url>https://www.mincultura.gov.co/prensa/noticias/_layouts/15/DocIdRedir.aspx?ID=H7EN5MXTHQNV-662-1446</Url>
      <Description>H7EN5MXTHQNV-662-1446</Description>
    </_dlc_DocIdUrl>
  </documentManagement>
</p:properties>
</file>

<file path=customXml/itemProps1.xml><?xml version="1.0" encoding="utf-8"?>
<ds:datastoreItem xmlns:ds="http://schemas.openxmlformats.org/officeDocument/2006/customXml" ds:itemID="{99DAC8CF-2453-4251-9794-CEA659D6FCFB}"/>
</file>

<file path=customXml/itemProps2.xml><?xml version="1.0" encoding="utf-8"?>
<ds:datastoreItem xmlns:ds="http://schemas.openxmlformats.org/officeDocument/2006/customXml" ds:itemID="{8B2C7295-FA88-4800-82E8-23D4CA0738CE}"/>
</file>

<file path=customXml/itemProps3.xml><?xml version="1.0" encoding="utf-8"?>
<ds:datastoreItem xmlns:ds="http://schemas.openxmlformats.org/officeDocument/2006/customXml" ds:itemID="{DEADF73D-62A4-48F6-A7CB-6BCCB62C7832}"/>
</file>

<file path=customXml/itemProps4.xml><?xml version="1.0" encoding="utf-8"?>
<ds:datastoreItem xmlns:ds="http://schemas.openxmlformats.org/officeDocument/2006/customXml" ds:itemID="{1C3682FB-8554-45E5-9A7B-08298441F0D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172</Words>
  <Application>Microsoft Office PowerPoint</Application>
  <PresentationFormat>Personalizado</PresentationFormat>
  <Paragraphs>62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Futura Std Medium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Marcela Camelo</dc:creator>
  <cp:lastModifiedBy>Catalina Ordóñez Martin</cp:lastModifiedBy>
  <cp:revision>23</cp:revision>
  <dcterms:created xsi:type="dcterms:W3CDTF">2016-11-11T21:04:52Z</dcterms:created>
  <dcterms:modified xsi:type="dcterms:W3CDTF">2016-12-27T01:20:50Z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7643baa1-08f7-4adc-9efb-62ad2c3df91e</vt:lpwstr>
  </property>
</Properties>
</file>