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  <p:sldMasterId id="2147483674" r:id="rId6"/>
  </p:sldMasterIdLst>
  <p:notesMasterIdLst>
    <p:notesMasterId r:id="rId8"/>
  </p:notesMasterIdLst>
  <p:handoutMasterIdLst>
    <p:handoutMasterId r:id="rId9"/>
  </p:handoutMasterIdLst>
  <p:sldIdLst>
    <p:sldId id="275" r:id="rId7"/>
  </p:sldIdLst>
  <p:sldSz cx="16202025" cy="7921625"/>
  <p:notesSz cx="9874250" cy="679767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5595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2777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69959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7140" indent="1588" algn="l" rtl="0" eaLnBrk="0" fontAlgn="base" hangingPunct="0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5909" algn="l" defTabSz="914363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090" algn="l" defTabSz="914363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272" algn="l" defTabSz="914363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454" algn="l" defTabSz="914363" rtl="0" eaLnBrk="1" latinLnBrk="0" hangingPunct="1">
      <a:defRPr sz="8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4436" userDrawn="1">
          <p15:clr>
            <a:srgbClr val="A4A3A4"/>
          </p15:clr>
        </p15:guide>
        <p15:guide id="3" pos="51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1" userDrawn="1">
          <p15:clr>
            <a:srgbClr val="A4A3A4"/>
          </p15:clr>
        </p15:guide>
        <p15:guide id="2" pos="199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88D2"/>
    <a:srgbClr val="7CC3D6"/>
    <a:srgbClr val="FFCC00"/>
    <a:srgbClr val="F9FD69"/>
    <a:srgbClr val="FFFF00"/>
    <a:srgbClr val="E3F40A"/>
    <a:srgbClr val="CC9900"/>
    <a:srgbClr val="FF9933"/>
    <a:srgbClr val="B014A5"/>
    <a:srgbClr val="A21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59" autoAdjust="0"/>
    <p:restoredTop sz="99467" autoAdjust="0"/>
  </p:normalViewPr>
  <p:slideViewPr>
    <p:cSldViewPr snapToObjects="1">
      <p:cViewPr varScale="1">
        <p:scale>
          <a:sx n="63" d="100"/>
          <a:sy n="63" d="100"/>
        </p:scale>
        <p:origin x="606" y="66"/>
      </p:cViewPr>
      <p:guideLst>
        <p:guide orient="horz" pos="1248"/>
        <p:guide pos="4436"/>
        <p:guide pos="5104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114" d="100"/>
          <a:sy n="114" d="100"/>
        </p:scale>
        <p:origin x="-2304" y="-102"/>
      </p:cViewPr>
      <p:guideLst>
        <p:guide orient="horz" pos="2581"/>
        <p:guide pos="199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117" y="-1574"/>
            <a:ext cx="4235676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8458" y="-1574"/>
            <a:ext cx="4235676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r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0117" y="6420027"/>
            <a:ext cx="4235676" cy="37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8458" y="6420027"/>
            <a:ext cx="4235676" cy="37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r" defTabSz="833438">
              <a:defRPr sz="1100" b="0" i="1">
                <a:latin typeface="Arial" pitchFamily="34" charset="0"/>
              </a:defRPr>
            </a:lvl1pPr>
          </a:lstStyle>
          <a:p>
            <a:pPr>
              <a:defRPr/>
            </a:pPr>
            <a:fld id="{EE571FED-7C7C-492D-8EDA-C40FA2D41F2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002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117" y="-1574"/>
            <a:ext cx="4235676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8458" y="-1574"/>
            <a:ext cx="4235676" cy="30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t" anchorCtr="0" compatLnSpc="1">
            <a:prstTxWarp prst="textNoShape">
              <a:avLst/>
            </a:prstTxWarp>
          </a:bodyPr>
          <a:lstStyle>
            <a:lvl1pPr algn="r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117" y="6420027"/>
            <a:ext cx="4235676" cy="37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l" defTabSz="833869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8458" y="6420027"/>
            <a:ext cx="4235676" cy="37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40" tIns="0" rIns="19540" bIns="0" numCol="1" anchor="b" anchorCtr="0" compatLnSpc="1">
            <a:prstTxWarp prst="textNoShape">
              <a:avLst/>
            </a:prstTxWarp>
          </a:bodyPr>
          <a:lstStyle>
            <a:lvl1pPr algn="r" defTabSz="833438">
              <a:defRPr sz="11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3400C4DF-5106-4100-99CA-02F8479B10E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63087" y="3227324"/>
            <a:ext cx="6744706" cy="30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390" tIns="33496" rIns="68390" bIns="33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editar el estilo del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0539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0985"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65144"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47717"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30289" algn="l" defTabSz="71117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582" algn="l" defTabSz="914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99" algn="l" defTabSz="914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15" algn="l" defTabSz="914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30" algn="l" defTabSz="914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" y="252401"/>
            <a:ext cx="6780949" cy="972108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0316" y="4488927"/>
            <a:ext cx="11341417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1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1E5C-BFCE-41AD-A28D-7EF60D159478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4524-2564-4223-9504-47011B44C3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46474" y="317238"/>
            <a:ext cx="3645455" cy="6759053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10102" y="317238"/>
            <a:ext cx="10666334" cy="6759053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041F-4B1B-4808-8CAF-A6C68926C97B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0C02-9ADB-4513-81DC-658964A093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8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41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4364" y="2460632"/>
            <a:ext cx="13773309" cy="16986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1367" y="4489456"/>
            <a:ext cx="11339300" cy="2024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3C23-ED89-426E-A894-9CD9F31566A9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3D97-63D4-48C6-8ED9-017A0CED1E8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480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969E-98C7-4D2D-A052-F0C79D7EE31B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3CBF-CBEB-4A75-965E-12EE7279FED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813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0503" y="5091115"/>
            <a:ext cx="13770664" cy="15732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80503" y="3357563"/>
            <a:ext cx="13770664" cy="17335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ED2B-8E23-4E55-B51E-6E2A322E1FFE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1361-6E2E-4259-AD6F-99C1B16A746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893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09573" y="1847853"/>
            <a:ext cx="7164448" cy="522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8004" y="1847853"/>
            <a:ext cx="7164448" cy="522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8D6-97F3-426E-8C0B-83FA65A1508A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DD66-072E-46F2-8551-4E0876536C5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358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9580" y="1773242"/>
            <a:ext cx="7159157" cy="738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09580" y="2511428"/>
            <a:ext cx="7159157" cy="456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650" y="1773242"/>
            <a:ext cx="7161802" cy="7381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650" y="2511428"/>
            <a:ext cx="7161802" cy="456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85E99-D61A-4113-AB62-876EC6839CD5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E8D8-D3CC-4267-AB04-38C22660755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1578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3986-2B9E-4A6C-88C8-671592FAAB6D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B0FB-C611-403B-AA66-1B5D18CAAE4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4051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7257-18D7-424F-B5E3-DA9ED798FB35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E26A-2FBE-4092-A062-524371CA126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336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D5EB-7A1A-4C6F-888C-2315AE163095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79AE-F6A6-4A7F-B5BE-03B55FFDD9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4" y="396416"/>
            <a:ext cx="6780949" cy="972108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6570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9574" y="315918"/>
            <a:ext cx="5331006" cy="1341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3718" y="315916"/>
            <a:ext cx="9058741" cy="676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09574" y="1657353"/>
            <a:ext cx="5331006" cy="5419725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3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23E8-B91D-4F34-9B15-9ED7177F9219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FB83-42DE-499D-93A7-9951567F80A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9465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4798" y="5545142"/>
            <a:ext cx="9722803" cy="654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4798" y="708028"/>
            <a:ext cx="9722803" cy="4752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4798" y="6199196"/>
            <a:ext cx="9722803" cy="930275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3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397D-2FC8-40B7-AC2E-CB409BE1324B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98FC-CD42-4440-ABC8-39318CBC56D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88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C44D-118F-4757-A0DD-0E82D462082E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9D7A-CCCF-40BF-B524-9C6C3A448B8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18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46734" y="317507"/>
            <a:ext cx="3645720" cy="67595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09578" y="317507"/>
            <a:ext cx="10683177" cy="67595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D143-D915-4AC4-B90C-EC4C7840FB00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77A3-7344-46A0-99DD-29114A9F6D0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56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9858" y="5090384"/>
            <a:ext cx="13771722" cy="157332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79858" y="3357532"/>
            <a:ext cx="13771722" cy="173285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7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6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5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4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3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1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E1B2-18FA-4824-8325-23540C0DE2A7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9225-B2C7-420A-8700-A59C8506A8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4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10107" y="1848385"/>
            <a:ext cx="7155894" cy="522790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236034" y="1848385"/>
            <a:ext cx="7155894" cy="522790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2DFD2-4603-4289-A6E8-3D24F2A39DAC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83CD-754E-48E6-A162-386F2713AE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54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0111" y="1773200"/>
            <a:ext cx="7158707" cy="7389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99" indent="0">
              <a:buNone/>
              <a:defRPr sz="2200" b="1"/>
            </a:lvl2pPr>
            <a:lvl3pPr marL="1007798" indent="0">
              <a:buNone/>
              <a:defRPr sz="2000" b="1"/>
            </a:lvl3pPr>
            <a:lvl4pPr marL="1511696" indent="0">
              <a:buNone/>
              <a:defRPr sz="1800" b="1"/>
            </a:lvl4pPr>
            <a:lvl5pPr marL="2015595" indent="0">
              <a:buNone/>
              <a:defRPr sz="1800" b="1"/>
            </a:lvl5pPr>
            <a:lvl6pPr marL="2519495" indent="0">
              <a:buNone/>
              <a:defRPr sz="1800" b="1"/>
            </a:lvl6pPr>
            <a:lvl7pPr marL="3023393" indent="0">
              <a:buNone/>
              <a:defRPr sz="1800" b="1"/>
            </a:lvl7pPr>
            <a:lvl8pPr marL="3527292" indent="0">
              <a:buNone/>
              <a:defRPr sz="1800" b="1"/>
            </a:lvl8pPr>
            <a:lvl9pPr marL="4031190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10111" y="2512184"/>
            <a:ext cx="7158707" cy="456410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8230413" y="1773200"/>
            <a:ext cx="7161520" cy="7389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99" indent="0">
              <a:buNone/>
              <a:defRPr sz="2200" b="1"/>
            </a:lvl2pPr>
            <a:lvl3pPr marL="1007798" indent="0">
              <a:buNone/>
              <a:defRPr sz="2000" b="1"/>
            </a:lvl3pPr>
            <a:lvl4pPr marL="1511696" indent="0">
              <a:buNone/>
              <a:defRPr sz="1800" b="1"/>
            </a:lvl4pPr>
            <a:lvl5pPr marL="2015595" indent="0">
              <a:buNone/>
              <a:defRPr sz="1800" b="1"/>
            </a:lvl5pPr>
            <a:lvl6pPr marL="2519495" indent="0">
              <a:buNone/>
              <a:defRPr sz="1800" b="1"/>
            </a:lvl6pPr>
            <a:lvl7pPr marL="3023393" indent="0">
              <a:buNone/>
              <a:defRPr sz="1800" b="1"/>
            </a:lvl7pPr>
            <a:lvl8pPr marL="3527292" indent="0">
              <a:buNone/>
              <a:defRPr sz="1800" b="1"/>
            </a:lvl8pPr>
            <a:lvl9pPr marL="4031190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8230413" y="2512184"/>
            <a:ext cx="7161520" cy="456410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0B0E-CAAC-433F-9150-48666D76DB36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C223-518F-4CAB-8A1D-65A8789709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55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C85-965D-44B5-B7B3-19F5530907FB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FDAC-B579-4E5E-A338-F8A2780BB8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9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965F-F1D5-4CE5-9D66-D1DCA739DA90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7A14-AB39-4AB7-B198-20133537A8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77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108" y="315402"/>
            <a:ext cx="5330355" cy="13422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548" y="315403"/>
            <a:ext cx="9057381" cy="676088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10108" y="1657674"/>
            <a:ext cx="5330355" cy="5418612"/>
          </a:xfrm>
        </p:spPr>
        <p:txBody>
          <a:bodyPr/>
          <a:lstStyle>
            <a:lvl1pPr marL="0" indent="0">
              <a:buNone/>
              <a:defRPr sz="1500"/>
            </a:lvl1pPr>
            <a:lvl2pPr marL="503899" indent="0">
              <a:buNone/>
              <a:defRPr sz="1300"/>
            </a:lvl2pPr>
            <a:lvl3pPr marL="1007798" indent="0">
              <a:buNone/>
              <a:defRPr sz="1100"/>
            </a:lvl3pPr>
            <a:lvl4pPr marL="1511696" indent="0">
              <a:buNone/>
              <a:defRPr sz="1000"/>
            </a:lvl4pPr>
            <a:lvl5pPr marL="2015595" indent="0">
              <a:buNone/>
              <a:defRPr sz="1000"/>
            </a:lvl5pPr>
            <a:lvl6pPr marL="2519495" indent="0">
              <a:buNone/>
              <a:defRPr sz="1000"/>
            </a:lvl6pPr>
            <a:lvl7pPr marL="3023393" indent="0">
              <a:buNone/>
              <a:defRPr sz="1000"/>
            </a:lvl7pPr>
            <a:lvl8pPr marL="3527292" indent="0">
              <a:buNone/>
              <a:defRPr sz="1000"/>
            </a:lvl8pPr>
            <a:lvl9pPr marL="403119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E466-3EF6-4A2F-BC5D-78BEBC438041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FBB7-F1D2-4EE4-97EA-B072CFF82D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17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5713" y="5545143"/>
            <a:ext cx="9721215" cy="65463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175713" y="707817"/>
            <a:ext cx="9721215" cy="475297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899" indent="0">
              <a:buNone/>
              <a:defRPr sz="3100"/>
            </a:lvl2pPr>
            <a:lvl3pPr marL="1007798" indent="0">
              <a:buNone/>
              <a:defRPr sz="2600"/>
            </a:lvl3pPr>
            <a:lvl4pPr marL="1511696" indent="0">
              <a:buNone/>
              <a:defRPr sz="2200"/>
            </a:lvl4pPr>
            <a:lvl5pPr marL="2015595" indent="0">
              <a:buNone/>
              <a:defRPr sz="2200"/>
            </a:lvl5pPr>
            <a:lvl6pPr marL="2519495" indent="0">
              <a:buNone/>
              <a:defRPr sz="2200"/>
            </a:lvl6pPr>
            <a:lvl7pPr marL="3023393" indent="0">
              <a:buNone/>
              <a:defRPr sz="2200"/>
            </a:lvl7pPr>
            <a:lvl8pPr marL="3527292" indent="0">
              <a:buNone/>
              <a:defRPr sz="2200"/>
            </a:lvl8pPr>
            <a:lvl9pPr marL="4031190" indent="0">
              <a:buNone/>
              <a:defRPr sz="22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175713" y="6199777"/>
            <a:ext cx="9721215" cy="929690"/>
          </a:xfrm>
        </p:spPr>
        <p:txBody>
          <a:bodyPr/>
          <a:lstStyle>
            <a:lvl1pPr marL="0" indent="0">
              <a:buNone/>
              <a:defRPr sz="1500"/>
            </a:lvl1pPr>
            <a:lvl2pPr marL="503899" indent="0">
              <a:buNone/>
              <a:defRPr sz="1300"/>
            </a:lvl2pPr>
            <a:lvl3pPr marL="1007798" indent="0">
              <a:buNone/>
              <a:defRPr sz="1100"/>
            </a:lvl3pPr>
            <a:lvl4pPr marL="1511696" indent="0">
              <a:buNone/>
              <a:defRPr sz="1000"/>
            </a:lvl4pPr>
            <a:lvl5pPr marL="2015595" indent="0">
              <a:buNone/>
              <a:defRPr sz="1000"/>
            </a:lvl5pPr>
            <a:lvl6pPr marL="2519495" indent="0">
              <a:buNone/>
              <a:defRPr sz="1000"/>
            </a:lvl6pPr>
            <a:lvl7pPr marL="3023393" indent="0">
              <a:buNone/>
              <a:defRPr sz="1000"/>
            </a:lvl7pPr>
            <a:lvl8pPr marL="3527292" indent="0">
              <a:buNone/>
              <a:defRPr sz="1000"/>
            </a:lvl8pPr>
            <a:lvl9pPr marL="403119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55B6-140D-45FC-986B-6DD440FB485C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0BBA-9CFF-4215-8A45-0B27BAA34B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9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540808" y="298675"/>
            <a:ext cx="14582881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/>
              <a:t>Clic para editar título</a:t>
            </a:r>
            <a:endParaRPr lang="es-ES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09578" y="1847853"/>
            <a:ext cx="14582881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/>
              <a:t>Haga clic para modificar el estilo de texto del patrón</a:t>
            </a:r>
          </a:p>
          <a:p>
            <a:pPr lvl="1"/>
            <a:r>
              <a:rPr lang="es-ES_tradnl" altLang="es-CO"/>
              <a:t>Segundo nivel</a:t>
            </a:r>
          </a:p>
          <a:p>
            <a:pPr lvl="2"/>
            <a:r>
              <a:rPr lang="es-ES_tradnl" altLang="es-CO"/>
              <a:t>Tercer nivel</a:t>
            </a:r>
          </a:p>
          <a:p>
            <a:pPr lvl="3"/>
            <a:r>
              <a:rPr lang="es-ES_tradnl" altLang="es-CO"/>
              <a:t>Cuarto nivel</a:t>
            </a:r>
          </a:p>
          <a:p>
            <a:pPr lvl="4"/>
            <a:r>
              <a:rPr lang="es-ES_tradnl" altLang="es-CO"/>
              <a:t>Quinto nivel</a:t>
            </a:r>
            <a:endParaRPr lang="es-ES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09578" y="7342195"/>
            <a:ext cx="3780649" cy="422275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A43659-372D-4DA7-B4BC-D1725CBF08D9}" type="datetimeFigureOut">
              <a:rPr lang="es-ES"/>
              <a:pPr>
                <a:defRPr/>
              </a:pPr>
              <a:t>14/12/2018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534725" y="7342195"/>
            <a:ext cx="5132581" cy="422275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611809" y="7342195"/>
            <a:ext cx="3780648" cy="4222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1BC0065-601B-4338-B3E1-04921BF779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49" r:id="rId12"/>
  </p:sldLayoutIdLst>
  <p:txStyles>
    <p:titleStyle>
      <a:lvl1pPr algn="ctr" defTabSz="50321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50321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50321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50321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50321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503971" algn="ctr" defTabSz="50397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007941" algn="ctr" defTabSz="50397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511913" algn="ctr" defTabSz="50397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015884" algn="ctr" defTabSz="503971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77810" indent="-377810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817531" indent="-314312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258838" indent="-250815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763643" indent="-250815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266859" indent="-250815" algn="l" defTabSz="5032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771840" indent="-251986" algn="l" defTabSz="5039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1" indent="-251986" algn="l" defTabSz="5039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2" indent="-251986" algn="l" defTabSz="5039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3" indent="-251986" algn="l" defTabSz="5039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1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1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3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4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4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4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795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65" algn="l" defTabSz="5039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809578" y="317508"/>
            <a:ext cx="14582881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809578" y="1847853"/>
            <a:ext cx="14582881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09578" y="7342195"/>
            <a:ext cx="3780649" cy="42227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8F6F6B-8473-4BD9-8A14-791D8E390B0E}" type="datetimeFigureOut">
              <a:rPr lang="es-CO"/>
              <a:pPr>
                <a:defRPr/>
              </a:pPr>
              <a:t>14/12/2018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4725" y="7342195"/>
            <a:ext cx="5132581" cy="42227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809" y="7342195"/>
            <a:ext cx="3780648" cy="422275"/>
          </a:xfrm>
          <a:prstGeom prst="rect">
            <a:avLst/>
          </a:prstGeom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F46E9-E5B7-4ACC-985F-507663E0BAC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18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3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54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72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86" indent="-34288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1120182" y="1088308"/>
            <a:ext cx="3541778" cy="7481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794" tIns="50398" rIns="100794" bIns="50398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es-ES_tradnl" sz="1200" dirty="0">
                <a:latin typeface="+mj-lt"/>
              </a:rPr>
              <a:t>ENTIDADES ADSCRITAS</a:t>
            </a:r>
          </a:p>
          <a:p>
            <a:pPr>
              <a:defRPr/>
            </a:pPr>
            <a:r>
              <a:rPr lang="es-ES_tradnl" sz="1000" dirty="0">
                <a:latin typeface="+mj-lt"/>
              </a:rPr>
              <a:t>Archivo General de la Nación</a:t>
            </a:r>
          </a:p>
          <a:p>
            <a:pPr>
              <a:defRPr/>
            </a:pPr>
            <a:r>
              <a:rPr lang="es-ES_tradnl" sz="1000" dirty="0">
                <a:latin typeface="+mj-lt"/>
              </a:rPr>
              <a:t>Instituto Colombiano de Antropología e Historia – ICANH</a:t>
            </a:r>
          </a:p>
          <a:p>
            <a:pPr>
              <a:defRPr/>
            </a:pPr>
            <a:r>
              <a:rPr lang="es-ES_tradnl" sz="1000" dirty="0">
                <a:latin typeface="+mj-lt"/>
              </a:rPr>
              <a:t>Instituto Caro y Cuervo</a:t>
            </a:r>
          </a:p>
        </p:txBody>
      </p:sp>
      <p:sp>
        <p:nvSpPr>
          <p:cNvPr id="65" name="Text Box 36"/>
          <p:cNvSpPr txBox="1">
            <a:spLocks noChangeArrowheads="1"/>
          </p:cNvSpPr>
          <p:nvPr/>
        </p:nvSpPr>
        <p:spPr bwMode="auto">
          <a:xfrm>
            <a:off x="11911861" y="305846"/>
            <a:ext cx="4178351" cy="2573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5999" tIns="35999" rIns="35999" bIns="35999">
            <a:spAutoFit/>
          </a:bodyPr>
          <a:lstStyle>
            <a:lvl1pPr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MX" altLang="es-CO" sz="1200" dirty="0">
                <a:latin typeface="FUTURA"/>
              </a:rPr>
              <a:t>Estructura establecida por: Decreto 2120 de 2018</a:t>
            </a:r>
          </a:p>
        </p:txBody>
      </p:sp>
      <p:cxnSp>
        <p:nvCxnSpPr>
          <p:cNvPr id="103" name="52 Conector recto">
            <a:extLst>
              <a:ext uri="{FF2B5EF4-FFF2-40B4-BE49-F238E27FC236}">
                <a16:creationId xmlns:a16="http://schemas.microsoft.com/office/drawing/2014/main" id="{805378DE-52AE-4DD5-8610-DD96A6E3573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092063" y="1921601"/>
            <a:ext cx="67932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52 Conector recto">
            <a:extLst>
              <a:ext uri="{FF2B5EF4-FFF2-40B4-BE49-F238E27FC236}">
                <a16:creationId xmlns:a16="http://schemas.microsoft.com/office/drawing/2014/main" id="{4194C399-7BA8-423F-BE78-873D8B90A44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109230" y="1478772"/>
            <a:ext cx="644684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 Box 56">
            <a:extLst>
              <a:ext uri="{FF2B5EF4-FFF2-40B4-BE49-F238E27FC236}">
                <a16:creationId xmlns:a16="http://schemas.microsoft.com/office/drawing/2014/main" id="{A3FB9B92-C4BC-458D-B015-AF02AC784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181" y="96683"/>
            <a:ext cx="3541778" cy="7812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03175" tIns="51588" rIns="103175" bIns="51588" anchor="ctr">
            <a:spAutoFit/>
          </a:bodyPr>
          <a:lstStyle>
            <a:defPPr>
              <a:defRPr lang="es-ES_tradnl"/>
            </a:defPPr>
            <a:lvl1pPr algn="ctr" defTabSz="839985">
              <a:defRPr sz="1100">
                <a:solidFill>
                  <a:schemeClr val="bg1"/>
                </a:solidFill>
                <a:latin typeface="+mn-lt"/>
              </a:defRPr>
            </a:lvl1pPr>
            <a:lvl2pPr marL="742950" indent="-28575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762000">
              <a:defRPr sz="8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ORGANOS INTERNOS DE ASESRORÍA Y COORDINACIÓN</a:t>
            </a:r>
          </a:p>
          <a:p>
            <a:pPr algn="l"/>
            <a:r>
              <a:rPr lang="es-ES_tradnl" dirty="0">
                <a:solidFill>
                  <a:schemeClr val="tx1"/>
                </a:solidFill>
              </a:rPr>
              <a:t>Comité de Gestión y Desempeño Institucional </a:t>
            </a:r>
          </a:p>
          <a:p>
            <a:pPr algn="l"/>
            <a:r>
              <a:rPr lang="es-ES_tradnl" dirty="0">
                <a:solidFill>
                  <a:schemeClr val="tx1"/>
                </a:solidFill>
              </a:rPr>
              <a:t>Comité de Coordinación del Sistema de Control Interno</a:t>
            </a:r>
          </a:p>
          <a:p>
            <a:pPr algn="l"/>
            <a:r>
              <a:rPr lang="es-ES_tradnl" dirty="0">
                <a:solidFill>
                  <a:schemeClr val="tx1"/>
                </a:solidFill>
              </a:rPr>
              <a:t>Comisión de Personal</a:t>
            </a:r>
          </a:p>
        </p:txBody>
      </p:sp>
      <p:cxnSp>
        <p:nvCxnSpPr>
          <p:cNvPr id="48" name="59 Conector recto">
            <a:extLst>
              <a:ext uri="{FF2B5EF4-FFF2-40B4-BE49-F238E27FC236}">
                <a16:creationId xmlns:a16="http://schemas.microsoft.com/office/drawing/2014/main" id="{977D7493-7C21-4C64-BC21-DE45BA0B46FA}"/>
              </a:ext>
            </a:extLst>
          </p:cNvPr>
          <p:cNvCxnSpPr>
            <a:cxnSpLocks noChangeShapeType="1"/>
            <a:stCxn id="110" idx="3"/>
          </p:cNvCxnSpPr>
          <p:nvPr/>
        </p:nvCxnSpPr>
        <p:spPr bwMode="auto">
          <a:xfrm>
            <a:off x="4661959" y="487329"/>
            <a:ext cx="2113240" cy="0"/>
          </a:xfrm>
          <a:prstGeom prst="line">
            <a:avLst/>
          </a:prstGeom>
          <a:noFill/>
          <a:ln w="12700" algn="ctr">
            <a:solidFill>
              <a:srgbClr val="333399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6859059" y="62925"/>
            <a:ext cx="2485736" cy="655205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91423" tIns="45712" rIns="91423" bIns="45712" anchor="ctr" anchorCtr="1"/>
          <a:lstStyle/>
          <a:p>
            <a:pPr algn="ctr" defTabSz="761860">
              <a:defRPr/>
            </a:pPr>
            <a:r>
              <a:rPr lang="es-ES_tradn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DESPACHO DEL</a:t>
            </a:r>
          </a:p>
          <a:p>
            <a:pPr algn="ctr" defTabSz="761860">
              <a:defRPr/>
            </a:pPr>
            <a:r>
              <a:rPr lang="es-ES_tradn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MINISTRO</a:t>
            </a:r>
            <a:endParaRPr lang="es-CO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 rot="21589405">
            <a:off x="5765632" y="1514793"/>
            <a:ext cx="1656547" cy="35877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8" rIns="91436" bIns="45718" anchor="ctr"/>
          <a:lstStyle/>
          <a:p>
            <a:pPr algn="ctr" defTabSz="760383"/>
            <a:r>
              <a:rPr lang="es-ES_tradn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Control </a:t>
            </a:r>
          </a:p>
          <a:p>
            <a:pPr algn="ctr" defTabSz="760383"/>
            <a:r>
              <a:rPr lang="es-ES_tradn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Interno</a:t>
            </a:r>
            <a:endParaRPr lang="es-E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8773578" y="1299992"/>
            <a:ext cx="1880169" cy="3603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8" rIns="91436" bIns="45718" anchor="ctr"/>
          <a:lstStyle/>
          <a:p>
            <a:pPr algn="ctr" defTabSz="760383"/>
            <a:r>
              <a:rPr lang="es-ES_tradn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Asesora de </a:t>
            </a:r>
          </a:p>
          <a:p>
            <a:pPr algn="ctr" defTabSz="760383"/>
            <a:r>
              <a:rPr lang="es-ES_tradn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Planeación</a:t>
            </a:r>
            <a:endParaRPr lang="es-CO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8790816" y="1741420"/>
            <a:ext cx="1862931" cy="3603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8" rIns="91436" bIns="45718" anchor="ctr"/>
          <a:lstStyle/>
          <a:p>
            <a:pPr algn="ctr" defTabSz="760383"/>
            <a:r>
              <a:rPr lang="es-ES_tradn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Asesora </a:t>
            </a:r>
          </a:p>
          <a:p>
            <a:pPr algn="ctr" defTabSz="760383"/>
            <a:r>
              <a:rPr lang="es-ES_tradnl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Jurídica</a:t>
            </a:r>
            <a:endParaRPr lang="es-CO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8090059" y="718130"/>
            <a:ext cx="19171" cy="5291022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23" tIns="45712" rIns="91423" bIns="45712" anchor="ctr"/>
          <a:lstStyle/>
          <a:p>
            <a:pPr algn="ctr">
              <a:defRPr/>
            </a:pPr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4377164" y="2293402"/>
            <a:ext cx="3062735" cy="607878"/>
          </a:xfrm>
          <a:prstGeom prst="rect">
            <a:avLst/>
          </a:prstGeom>
          <a:solidFill>
            <a:srgbClr val="4A88D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3" tIns="45712" rIns="91423" bIns="45712" anchor="ctr"/>
          <a:lstStyle/>
          <a:p>
            <a:pPr algn="ctr" defTabSz="840071">
              <a:defRPr/>
            </a:pPr>
            <a:endParaRPr lang="es-ES_tradnl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40071">
              <a:defRPr/>
            </a:pPr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DEL </a:t>
            </a:r>
          </a:p>
          <a:p>
            <a:pPr algn="ctr" defTabSz="840071">
              <a:defRPr/>
            </a:pPr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VICEMINISTRO DE FOMENTO </a:t>
            </a:r>
          </a:p>
          <a:p>
            <a:pPr algn="ctr" defTabSz="840071">
              <a:defRPr/>
            </a:pPr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REGIONAL Y PATRIMONIO</a:t>
            </a:r>
          </a:p>
          <a:p>
            <a:pPr algn="ctr" defTabSz="761860">
              <a:defRPr/>
            </a:pP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62">
            <a:extLst>
              <a:ext uri="{FF2B5EF4-FFF2-40B4-BE49-F238E27FC236}">
                <a16:creationId xmlns:a16="http://schemas.microsoft.com/office/drawing/2014/main" id="{076CDBD3-A363-43D4-97A7-622A2077D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914" y="2274181"/>
            <a:ext cx="3504304" cy="646319"/>
          </a:xfrm>
          <a:prstGeom prst="rect">
            <a:avLst/>
          </a:prstGeom>
          <a:solidFill>
            <a:srgbClr val="4A88D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3" tIns="45712" rIns="91423" bIns="45712" anchor="ctr"/>
          <a:lstStyle/>
          <a:p>
            <a:pPr algn="ctr" defTabSz="840071"/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DEL VICEMINISTRO DE LA </a:t>
            </a:r>
          </a:p>
          <a:p>
            <a:pPr algn="ctr" defTabSz="840071"/>
            <a:r>
              <a:rPr lang="es-ES_trad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CREATIVIDAD Y LA ECONIMÍA NARANJA</a:t>
            </a:r>
          </a:p>
        </p:txBody>
      </p:sp>
      <p:grpSp>
        <p:nvGrpSpPr>
          <p:cNvPr id="51" name="254 Grupo"/>
          <p:cNvGrpSpPr>
            <a:grpSpLocks/>
          </p:cNvGrpSpPr>
          <p:nvPr/>
        </p:nvGrpSpPr>
        <p:grpSpPr bwMode="auto">
          <a:xfrm>
            <a:off x="5379751" y="3750705"/>
            <a:ext cx="5496051" cy="1457416"/>
            <a:chOff x="2577520" y="-119504"/>
            <a:chExt cx="4254977" cy="1389119"/>
          </a:xfrm>
          <a:solidFill>
            <a:srgbClr val="FF99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2587228" y="-119504"/>
              <a:ext cx="1282602" cy="38197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2075" tIns="46038" rIns="92075" bIns="46038" anchor="ctr">
              <a:spAutoFit/>
            </a:bodyPr>
            <a:lstStyle>
              <a:lvl1pPr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>
                <a:defRPr/>
              </a:pPr>
              <a:r>
                <a:rPr lang="es-ES_tradnl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 algn="ctr">
                <a:defRPr/>
              </a:pPr>
              <a:r>
                <a:rPr lang="es-ES_tradnl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Patrimonio y Memoria</a:t>
              </a:r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5520191" y="388892"/>
              <a:ext cx="1282602" cy="381973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2075" tIns="46038" rIns="92075" bIns="46038" anchor="ctr">
              <a:spAutoFit/>
            </a:bodyPr>
            <a:lstStyle>
              <a:defPPr>
                <a:defRPr lang="es-ES_tradnl"/>
              </a:defPPr>
              <a:lvl1pPr algn="ctr" defTabSz="762000">
                <a:defRPr sz="1000">
                  <a:solidFill>
                    <a:schemeClr val="bg1"/>
                  </a:solidFill>
                  <a:latin typeface="+mn-lt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s-ES_tradnl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>
                <a:defRPr/>
              </a:pPr>
              <a:r>
                <a:rPr lang="es-ES_tradnl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Cinematografía</a:t>
              </a: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5530885" y="887643"/>
              <a:ext cx="1301612" cy="38197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2075" tIns="46038" rIns="92075" bIns="46038" anchor="ctr">
              <a:spAutoFit/>
            </a:bodyPr>
            <a:lstStyle>
              <a:defPPr>
                <a:defRPr lang="es-ES_tradnl"/>
              </a:defPPr>
              <a:lvl1pPr algn="ctr" defTabSz="762000">
                <a:defRPr sz="1000">
                  <a:solidFill>
                    <a:schemeClr val="bg1"/>
                  </a:solidFill>
                  <a:latin typeface="+mn-lt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s-ES_tradnl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>
                <a:defRPr/>
              </a:pPr>
              <a:r>
                <a:rPr lang="es-ES_tradnl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Comunicaciones</a:t>
              </a:r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2577520" y="870083"/>
              <a:ext cx="1282602" cy="381972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2075" tIns="46038" rIns="92075" bIns="46038" anchor="ctr">
              <a:spAutoFit/>
            </a:bodyPr>
            <a:lstStyle>
              <a:defPPr>
                <a:defRPr lang="es-ES_tradnl"/>
              </a:defPPr>
              <a:lvl1pPr algn="ctr" defTabSz="762000">
                <a:defRPr sz="1000">
                  <a:solidFill>
                    <a:schemeClr val="bg1"/>
                  </a:solidFill>
                  <a:latin typeface="+mn-lt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s-ES_tradnl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>
                <a:defRPr/>
              </a:pPr>
              <a:r>
                <a:rPr lang="es-ES_tradnl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Poblaciones</a:t>
              </a:r>
            </a:p>
          </p:txBody>
        </p:sp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2577520" y="379040"/>
              <a:ext cx="1282602" cy="381971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2075" tIns="46038" rIns="92075" bIns="46038" anchor="ctr">
              <a:spAutoFit/>
            </a:bodyPr>
            <a:lstStyle>
              <a:defPPr>
                <a:defRPr lang="es-ES_tradnl"/>
              </a:defPPr>
              <a:lvl1pPr algn="ctr" defTabSz="762000">
                <a:defRPr sz="1000">
                  <a:solidFill>
                    <a:schemeClr val="bg1"/>
                  </a:solidFill>
                  <a:latin typeface="+mn-lt"/>
                </a:defRPr>
              </a:lvl1pPr>
              <a:lvl2pPr marL="742950" indent="-285750" defTabSz="762000"/>
              <a:lvl3pPr marL="1143000" indent="-228600" defTabSz="762000"/>
              <a:lvl4pPr marL="1600200" indent="-228600" defTabSz="762000"/>
              <a:lvl5pPr marL="2057400" indent="-228600" defTabSz="762000"/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s-ES_tradnl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>
                <a:defRPr/>
              </a:pPr>
              <a:r>
                <a:rPr lang="es-ES_tradnl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Fomento Regional</a:t>
              </a:r>
            </a:p>
          </p:txBody>
        </p:sp>
        <p:sp>
          <p:nvSpPr>
            <p:cNvPr id="59" name="Text Box 6"/>
            <p:cNvSpPr txBox="1">
              <a:spLocks noChangeArrowheads="1"/>
            </p:cNvSpPr>
            <p:nvPr/>
          </p:nvSpPr>
          <p:spPr bwMode="auto">
            <a:xfrm>
              <a:off x="5520191" y="-74232"/>
              <a:ext cx="1282602" cy="381972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2075" tIns="46038" rIns="92075" bIns="46038" anchor="ctr">
              <a:spAutoFit/>
            </a:bodyPr>
            <a:lstStyle>
              <a:lvl1pPr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defTabSz="762000"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8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>
                <a:defRPr/>
              </a:pPr>
              <a:r>
                <a:rPr lang="es-ES_tradnl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Dirección de</a:t>
              </a:r>
            </a:p>
            <a:p>
              <a:pPr algn="ctr">
                <a:defRPr/>
              </a:pPr>
              <a:r>
                <a:rPr lang="es-ES_tradnl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Artes</a:t>
              </a:r>
            </a:p>
          </p:txBody>
        </p:sp>
      </p:grpSp>
      <p:cxnSp>
        <p:nvCxnSpPr>
          <p:cNvPr id="60" name="59 Conector recto"/>
          <p:cNvCxnSpPr>
            <a:cxnSpLocks/>
            <a:stCxn id="49" idx="3"/>
            <a:endCxn id="50" idx="1"/>
          </p:cNvCxnSpPr>
          <p:nvPr/>
        </p:nvCxnSpPr>
        <p:spPr>
          <a:xfrm>
            <a:off x="7439899" y="2597341"/>
            <a:ext cx="131401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9041922" y="5739277"/>
            <a:ext cx="2485734" cy="539750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91423" tIns="45712" rIns="91423" bIns="45712" anchor="ctr"/>
          <a:lstStyle/>
          <a:p>
            <a:pPr algn="ctr" defTabSz="761860">
              <a:defRPr/>
            </a:pPr>
            <a:r>
              <a:rPr lang="es-ES_trad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</a:t>
            </a:r>
          </a:p>
          <a:p>
            <a:pPr algn="ctr" defTabSz="761860">
              <a:defRPr/>
            </a:pPr>
            <a:r>
              <a:rPr lang="es-ES_tradnl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5374467" y="5348989"/>
            <a:ext cx="1692354" cy="539750"/>
          </a:xfrm>
          <a:prstGeom prst="rect">
            <a:avLst/>
          </a:prstGeom>
          <a:solidFill>
            <a:schemeClr val="accent5"/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23" tIns="45712" rIns="91423" bIns="45712" anchor="ctr"/>
          <a:lstStyle/>
          <a:p>
            <a:pPr algn="ctr" defTabSz="761860">
              <a:defRPr/>
            </a:pPr>
            <a:r>
              <a:rPr lang="es-ES_tradnl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  <a:p>
            <a:pPr algn="ctr" defTabSz="761860">
              <a:defRPr/>
            </a:pPr>
            <a:r>
              <a:rPr lang="es-ES_tradnl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 Biblioteca </a:t>
            </a:r>
          </a:p>
          <a:p>
            <a:pPr algn="ctr" defTabSz="761860">
              <a:defRPr/>
            </a:pPr>
            <a:r>
              <a:rPr lang="es-ES_tradnl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 de Colombia</a:t>
            </a:r>
          </a:p>
        </p:txBody>
      </p:sp>
      <p:sp>
        <p:nvSpPr>
          <p:cNvPr id="71" name="Rectangle 47"/>
          <p:cNvSpPr>
            <a:spLocks noChangeArrowheads="1"/>
          </p:cNvSpPr>
          <p:nvPr/>
        </p:nvSpPr>
        <p:spPr bwMode="auto">
          <a:xfrm>
            <a:off x="5413762" y="6135691"/>
            <a:ext cx="1656547" cy="539750"/>
          </a:xfrm>
          <a:prstGeom prst="rect">
            <a:avLst/>
          </a:prstGeom>
          <a:solidFill>
            <a:schemeClr val="accent5"/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6" tIns="45718" rIns="91436" bIns="45718" anchor="ctr"/>
          <a:lstStyle/>
          <a:p>
            <a:pPr algn="ctr" defTabSz="761860">
              <a:defRPr/>
            </a:pPr>
            <a:r>
              <a:rPr lang="es-ES_tradnl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  <a:p>
            <a:pPr algn="ctr" defTabSz="761860">
              <a:defRPr/>
            </a:pPr>
            <a:r>
              <a:rPr lang="es-ES_tradnl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Especial Museo </a:t>
            </a:r>
          </a:p>
          <a:p>
            <a:pPr algn="ctr" defTabSz="761860">
              <a:defRPr/>
            </a:pPr>
            <a:r>
              <a:rPr lang="es-ES_tradnl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 de Colombia</a:t>
            </a:r>
          </a:p>
        </p:txBody>
      </p:sp>
      <p:cxnSp>
        <p:nvCxnSpPr>
          <p:cNvPr id="72" name="24 Conector recto">
            <a:extLst>
              <a:ext uri="{FF2B5EF4-FFF2-40B4-BE49-F238E27FC236}">
                <a16:creationId xmlns:a16="http://schemas.microsoft.com/office/drawing/2014/main" id="{5BACB82D-8FE8-442F-83A5-2B68ECF88E2E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7299488" y="6009152"/>
            <a:ext cx="174243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24 Conector recto">
            <a:extLst>
              <a:ext uri="{FF2B5EF4-FFF2-40B4-BE49-F238E27FC236}">
                <a16:creationId xmlns:a16="http://schemas.microsoft.com/office/drawing/2014/main" id="{1A9404F9-13AA-4B1E-9BED-F48043A2BF4E}"/>
              </a:ext>
            </a:extLst>
          </p:cNvPr>
          <p:cNvCxnSpPr>
            <a:cxnSpLocks/>
          </p:cNvCxnSpPr>
          <p:nvPr/>
        </p:nvCxnSpPr>
        <p:spPr>
          <a:xfrm flipH="1" flipV="1">
            <a:off x="8820567" y="2920502"/>
            <a:ext cx="7782" cy="2087243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24 Conector recto">
            <a:extLst>
              <a:ext uri="{FF2B5EF4-FFF2-40B4-BE49-F238E27FC236}">
                <a16:creationId xmlns:a16="http://schemas.microsoft.com/office/drawing/2014/main" id="{1A9404F9-13AA-4B1E-9BED-F48043A2BF4E}"/>
              </a:ext>
            </a:extLst>
          </p:cNvPr>
          <p:cNvCxnSpPr>
            <a:cxnSpLocks/>
          </p:cNvCxnSpPr>
          <p:nvPr/>
        </p:nvCxnSpPr>
        <p:spPr>
          <a:xfrm flipH="1" flipV="1">
            <a:off x="7299488" y="2920500"/>
            <a:ext cx="5036" cy="2068823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flipH="1">
            <a:off x="7038108" y="4472214"/>
            <a:ext cx="26138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flipH="1">
            <a:off x="7038108" y="4989323"/>
            <a:ext cx="26138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 flipH="1">
            <a:off x="7040626" y="3962714"/>
            <a:ext cx="26138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endCxn id="59" idx="1"/>
          </p:cNvCxnSpPr>
          <p:nvPr/>
        </p:nvCxnSpPr>
        <p:spPr>
          <a:xfrm>
            <a:off x="8828349" y="3998579"/>
            <a:ext cx="352379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>
            <a:endCxn id="55" idx="1"/>
          </p:cNvCxnSpPr>
          <p:nvPr/>
        </p:nvCxnSpPr>
        <p:spPr>
          <a:xfrm>
            <a:off x="8820567" y="4484474"/>
            <a:ext cx="360161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endCxn id="56" idx="1"/>
          </p:cNvCxnSpPr>
          <p:nvPr/>
        </p:nvCxnSpPr>
        <p:spPr>
          <a:xfrm>
            <a:off x="8820567" y="5007745"/>
            <a:ext cx="373974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24 Conector recto">
            <a:extLst>
              <a:ext uri="{FF2B5EF4-FFF2-40B4-BE49-F238E27FC236}">
                <a16:creationId xmlns:a16="http://schemas.microsoft.com/office/drawing/2014/main" id="{1A9404F9-13AA-4B1E-9BED-F48043A2BF4E}"/>
              </a:ext>
            </a:extLst>
          </p:cNvPr>
          <p:cNvCxnSpPr>
            <a:cxnSpLocks/>
          </p:cNvCxnSpPr>
          <p:nvPr/>
        </p:nvCxnSpPr>
        <p:spPr>
          <a:xfrm flipV="1">
            <a:off x="7283753" y="5624140"/>
            <a:ext cx="0" cy="765504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/>
          <p:nvPr/>
        </p:nvCxnSpPr>
        <p:spPr>
          <a:xfrm flipH="1">
            <a:off x="7022373" y="5624140"/>
            <a:ext cx="261380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flipH="1">
            <a:off x="7040626" y="6389644"/>
            <a:ext cx="263898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>
            <a:cxnSpLocks/>
            <a:stCxn id="44" idx="3"/>
          </p:cNvCxnSpPr>
          <p:nvPr/>
        </p:nvCxnSpPr>
        <p:spPr>
          <a:xfrm>
            <a:off x="7422175" y="1691628"/>
            <a:ext cx="674731" cy="2552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Imagen 1" descr="cid:ce075c50-da04-4a75-a71f-58e727ef49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3713" y="7354872"/>
            <a:ext cx="2808312" cy="546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443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H7EN5MXTHQNV-662-1705</_dlc_DocId>
    <_dlc_DocIdUrl xmlns="ae9388c0-b1e2-40ea-b6a8-c51c7913cbd2">
      <Url>https://www.mincultura.gov.co/prensa/noticias/_layouts/15/DocIdRedir.aspx?ID=H7EN5MXTHQNV-662-1705</Url>
      <Description>H7EN5MXTHQNV-662-1705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af9882422a04ea6c210bf5d297301c2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A4BD8-6C98-4EE2-BE01-04BAA007EAA2}"/>
</file>

<file path=customXml/itemProps2.xml><?xml version="1.0" encoding="utf-8"?>
<ds:datastoreItem xmlns:ds="http://schemas.openxmlformats.org/officeDocument/2006/customXml" ds:itemID="{9EF4BE9D-9637-4624-96BF-7E7C521B79FA}"/>
</file>

<file path=customXml/itemProps3.xml><?xml version="1.0" encoding="utf-8"?>
<ds:datastoreItem xmlns:ds="http://schemas.openxmlformats.org/officeDocument/2006/customXml" ds:itemID="{E7A7DF24-AC13-496E-92CC-A3814E7C1E85}"/>
</file>

<file path=customXml/itemProps4.xml><?xml version="1.0" encoding="utf-8"?>
<ds:datastoreItem xmlns:ds="http://schemas.openxmlformats.org/officeDocument/2006/customXml" ds:itemID="{8058F6AC-7D36-46B3-9E7D-E41AED318FC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3026</TotalTime>
  <Pages>1</Pages>
  <Words>120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Narrow</vt:lpstr>
      <vt:lpstr>Calibri</vt:lpstr>
      <vt:lpstr>FUTURA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superior actual</dc:title>
  <dc:creator>Ministerio de Hacienda</dc:creator>
  <cp:lastModifiedBy>Javier Armando Diaz Morales</cp:lastModifiedBy>
  <cp:revision>707</cp:revision>
  <cp:lastPrinted>2018-11-23T15:42:05Z</cp:lastPrinted>
  <dcterms:created xsi:type="dcterms:W3CDTF">1995-03-27T16:11:30Z</dcterms:created>
  <dcterms:modified xsi:type="dcterms:W3CDTF">2018-12-14T16:13:36Z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c71cdf49-94a9-4f5e-9288-073f2fd7aa91</vt:lpwstr>
  </property>
</Properties>
</file>