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5"/>
  </p:notesMasterIdLst>
  <p:sldIdLst>
    <p:sldId id="256" r:id="rId2"/>
    <p:sldId id="257" r:id="rId3"/>
    <p:sldId id="287" r:id="rId4"/>
    <p:sldId id="290" r:id="rId5"/>
    <p:sldId id="264" r:id="rId6"/>
    <p:sldId id="291" r:id="rId7"/>
    <p:sldId id="286" r:id="rId8"/>
    <p:sldId id="293" r:id="rId9"/>
    <p:sldId id="294" r:id="rId10"/>
    <p:sldId id="295" r:id="rId11"/>
    <p:sldId id="292" r:id="rId12"/>
    <p:sldId id="297" r:id="rId13"/>
    <p:sldId id="259" r:id="rId14"/>
    <p:sldId id="265" r:id="rId15"/>
    <p:sldId id="267" r:id="rId16"/>
    <p:sldId id="266" r:id="rId17"/>
    <p:sldId id="268" r:id="rId18"/>
    <p:sldId id="269" r:id="rId19"/>
    <p:sldId id="270" r:id="rId20"/>
    <p:sldId id="271" r:id="rId21"/>
    <p:sldId id="272" r:id="rId22"/>
    <p:sldId id="296" r:id="rId23"/>
    <p:sldId id="285" r:id="rId24"/>
    <p:sldId id="284" r:id="rId25"/>
    <p:sldId id="298" r:id="rId26"/>
    <p:sldId id="289" r:id="rId27"/>
    <p:sldId id="288" r:id="rId28"/>
    <p:sldId id="308" r:id="rId29"/>
    <p:sldId id="299" r:id="rId30"/>
    <p:sldId id="258" r:id="rId31"/>
    <p:sldId id="261" r:id="rId32"/>
    <p:sldId id="283" r:id="rId33"/>
    <p:sldId id="282" r:id="rId34"/>
    <p:sldId id="300" r:id="rId35"/>
    <p:sldId id="281" r:id="rId36"/>
    <p:sldId id="280" r:id="rId37"/>
    <p:sldId id="301" r:id="rId38"/>
    <p:sldId id="279" r:id="rId39"/>
    <p:sldId id="278" r:id="rId40"/>
    <p:sldId id="277" r:id="rId41"/>
    <p:sldId id="302" r:id="rId42"/>
    <p:sldId id="276" r:id="rId43"/>
    <p:sldId id="275" r:id="rId44"/>
    <p:sldId id="303" r:id="rId45"/>
    <p:sldId id="304" r:id="rId46"/>
    <p:sldId id="305" r:id="rId47"/>
    <p:sldId id="306" r:id="rId48"/>
    <p:sldId id="307" r:id="rId49"/>
    <p:sldId id="309" r:id="rId50"/>
    <p:sldId id="310" r:id="rId51"/>
    <p:sldId id="311" r:id="rId52"/>
    <p:sldId id="312" r:id="rId53"/>
    <p:sldId id="323" r:id="rId54"/>
    <p:sldId id="324" r:id="rId55"/>
    <p:sldId id="325" r:id="rId56"/>
    <p:sldId id="326" r:id="rId57"/>
    <p:sldId id="327" r:id="rId58"/>
    <p:sldId id="313" r:id="rId59"/>
    <p:sldId id="314" r:id="rId60"/>
    <p:sldId id="315" r:id="rId61"/>
    <p:sldId id="316" r:id="rId62"/>
    <p:sldId id="328" r:id="rId63"/>
    <p:sldId id="329" r:id="rId64"/>
    <p:sldId id="330" r:id="rId65"/>
    <p:sldId id="332" r:id="rId66"/>
    <p:sldId id="333" r:id="rId67"/>
    <p:sldId id="334" r:id="rId68"/>
    <p:sldId id="335" r:id="rId69"/>
    <p:sldId id="336" r:id="rId70"/>
    <p:sldId id="337" r:id="rId71"/>
    <p:sldId id="338" r:id="rId72"/>
    <p:sldId id="321" r:id="rId73"/>
    <p:sldId id="320" r:id="rId74"/>
    <p:sldId id="319" r:id="rId75"/>
    <p:sldId id="318" r:id="rId76"/>
    <p:sldId id="331" r:id="rId77"/>
    <p:sldId id="340" r:id="rId78"/>
    <p:sldId id="342" r:id="rId79"/>
    <p:sldId id="341" r:id="rId80"/>
    <p:sldId id="343" r:id="rId81"/>
    <p:sldId id="317" r:id="rId82"/>
    <p:sldId id="260" r:id="rId83"/>
    <p:sldId id="339" r:id="rId8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14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18" autoAdjust="0"/>
    <p:restoredTop sz="93728" autoAdjust="0"/>
  </p:normalViewPr>
  <p:slideViewPr>
    <p:cSldViewPr snapToGrid="0">
      <p:cViewPr varScale="1">
        <p:scale>
          <a:sx n="147" d="100"/>
          <a:sy n="147" d="100"/>
        </p:scale>
        <p:origin x="624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4818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  <p:sld r:id="rId53" collapse="1"/>
      <p:sld r:id="rId54" collapse="1"/>
      <p:sld r:id="rId55" collapse="1"/>
      <p:sld r:id="rId56" collapse="1"/>
      <p:sld r:id="rId57" collapse="1"/>
      <p:sld r:id="rId58" collapse="1"/>
      <p:sld r:id="rId59" collapse="1"/>
      <p:sld r:id="rId60" collapse="1"/>
      <p:sld r:id="rId61" collapse="1"/>
      <p:sld r:id="rId62" collapse="1"/>
      <p:sld r:id="rId63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customXml" Target="../customXml/item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93" Type="http://schemas.openxmlformats.org/officeDocument/2006/relationships/customXml" Target="../customXml/item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9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customXml" Target="../customXml/item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29.xml"/><Relationship Id="rId18" Type="http://schemas.openxmlformats.org/officeDocument/2006/relationships/slide" Target="slides/slide36.xml"/><Relationship Id="rId26" Type="http://schemas.openxmlformats.org/officeDocument/2006/relationships/slide" Target="slides/slide44.xml"/><Relationship Id="rId39" Type="http://schemas.openxmlformats.org/officeDocument/2006/relationships/slide" Target="slides/slide57.xml"/><Relationship Id="rId21" Type="http://schemas.openxmlformats.org/officeDocument/2006/relationships/slide" Target="slides/slide39.xml"/><Relationship Id="rId34" Type="http://schemas.openxmlformats.org/officeDocument/2006/relationships/slide" Target="slides/slide52.xml"/><Relationship Id="rId42" Type="http://schemas.openxmlformats.org/officeDocument/2006/relationships/slide" Target="slides/slide60.xml"/><Relationship Id="rId47" Type="http://schemas.openxmlformats.org/officeDocument/2006/relationships/slide" Target="slides/slide65.xml"/><Relationship Id="rId50" Type="http://schemas.openxmlformats.org/officeDocument/2006/relationships/slide" Target="slides/slide68.xml"/><Relationship Id="rId55" Type="http://schemas.openxmlformats.org/officeDocument/2006/relationships/slide" Target="slides/slide73.xml"/><Relationship Id="rId63" Type="http://schemas.openxmlformats.org/officeDocument/2006/relationships/slide" Target="slides/slide81.xml"/><Relationship Id="rId7" Type="http://schemas.openxmlformats.org/officeDocument/2006/relationships/slide" Target="slides/slide21.xml"/><Relationship Id="rId2" Type="http://schemas.openxmlformats.org/officeDocument/2006/relationships/slide" Target="slides/slide16.xml"/><Relationship Id="rId16" Type="http://schemas.openxmlformats.org/officeDocument/2006/relationships/slide" Target="slides/slide34.xml"/><Relationship Id="rId29" Type="http://schemas.openxmlformats.org/officeDocument/2006/relationships/slide" Target="slides/slide47.xml"/><Relationship Id="rId11" Type="http://schemas.openxmlformats.org/officeDocument/2006/relationships/slide" Target="slides/slide25.xml"/><Relationship Id="rId24" Type="http://schemas.openxmlformats.org/officeDocument/2006/relationships/slide" Target="slides/slide42.xml"/><Relationship Id="rId32" Type="http://schemas.openxmlformats.org/officeDocument/2006/relationships/slide" Target="slides/slide50.xml"/><Relationship Id="rId37" Type="http://schemas.openxmlformats.org/officeDocument/2006/relationships/slide" Target="slides/slide55.xml"/><Relationship Id="rId40" Type="http://schemas.openxmlformats.org/officeDocument/2006/relationships/slide" Target="slides/slide58.xml"/><Relationship Id="rId45" Type="http://schemas.openxmlformats.org/officeDocument/2006/relationships/slide" Target="slides/slide63.xml"/><Relationship Id="rId53" Type="http://schemas.openxmlformats.org/officeDocument/2006/relationships/slide" Target="slides/slide71.xml"/><Relationship Id="rId58" Type="http://schemas.openxmlformats.org/officeDocument/2006/relationships/slide" Target="slides/slide76.xml"/><Relationship Id="rId5" Type="http://schemas.openxmlformats.org/officeDocument/2006/relationships/slide" Target="slides/slide19.xml"/><Relationship Id="rId61" Type="http://schemas.openxmlformats.org/officeDocument/2006/relationships/slide" Target="slides/slide79.xml"/><Relationship Id="rId19" Type="http://schemas.openxmlformats.org/officeDocument/2006/relationships/slide" Target="slides/slide37.xml"/><Relationship Id="rId14" Type="http://schemas.openxmlformats.org/officeDocument/2006/relationships/slide" Target="slides/slide32.xml"/><Relationship Id="rId22" Type="http://schemas.openxmlformats.org/officeDocument/2006/relationships/slide" Target="slides/slide40.xml"/><Relationship Id="rId27" Type="http://schemas.openxmlformats.org/officeDocument/2006/relationships/slide" Target="slides/slide45.xml"/><Relationship Id="rId30" Type="http://schemas.openxmlformats.org/officeDocument/2006/relationships/slide" Target="slides/slide48.xml"/><Relationship Id="rId35" Type="http://schemas.openxmlformats.org/officeDocument/2006/relationships/slide" Target="slides/slide53.xml"/><Relationship Id="rId43" Type="http://schemas.openxmlformats.org/officeDocument/2006/relationships/slide" Target="slides/slide61.xml"/><Relationship Id="rId48" Type="http://schemas.openxmlformats.org/officeDocument/2006/relationships/slide" Target="slides/slide66.xml"/><Relationship Id="rId56" Type="http://schemas.openxmlformats.org/officeDocument/2006/relationships/slide" Target="slides/slide74.xml"/><Relationship Id="rId8" Type="http://schemas.openxmlformats.org/officeDocument/2006/relationships/slide" Target="slides/slide22.xml"/><Relationship Id="rId51" Type="http://schemas.openxmlformats.org/officeDocument/2006/relationships/slide" Target="slides/slide69.xml"/><Relationship Id="rId3" Type="http://schemas.openxmlformats.org/officeDocument/2006/relationships/slide" Target="slides/slide17.xml"/><Relationship Id="rId12" Type="http://schemas.openxmlformats.org/officeDocument/2006/relationships/slide" Target="slides/slide28.xml"/><Relationship Id="rId17" Type="http://schemas.openxmlformats.org/officeDocument/2006/relationships/slide" Target="slides/slide35.xml"/><Relationship Id="rId25" Type="http://schemas.openxmlformats.org/officeDocument/2006/relationships/slide" Target="slides/slide43.xml"/><Relationship Id="rId33" Type="http://schemas.openxmlformats.org/officeDocument/2006/relationships/slide" Target="slides/slide51.xml"/><Relationship Id="rId38" Type="http://schemas.openxmlformats.org/officeDocument/2006/relationships/slide" Target="slides/slide56.xml"/><Relationship Id="rId46" Type="http://schemas.openxmlformats.org/officeDocument/2006/relationships/slide" Target="slides/slide64.xml"/><Relationship Id="rId59" Type="http://schemas.openxmlformats.org/officeDocument/2006/relationships/slide" Target="slides/slide77.xml"/><Relationship Id="rId20" Type="http://schemas.openxmlformats.org/officeDocument/2006/relationships/slide" Target="slides/slide38.xml"/><Relationship Id="rId41" Type="http://schemas.openxmlformats.org/officeDocument/2006/relationships/slide" Target="slides/slide59.xml"/><Relationship Id="rId54" Type="http://schemas.openxmlformats.org/officeDocument/2006/relationships/slide" Target="slides/slide72.xml"/><Relationship Id="rId62" Type="http://schemas.openxmlformats.org/officeDocument/2006/relationships/slide" Target="slides/slide80.xml"/><Relationship Id="rId1" Type="http://schemas.openxmlformats.org/officeDocument/2006/relationships/slide" Target="slides/slide15.xml"/><Relationship Id="rId6" Type="http://schemas.openxmlformats.org/officeDocument/2006/relationships/slide" Target="slides/slide20.xml"/><Relationship Id="rId15" Type="http://schemas.openxmlformats.org/officeDocument/2006/relationships/slide" Target="slides/slide33.xml"/><Relationship Id="rId23" Type="http://schemas.openxmlformats.org/officeDocument/2006/relationships/slide" Target="slides/slide41.xml"/><Relationship Id="rId28" Type="http://schemas.openxmlformats.org/officeDocument/2006/relationships/slide" Target="slides/slide46.xml"/><Relationship Id="rId36" Type="http://schemas.openxmlformats.org/officeDocument/2006/relationships/slide" Target="slides/slide54.xml"/><Relationship Id="rId49" Type="http://schemas.openxmlformats.org/officeDocument/2006/relationships/slide" Target="slides/slide67.xml"/><Relationship Id="rId57" Type="http://schemas.openxmlformats.org/officeDocument/2006/relationships/slide" Target="slides/slide75.xml"/><Relationship Id="rId10" Type="http://schemas.openxmlformats.org/officeDocument/2006/relationships/slide" Target="slides/slide24.xml"/><Relationship Id="rId31" Type="http://schemas.openxmlformats.org/officeDocument/2006/relationships/slide" Target="slides/slide49.xml"/><Relationship Id="rId44" Type="http://schemas.openxmlformats.org/officeDocument/2006/relationships/slide" Target="slides/slide62.xml"/><Relationship Id="rId52" Type="http://schemas.openxmlformats.org/officeDocument/2006/relationships/slide" Target="slides/slide70.xml"/><Relationship Id="rId60" Type="http://schemas.openxmlformats.org/officeDocument/2006/relationships/slide" Target="slides/slide78.xml"/><Relationship Id="rId4" Type="http://schemas.openxmlformats.org/officeDocument/2006/relationships/slide" Target="slides/slide18.xml"/><Relationship Id="rId9" Type="http://schemas.openxmlformats.org/officeDocument/2006/relationships/slide" Target="slides/slide2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1541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000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2364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94947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10600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75521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8239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01935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2546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99527982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99527982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46262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65487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61121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07647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23300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10706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58040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63737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4697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5677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71753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18540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35406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775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54745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73294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78222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46077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126322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3673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17245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07189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662906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037307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664806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482815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478136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252256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778682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258456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6332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097961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096707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69320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580631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825458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989044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416457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259200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934005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610300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0713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250701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60953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932636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279719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831244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720141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283079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971603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168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698158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4697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958870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449124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130974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326287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599158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966400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6821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142384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555482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916759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6085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024509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727136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8995345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99527982f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99527982f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99527982f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99527982f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8448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355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emf"/><Relationship Id="rId5" Type="http://schemas.openxmlformats.org/officeDocument/2006/relationships/slide" Target="slide58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3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3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3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3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2.xml"/><Relationship Id="rId5" Type="http://schemas.openxmlformats.org/officeDocument/2006/relationships/image" Target="../media/image5.png"/><Relationship Id="rId4" Type="http://schemas.openxmlformats.org/officeDocument/2006/relationships/image" Target="../media/image4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2.xml"/><Relationship Id="rId5" Type="http://schemas.openxmlformats.org/officeDocument/2006/relationships/image" Target="../media/image5.png"/><Relationship Id="rId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8.png"/><Relationship Id="rId4" Type="http://schemas.openxmlformats.org/officeDocument/2006/relationships/slide" Target="slide3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slide" Target="slide32.xml"/><Relationship Id="rId4" Type="http://schemas.openxmlformats.org/officeDocument/2006/relationships/image" Target="../media/image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slide" Target="slide32.xml"/><Relationship Id="rId4" Type="http://schemas.openxmlformats.org/officeDocument/2006/relationships/image" Target="../media/image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slide" Target="slide32.xml"/><Relationship Id="rId4" Type="http://schemas.openxmlformats.org/officeDocument/2006/relationships/image" Target="../media/image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slide" Target="slide32.xml"/><Relationship Id="rId4" Type="http://schemas.openxmlformats.org/officeDocument/2006/relationships/image" Target="../media/image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slide" Target="slide32.xml"/><Relationship Id="rId4" Type="http://schemas.openxmlformats.org/officeDocument/2006/relationships/image" Target="../media/image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slide" Target="slide32.xml"/><Relationship Id="rId4" Type="http://schemas.openxmlformats.org/officeDocument/2006/relationships/image" Target="../media/image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slide" Target="slide3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slide" Target="slide32.xml"/><Relationship Id="rId4" Type="http://schemas.openxmlformats.org/officeDocument/2006/relationships/image" Target="../media/image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slide" Target="slide32.xml"/><Relationship Id="rId4" Type="http://schemas.openxmlformats.org/officeDocument/2006/relationships/image" Target="../media/image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icrosoft Teams - Wikipedia, la enciclopedia libre">
            <a:extLst>
              <a:ext uri="{FF2B5EF4-FFF2-40B4-BE49-F238E27FC236}">
                <a16:creationId xmlns:a16="http://schemas.microsoft.com/office/drawing/2014/main" id="{F5E22103-CB8B-4851-9206-531E938DB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226" y="474388"/>
            <a:ext cx="3577403" cy="332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926895" y="3353695"/>
            <a:ext cx="5505855" cy="111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es-MX" sz="4000" b="1" dirty="0">
                <a:solidFill>
                  <a:srgbClr val="7030A0"/>
                </a:solidFill>
              </a:rPr>
              <a:t>Microsoft Teams</a:t>
            </a:r>
            <a:endParaRPr lang="es-MX" sz="3600" b="1" dirty="0">
              <a:solidFill>
                <a:srgbClr val="7030A0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2634" y="0"/>
            <a:ext cx="343323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61;p14">
            <a:extLst>
              <a:ext uri="{FF2B5EF4-FFF2-40B4-BE49-F238E27FC236}">
                <a16:creationId xmlns:a16="http://schemas.microsoft.com/office/drawing/2014/main" id="{EF7EAC70-07E5-4E51-B3EF-894796DAAF4B}"/>
              </a:ext>
            </a:extLst>
          </p:cNvPr>
          <p:cNvSpPr txBox="1">
            <a:spLocks/>
          </p:cNvSpPr>
          <p:nvPr/>
        </p:nvSpPr>
        <p:spPr>
          <a:xfrm>
            <a:off x="526067" y="4722550"/>
            <a:ext cx="3657953" cy="42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endParaRPr lang="es-MX" sz="1100" dirty="0">
              <a:solidFill>
                <a:srgbClr val="FC1477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604269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EB14F9-9953-42B6-93AD-CA78D65C6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6114" y="1150665"/>
            <a:ext cx="5427961" cy="3278760"/>
          </a:xfrm>
        </p:spPr>
        <p:txBody>
          <a:bodyPr/>
          <a:lstStyle/>
          <a:p>
            <a:pPr marL="114300" indent="0">
              <a:buNone/>
            </a:pPr>
            <a:r>
              <a:rPr lang="es-MX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Al hacer clic en tu id de usuario se despliega un menú donde puedes: </a:t>
            </a:r>
          </a:p>
          <a:p>
            <a:pPr marL="114300" indent="0">
              <a:buNone/>
            </a:pPr>
            <a:r>
              <a:rPr lang="es-MX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• Cambiar la imagen de tu usuario </a:t>
            </a:r>
          </a:p>
          <a:p>
            <a:pPr marL="114300" indent="0">
              <a:buNone/>
            </a:pPr>
            <a:r>
              <a:rPr lang="es-MX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• Indicar si estás disponible, ocupado, etc. </a:t>
            </a:r>
          </a:p>
          <a:p>
            <a:pPr marL="114300" indent="0">
              <a:buNone/>
            </a:pPr>
            <a:r>
              <a:rPr lang="es-MX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• Definir un mensaje para cuando quieran comunicarse contigo (por ejemplo, indicando que estas de vacaciones) </a:t>
            </a:r>
          </a:p>
          <a:p>
            <a:pPr marL="114300" indent="0">
              <a:buNone/>
            </a:pPr>
            <a:r>
              <a:rPr lang="es-MX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• Además, si estás en un ordenador compartido puedes Cerrar sesión. </a:t>
            </a:r>
          </a:p>
          <a:p>
            <a:pPr marL="357188" indent="0">
              <a:buNone/>
            </a:pPr>
            <a:r>
              <a:rPr lang="es-MX" sz="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Por otra parte, junto a tu id de usuario aparece el Teams al que estás conectado. En la figura estamos en una cuenta institucional y una personal.</a:t>
            </a:r>
          </a:p>
          <a:p>
            <a:pPr marL="357188" indent="0">
              <a:buNone/>
            </a:pPr>
            <a:r>
              <a:rPr lang="es-MX" sz="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Puedes pertenecer a varios Teams cada uno con sus equipos de personas, sus documentos y sus conversaciones asociadas. Pasar de uno a otro es fácil, basta seleccionarlo en el desplegable.</a:t>
            </a:r>
            <a:endParaRPr lang="es-MX" sz="800" dirty="0"/>
          </a:p>
          <a:p>
            <a:pPr marL="114300" indent="0">
              <a:buNone/>
            </a:pPr>
            <a:endParaRPr lang="es-MX" sz="11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14300" indent="0">
              <a:buNone/>
            </a:pPr>
            <a:endParaRPr lang="es-MX" sz="11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14300" indent="0">
              <a:buNone/>
            </a:pPr>
            <a:r>
              <a:rPr lang="es-MX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• Configurar Teams, donde se proponen diversas formas de visualizar la información y otras características que puedes personalizar. </a:t>
            </a:r>
          </a:p>
          <a:p>
            <a:pPr marL="114300" indent="0">
              <a:buNone/>
            </a:pPr>
            <a:endParaRPr lang="es-MX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14300" indent="0">
              <a:buNone/>
            </a:pPr>
            <a:endParaRPr lang="es-MX" sz="11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7188" indent="0">
              <a:buNone/>
            </a:pPr>
            <a:endParaRPr lang="es-CO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7188" indent="0">
              <a:buNone/>
            </a:pPr>
            <a:r>
              <a:rPr lang="es-MX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11BC780-6759-4248-A2E2-0ADEB7024045}"/>
              </a:ext>
            </a:extLst>
          </p:cNvPr>
          <p:cNvSpPr txBox="1"/>
          <p:nvPr/>
        </p:nvSpPr>
        <p:spPr>
          <a:xfrm>
            <a:off x="790646" y="227335"/>
            <a:ext cx="74054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Gestionar tu usuario y la aplicación Teams </a:t>
            </a:r>
          </a:p>
          <a:p>
            <a:r>
              <a:rPr lang="es-MX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 la derecha de la barra central se muestra tu id de usuario y el Teams al que estas conectado. 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8B44B15-9696-458C-9712-B12115E14E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759" b="5842"/>
          <a:stretch/>
        </p:blipFill>
        <p:spPr>
          <a:xfrm>
            <a:off x="6465544" y="3025084"/>
            <a:ext cx="1887810" cy="1825903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FA593668-EE86-4A21-820E-CDFCC95C647B}"/>
              </a:ext>
            </a:extLst>
          </p:cNvPr>
          <p:cNvSpPr/>
          <p:nvPr/>
        </p:nvSpPr>
        <p:spPr>
          <a:xfrm>
            <a:off x="7169483" y="3022699"/>
            <a:ext cx="199382" cy="249893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33CF6A5-DF7A-41B5-8A31-AE78A13515FC}"/>
              </a:ext>
            </a:extLst>
          </p:cNvPr>
          <p:cNvSpPr txBox="1"/>
          <p:nvPr/>
        </p:nvSpPr>
        <p:spPr>
          <a:xfrm>
            <a:off x="7018446" y="1670733"/>
            <a:ext cx="625212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" b="1" dirty="0">
                <a:highlight>
                  <a:srgbClr val="C0C0C0"/>
                </a:highlight>
              </a:rPr>
              <a:t>xxxxxxxx</a:t>
            </a:r>
            <a:endParaRPr lang="es-CO" b="1" dirty="0">
              <a:highlight>
                <a:srgbClr val="C0C0C0"/>
              </a:highlight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16AADF3-A3A3-48CA-BC68-5739566365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1821" y="991784"/>
            <a:ext cx="1881533" cy="1978414"/>
          </a:xfrm>
          <a:prstGeom prst="rect">
            <a:avLst/>
          </a:prstGeom>
        </p:spPr>
      </p:pic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C8FA212F-4825-4217-A1F6-25AE1A9F4F35}"/>
              </a:ext>
            </a:extLst>
          </p:cNvPr>
          <p:cNvCxnSpPr>
            <a:cxnSpLocks/>
          </p:cNvCxnSpPr>
          <p:nvPr/>
        </p:nvCxnSpPr>
        <p:spPr>
          <a:xfrm>
            <a:off x="6311900" y="3136900"/>
            <a:ext cx="76959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536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AA8B4FB-E8AF-48C5-A849-DAEE43C28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50" y="0"/>
            <a:ext cx="8719350" cy="4754770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610219"/>
            <a:ext cx="2086001" cy="42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CE10F08-1A34-4C42-9072-5C2139E52A4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759" b="5842"/>
          <a:stretch/>
        </p:blipFill>
        <p:spPr>
          <a:xfrm>
            <a:off x="7548633" y="0"/>
            <a:ext cx="1595367" cy="154305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6916395B-2116-497C-BFDE-A970555EB299}"/>
              </a:ext>
            </a:extLst>
          </p:cNvPr>
          <p:cNvSpPr/>
          <p:nvPr/>
        </p:nvSpPr>
        <p:spPr>
          <a:xfrm>
            <a:off x="8130028" y="17660"/>
            <a:ext cx="169306" cy="162283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F8AF53E1-705C-41F0-A5E6-E9B349C1457D}"/>
              </a:ext>
            </a:extLst>
          </p:cNvPr>
          <p:cNvCxnSpPr>
            <a:cxnSpLocks/>
          </p:cNvCxnSpPr>
          <p:nvPr/>
        </p:nvCxnSpPr>
        <p:spPr>
          <a:xfrm>
            <a:off x="7451387" y="112331"/>
            <a:ext cx="570690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992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AA8B4FB-E8AF-48C5-A849-DAEE43C28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50" y="0"/>
            <a:ext cx="8719350" cy="4754770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610219"/>
            <a:ext cx="2086001" cy="42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CE10F08-1A34-4C42-9072-5C2139E52A4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759" b="5842"/>
          <a:stretch/>
        </p:blipFill>
        <p:spPr>
          <a:xfrm>
            <a:off x="7487281" y="-1"/>
            <a:ext cx="1656720" cy="1602391"/>
          </a:xfrm>
          <a:prstGeom prst="rect">
            <a:avLst/>
          </a:prstGeom>
        </p:spPr>
      </p:pic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315CB255-82CC-4FFC-BA35-1A9287EE0746}"/>
              </a:ext>
            </a:extLst>
          </p:cNvPr>
          <p:cNvCxnSpPr/>
          <p:nvPr/>
        </p:nvCxnSpPr>
        <p:spPr>
          <a:xfrm>
            <a:off x="6806637" y="324356"/>
            <a:ext cx="680644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800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FD4F48E-35DE-41EC-B962-572519913C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96"/>
          <a:stretch/>
        </p:blipFill>
        <p:spPr>
          <a:xfrm>
            <a:off x="424650" y="0"/>
            <a:ext cx="8719350" cy="4787828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610219"/>
            <a:ext cx="2086001" cy="42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B5F8E9B-DD92-49DD-8A24-2ED514CBD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50" y="0"/>
            <a:ext cx="8719350" cy="4759311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607784"/>
            <a:ext cx="2086001" cy="420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1425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7E03567-5F7F-492F-8F24-324C65E1C5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96" b="1357"/>
          <a:stretch/>
        </p:blipFill>
        <p:spPr>
          <a:xfrm>
            <a:off x="424650" y="0"/>
            <a:ext cx="8719350" cy="4756103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607783"/>
            <a:ext cx="2086001" cy="420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7530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A1C113C-A106-45E1-97D4-C19B82B652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96" b="2854"/>
          <a:stretch/>
        </p:blipFill>
        <p:spPr>
          <a:xfrm>
            <a:off x="424649" y="0"/>
            <a:ext cx="8717107" cy="4754880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607783"/>
            <a:ext cx="2086001" cy="420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7921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E1E89F2-DA91-4D44-B231-038C38FD0B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54" b="2433"/>
          <a:stretch/>
        </p:blipFill>
        <p:spPr>
          <a:xfrm>
            <a:off x="424650" y="0"/>
            <a:ext cx="8719350" cy="4756103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607783"/>
            <a:ext cx="2086001" cy="420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0860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6C106D0-7EBE-4773-9809-74D294B8F7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96" b="2769"/>
          <a:stretch/>
        </p:blipFill>
        <p:spPr>
          <a:xfrm>
            <a:off x="424650" y="0"/>
            <a:ext cx="8719350" cy="4760918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607783"/>
            <a:ext cx="2086001" cy="420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0792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9C16850-D4FD-4AF9-8DFE-A454E5B01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50" y="0"/>
            <a:ext cx="8719350" cy="4763854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607783"/>
            <a:ext cx="2086001" cy="420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8318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noce Microsoft Teams; la herramienta Imprescindible - Avante">
            <a:extLst>
              <a:ext uri="{FF2B5EF4-FFF2-40B4-BE49-F238E27FC236}">
                <a16:creationId xmlns:a16="http://schemas.microsoft.com/office/drawing/2014/main" id="{96AA4AA9-28F7-4806-86DB-94DA4EF3A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570" y="353574"/>
            <a:ext cx="4074680" cy="203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980934" y="547166"/>
            <a:ext cx="3872949" cy="8250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400" b="1" dirty="0">
                <a:solidFill>
                  <a:schemeClr val="tx1"/>
                </a:solidFill>
              </a:rPr>
              <a:t>¿Qué es Microsoft Teams? Microsoft Teams es una plataforma colaborativa donde personas de una misma organización pueden:</a:t>
            </a:r>
            <a:endParaRPr sz="1400" b="1" dirty="0">
              <a:solidFill>
                <a:schemeClr val="tx1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596334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62;p14">
            <a:extLst>
              <a:ext uri="{FF2B5EF4-FFF2-40B4-BE49-F238E27FC236}">
                <a16:creationId xmlns:a16="http://schemas.microsoft.com/office/drawing/2014/main" id="{2DB820AF-9C66-4EDC-A118-F20DC59E09E5}"/>
              </a:ext>
            </a:extLst>
          </p:cNvPr>
          <p:cNvSpPr txBox="1">
            <a:spLocks/>
          </p:cNvSpPr>
          <p:nvPr/>
        </p:nvSpPr>
        <p:spPr>
          <a:xfrm>
            <a:off x="1278786" y="1925172"/>
            <a:ext cx="7019568" cy="2107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1600"/>
              </a:spcAft>
              <a:buFont typeface="Arial"/>
              <a:buNone/>
            </a:pPr>
            <a:r>
              <a:rPr lang="es-MX" sz="1200" dirty="0"/>
              <a:t>• </a:t>
            </a:r>
            <a:r>
              <a:rPr lang="es-MX" sz="1000" dirty="0">
                <a:solidFill>
                  <a:schemeClr val="tx1"/>
                </a:solidFill>
              </a:rPr>
              <a:t>Organizarse en equipos y desarrollar su trabajo.</a:t>
            </a:r>
          </a:p>
          <a:p>
            <a:pPr marL="0" indent="0">
              <a:spcAft>
                <a:spcPts val="1600"/>
              </a:spcAft>
              <a:buFont typeface="Arial"/>
              <a:buNone/>
            </a:pPr>
            <a:r>
              <a:rPr lang="es-MX" sz="1000" dirty="0">
                <a:solidFill>
                  <a:schemeClr val="tx1"/>
                </a:solidFill>
              </a:rPr>
              <a:t>• Compartir información (documentos, hojas de cálculo, imágenes…)</a:t>
            </a:r>
          </a:p>
          <a:p>
            <a:pPr marL="0" indent="0">
              <a:spcAft>
                <a:spcPts val="1600"/>
              </a:spcAft>
              <a:buFont typeface="Arial"/>
              <a:buNone/>
            </a:pPr>
            <a:r>
              <a:rPr lang="es-MX" sz="1000" dirty="0">
                <a:solidFill>
                  <a:schemeClr val="tx1"/>
                </a:solidFill>
              </a:rPr>
              <a:t>• Realizar llamadas o videollamadas, tanto de uno a uno como en grupo pudiendo compartir tu pantalla o ceder el control de tu pantalla a otra persona en la llamada.</a:t>
            </a:r>
          </a:p>
          <a:p>
            <a:pPr marL="0" indent="0">
              <a:spcAft>
                <a:spcPts val="1600"/>
              </a:spcAft>
              <a:buFont typeface="Arial"/>
              <a:buNone/>
            </a:pPr>
            <a:r>
              <a:rPr lang="es-MX" sz="1000" dirty="0">
                <a:solidFill>
                  <a:schemeClr val="tx1"/>
                </a:solidFill>
              </a:rPr>
              <a:t>• Elaborar documentación de forma colaborativa y concurrente comentando cualquier cuestión relevante que queda almacenada sin necesidad de enviar correos electrónicos.</a:t>
            </a:r>
          </a:p>
          <a:p>
            <a:pPr marL="0" indent="0">
              <a:spcAft>
                <a:spcPts val="1600"/>
              </a:spcAft>
              <a:buFont typeface="Arial"/>
              <a:buNone/>
            </a:pPr>
            <a:r>
              <a:rPr lang="es-MX" sz="1000" dirty="0">
                <a:solidFill>
                  <a:schemeClr val="tx1"/>
                </a:solidFill>
              </a:rPr>
              <a:t>• Incorporarse mas tarde a un equipo (o ser invitado) y acceder a todo el histórico de información de ese equipo.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523E1BA-A9A3-4D0D-8309-127AA5009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50" y="-1"/>
            <a:ext cx="8719350" cy="4777477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607783"/>
            <a:ext cx="2086001" cy="420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7833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n 31">
            <a:extLst>
              <a:ext uri="{FF2B5EF4-FFF2-40B4-BE49-F238E27FC236}">
                <a16:creationId xmlns:a16="http://schemas.microsoft.com/office/drawing/2014/main" id="{69AD68BD-BB59-484D-A452-62DF1A1C8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50" y="0"/>
            <a:ext cx="8719350" cy="4754771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607783"/>
            <a:ext cx="2086001" cy="420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1764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n 31">
            <a:extLst>
              <a:ext uri="{FF2B5EF4-FFF2-40B4-BE49-F238E27FC236}">
                <a16:creationId xmlns:a16="http://schemas.microsoft.com/office/drawing/2014/main" id="{69AD68BD-BB59-484D-A452-62DF1A1C8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50" y="-1"/>
            <a:ext cx="8719350" cy="4754771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607783"/>
            <a:ext cx="2086001" cy="420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FB3AC02A-CA2C-4A7A-92D4-7FA94843C8F2}"/>
              </a:ext>
            </a:extLst>
          </p:cNvPr>
          <p:cNvCxnSpPr>
            <a:cxnSpLocks/>
          </p:cNvCxnSpPr>
          <p:nvPr/>
        </p:nvCxnSpPr>
        <p:spPr>
          <a:xfrm>
            <a:off x="7616190" y="114767"/>
            <a:ext cx="526238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Rectángulo 38">
            <a:extLst>
              <a:ext uri="{FF2B5EF4-FFF2-40B4-BE49-F238E27FC236}">
                <a16:creationId xmlns:a16="http://schemas.microsoft.com/office/drawing/2014/main" id="{7165751E-CBAC-4CAE-8E13-6BB8D213B0FA}"/>
              </a:ext>
            </a:extLst>
          </p:cNvPr>
          <p:cNvSpPr/>
          <p:nvPr/>
        </p:nvSpPr>
        <p:spPr>
          <a:xfrm>
            <a:off x="8307190" y="1768"/>
            <a:ext cx="176003" cy="16968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4761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n 31">
            <a:extLst>
              <a:ext uri="{FF2B5EF4-FFF2-40B4-BE49-F238E27FC236}">
                <a16:creationId xmlns:a16="http://schemas.microsoft.com/office/drawing/2014/main" id="{69AD68BD-BB59-484D-A452-62DF1A1C8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50" y="0"/>
            <a:ext cx="8719550" cy="4754880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607783"/>
            <a:ext cx="2086001" cy="42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98F3C8FE-F82E-4C58-9417-9501F74002F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380"/>
          <a:stretch/>
        </p:blipFill>
        <p:spPr>
          <a:xfrm>
            <a:off x="7581702" y="-1"/>
            <a:ext cx="1562100" cy="1931876"/>
          </a:xfrm>
          <a:prstGeom prst="rect">
            <a:avLst/>
          </a:prstGeom>
        </p:spPr>
      </p:pic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FB3AC02A-CA2C-4A7A-92D4-7FA94843C8F2}"/>
              </a:ext>
            </a:extLst>
          </p:cNvPr>
          <p:cNvCxnSpPr>
            <a:cxnSpLocks/>
          </p:cNvCxnSpPr>
          <p:nvPr/>
        </p:nvCxnSpPr>
        <p:spPr>
          <a:xfrm>
            <a:off x="6758095" y="965937"/>
            <a:ext cx="823607" cy="1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337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09C8480-7675-4C8C-9AFF-5A6DC6B19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649" y="0"/>
            <a:ext cx="8722505" cy="4770120"/>
          </a:xfrm>
          <a:prstGeom prst="rect">
            <a:avLst/>
          </a:prstGeom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607783"/>
            <a:ext cx="2086001" cy="420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62496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n 31">
            <a:extLst>
              <a:ext uri="{FF2B5EF4-FFF2-40B4-BE49-F238E27FC236}">
                <a16:creationId xmlns:a16="http://schemas.microsoft.com/office/drawing/2014/main" id="{69AD68BD-BB59-484D-A452-62DF1A1C8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50" y="0"/>
            <a:ext cx="8719550" cy="4754880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600163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7D212E8C-5472-4C68-B301-77A48C4FAB5C}"/>
              </a:ext>
            </a:extLst>
          </p:cNvPr>
          <p:cNvSpPr/>
          <p:nvPr/>
        </p:nvSpPr>
        <p:spPr>
          <a:xfrm>
            <a:off x="2299969" y="2540"/>
            <a:ext cx="5053331" cy="520233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 w="285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9140421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C410AAE-51F3-4170-B24A-3ACCD0EA3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50" y="0"/>
            <a:ext cx="8719550" cy="4754880"/>
          </a:xfrm>
          <a:prstGeom prst="rect">
            <a:avLst/>
          </a:prstGeom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612985"/>
            <a:ext cx="2086001" cy="42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B1B6619-2875-4978-B281-A581A956369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43"/>
          <a:stretch/>
        </p:blipFill>
        <p:spPr>
          <a:xfrm>
            <a:off x="2383790" y="0"/>
            <a:ext cx="3498850" cy="1881221"/>
          </a:xfrm>
          <a:prstGeom prst="rect">
            <a:avLst/>
          </a:prstGeom>
        </p:spPr>
      </p:pic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5F915FFF-C4A2-46AF-BAEC-EA5C851D6201}"/>
              </a:ext>
            </a:extLst>
          </p:cNvPr>
          <p:cNvCxnSpPr>
            <a:cxnSpLocks/>
          </p:cNvCxnSpPr>
          <p:nvPr/>
        </p:nvCxnSpPr>
        <p:spPr>
          <a:xfrm flipH="1">
            <a:off x="2727008" y="119325"/>
            <a:ext cx="73342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9757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C410AAE-51F3-4170-B24A-3ACCD0EA3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98" y="0"/>
            <a:ext cx="8751101" cy="4772084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9EDCCF83-296A-42D4-9B6E-0C26FD6D63C2}"/>
              </a:ext>
            </a:extLst>
          </p:cNvPr>
          <p:cNvSpPr/>
          <p:nvPr/>
        </p:nvSpPr>
        <p:spPr>
          <a:xfrm>
            <a:off x="2451100" y="1107546"/>
            <a:ext cx="6337300" cy="32676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603225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EB14F9-9953-42B6-93AD-CA78D65C6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30449" y="1752600"/>
            <a:ext cx="5635388" cy="1733742"/>
          </a:xfrm>
        </p:spPr>
        <p:txBody>
          <a:bodyPr/>
          <a:lstStyle/>
          <a:p>
            <a:r>
              <a:rPr lang="es-MX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El campo de texto central en la barra superior sirve para realizar múltiples búsquedas. Las más típicas son: </a:t>
            </a:r>
          </a:p>
          <a:p>
            <a:r>
              <a:rPr lang="es-MX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• </a:t>
            </a:r>
            <a:r>
              <a:rPr lang="es-MX" sz="1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Buscar personas de tu organización</a:t>
            </a:r>
            <a:r>
              <a:rPr lang="es-MX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Teclea algunas letras del nombre o apellidos y salen las personas de la universidad que cumplen ese patrón. </a:t>
            </a:r>
          </a:p>
          <a:p>
            <a:r>
              <a:rPr lang="es-MX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• </a:t>
            </a:r>
            <a:r>
              <a:rPr lang="es-MX" sz="1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Buscar palabras clave para localizar alguna conversación o archivo</a:t>
            </a:r>
            <a:r>
              <a:rPr lang="es-MX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Se muestran mensajes, contactos o archivos que cumplen el patrón. También puedes acceder a canales o equipos con el patrón especificado. </a:t>
            </a:r>
          </a:p>
          <a:p>
            <a:r>
              <a:rPr lang="es-MX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• Además puedes buscar por multitud de </a:t>
            </a:r>
            <a:r>
              <a:rPr lang="es-MX" sz="1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comandos </a:t>
            </a:r>
            <a:r>
              <a:rPr lang="es-MX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para acceder a cualquier información (tecleando /o @) </a:t>
            </a:r>
          </a:p>
          <a:p>
            <a:r>
              <a:rPr lang="es-MX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• También puedes acceder a tu </a:t>
            </a:r>
            <a:r>
              <a:rPr lang="es-MX" sz="1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histórico de búsquedas </a:t>
            </a:r>
            <a:r>
              <a:rPr lang="es-MX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como puedes ver en la figura (se había buscado anteriormente los patrones “control de accesos” y “catálogo de servicios”). </a:t>
            </a:r>
          </a:p>
          <a:p>
            <a:endParaRPr lang="es-CO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33B353F-53A4-400F-8CF4-43893F722C7A}"/>
              </a:ext>
            </a:extLst>
          </p:cNvPr>
          <p:cNvSpPr txBox="1"/>
          <p:nvPr/>
        </p:nvSpPr>
        <p:spPr>
          <a:xfrm>
            <a:off x="2692100" y="1169252"/>
            <a:ext cx="3995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BARRA SUPERIOR: </a:t>
            </a:r>
          </a:p>
          <a:p>
            <a:r>
              <a:rPr lang="es-CO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Búsquedas: </a:t>
            </a:r>
            <a:endParaRPr lang="es-CO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A1EEA77-C583-485E-8388-51793492ADD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20" r="182"/>
          <a:stretch/>
        </p:blipFill>
        <p:spPr>
          <a:xfrm>
            <a:off x="2330449" y="11737"/>
            <a:ext cx="3332955" cy="70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1651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4DBFC5E-FC1E-454F-B923-5311CC016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650" y="0"/>
            <a:ext cx="8719350" cy="4772936"/>
          </a:xfrm>
          <a:prstGeom prst="rect">
            <a:avLst/>
          </a:prstGeom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08B5C42E-43FC-4A02-8EFA-B2998DCCF58D}"/>
              </a:ext>
            </a:extLst>
          </p:cNvPr>
          <p:cNvCxnSpPr>
            <a:cxnSpLocks/>
          </p:cNvCxnSpPr>
          <p:nvPr/>
        </p:nvCxnSpPr>
        <p:spPr>
          <a:xfrm flipH="1">
            <a:off x="2903220" y="150778"/>
            <a:ext cx="93726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84563EDB-4F71-402F-AA44-B96D9A1E521C}"/>
              </a:ext>
            </a:extLst>
          </p:cNvPr>
          <p:cNvSpPr txBox="1"/>
          <p:nvPr/>
        </p:nvSpPr>
        <p:spPr>
          <a:xfrm>
            <a:off x="3840480" y="8087"/>
            <a:ext cx="10021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SIMBOLO</a:t>
            </a: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607783"/>
            <a:ext cx="2086001" cy="420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22784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n 31">
            <a:extLst>
              <a:ext uri="{FF2B5EF4-FFF2-40B4-BE49-F238E27FC236}">
                <a16:creationId xmlns:a16="http://schemas.microsoft.com/office/drawing/2014/main" id="{69AD68BD-BB59-484D-A452-62DF1A1C8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49" y="-4846"/>
            <a:ext cx="8719351" cy="4754771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607783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E0FA2884-9C19-4F66-A591-309D7063A271}"/>
              </a:ext>
            </a:extLst>
          </p:cNvPr>
          <p:cNvSpPr/>
          <p:nvPr/>
        </p:nvSpPr>
        <p:spPr>
          <a:xfrm>
            <a:off x="424648" y="167869"/>
            <a:ext cx="318301" cy="21336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59010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C410AAE-51F3-4170-B24A-3ACCD0EA3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50" y="0"/>
            <a:ext cx="8719350" cy="4754770"/>
          </a:xfrm>
          <a:prstGeom prst="rect">
            <a:avLst/>
          </a:prstGeom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603225"/>
            <a:ext cx="2086001" cy="420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43399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607029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1556357" y="222071"/>
            <a:ext cx="7161382" cy="10191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MX" sz="1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Actividad: </a:t>
            </a:r>
            <a:r>
              <a:rPr lang="es-MX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Al seleccionar se puede ver mi actividad. Últimos chats, últimas acciones que he hecho, quien me ha comentado algo, conversaciones que se han hecho o llamadas perdidas. 	</a:t>
            </a:r>
            <a:br>
              <a:rPr lang="es-MX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sz="1200" dirty="0">
              <a:solidFill>
                <a:srgbClr val="434343"/>
              </a:solidFill>
            </a:endParaRPr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1556356" y="982933"/>
            <a:ext cx="7161382" cy="6269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s-MX" sz="1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Chat</a:t>
            </a:r>
            <a:r>
              <a:rPr lang="es-MX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Esta opción permite iniciar nuevos chats con el resto del equipo o con algún subconjunto del equipo. Puedes acceder a chats pasados y buscar por palabras clave para encontrar conversaciones que te interesen. 	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lang="es-CO" sz="14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C27B5E0-18BA-4383-8EFA-BFB87DB6E135}"/>
              </a:ext>
            </a:extLst>
          </p:cNvPr>
          <p:cNvSpPr txBox="1"/>
          <p:nvPr/>
        </p:nvSpPr>
        <p:spPr>
          <a:xfrm>
            <a:off x="1556356" y="1909870"/>
            <a:ext cx="710667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Equipos</a:t>
            </a:r>
            <a:r>
              <a:rPr lang="es-MX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Dentro de tu Teams puedes tener diversos equipos a los que pertenezcas, cada uno con sus conversaciones y sus documentos asociados. No todos los miembros de tu Teams tienen que estar en todos los equipos. Cada equipo tiene un fin exclusivo y por tanto está formado por unas personas. Al seleccionar esta opción podrás ver en que equipos estás, agregarte a equipos de otros si te dan permiso o crearte uno nuevo. El concepto de Equipo es análogo al concepto de grupo en WhatsApp. 	</a:t>
            </a:r>
          </a:p>
          <a:p>
            <a:endParaRPr lang="es-CO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9320EAA-5618-492D-92DE-8DF9080442BE}"/>
              </a:ext>
            </a:extLst>
          </p:cNvPr>
          <p:cNvSpPr txBox="1"/>
          <p:nvPr/>
        </p:nvSpPr>
        <p:spPr>
          <a:xfrm>
            <a:off x="1556356" y="2955293"/>
            <a:ext cx="7012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Calendario</a:t>
            </a:r>
            <a:r>
              <a:rPr lang="es-MX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Funciona de manera análoga a otros calendarios como el de Google. Puedes programar citas o reuniones y visualizarlas dentro de un calendario con vistas semanal, diaria o mensual. 	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9C83200-5330-4DAB-AAEA-E8576A995350}"/>
              </a:ext>
            </a:extLst>
          </p:cNvPr>
          <p:cNvSpPr txBox="1"/>
          <p:nvPr/>
        </p:nvSpPr>
        <p:spPr>
          <a:xfrm>
            <a:off x="3203838" y="3696883"/>
            <a:ext cx="54523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Al hacer clic en Calendario puedes programar una reunión (llamada o videollamada) en ese momento haciendo clic en este botón. </a:t>
            </a:r>
            <a:r>
              <a:rPr lang="es-MX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endParaRPr lang="es-CO" dirty="0"/>
          </a:p>
        </p:txBody>
      </p:sp>
      <p:pic>
        <p:nvPicPr>
          <p:cNvPr id="16" name="Imagen 15">
            <a:hlinkClick r:id="rId5" action="ppaction://hlinksldjump"/>
            <a:extLst>
              <a:ext uri="{FF2B5EF4-FFF2-40B4-BE49-F238E27FC236}">
                <a16:creationId xmlns:a16="http://schemas.microsoft.com/office/drawing/2014/main" id="{D40B38F1-649A-4D63-A4D3-3D789BD8E7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1909" y="3745694"/>
            <a:ext cx="1541929" cy="3048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B56F751A-6C9A-4185-87BF-AE4B24A45E1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6855"/>
          <a:stretch/>
        </p:blipFill>
        <p:spPr>
          <a:xfrm>
            <a:off x="577882" y="208878"/>
            <a:ext cx="930235" cy="3278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606052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1501644" y="692591"/>
            <a:ext cx="7161382" cy="4848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MX" sz="11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Llamadas</a:t>
            </a:r>
            <a:r>
              <a:rPr lang="es-MX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Permite hacer llamadas o videollamadas a una persona de la universidad que esté conectada a Teams. </a:t>
            </a:r>
            <a:r>
              <a:rPr lang="es-MX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1440904" y="1565431"/>
            <a:ext cx="7161382" cy="3941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es-MX" sz="11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Archivos</a:t>
            </a:r>
            <a:r>
              <a:rPr lang="es-MX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Aquí podemos ver y acceder a los archivos utilizados dentro del Teams. 	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lang="es-CO" sz="14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C27B5E0-18BA-4383-8EFA-BFB87DB6E135}"/>
              </a:ext>
            </a:extLst>
          </p:cNvPr>
          <p:cNvSpPr txBox="1"/>
          <p:nvPr/>
        </p:nvSpPr>
        <p:spPr>
          <a:xfrm>
            <a:off x="1556356" y="2559310"/>
            <a:ext cx="710667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… </a:t>
            </a:r>
            <a:r>
              <a:rPr lang="es-MX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Podemos instalar aplicaciones externas desde la tienda que puedes adquirir e integrar dentro de Teams. 	</a:t>
            </a:r>
          </a:p>
          <a:p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266E187-171A-41BF-BA45-4DA840A2AB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78" b="46435"/>
          <a:stretch/>
        </p:blipFill>
        <p:spPr>
          <a:xfrm>
            <a:off x="587116" y="400050"/>
            <a:ext cx="914528" cy="1616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6DEA80B-7CF2-46C5-9243-0367ED5FC6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39" t="74559" r="-839" b="-1"/>
          <a:stretch/>
        </p:blipFill>
        <p:spPr>
          <a:xfrm>
            <a:off x="585736" y="2302765"/>
            <a:ext cx="914528" cy="797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30117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71935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57999" y="4577303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0CF6BCE-8985-45FA-B74E-53962362B50F}"/>
              </a:ext>
            </a:extLst>
          </p:cNvPr>
          <p:cNvSpPr txBox="1"/>
          <p:nvPr/>
        </p:nvSpPr>
        <p:spPr>
          <a:xfrm>
            <a:off x="331470" y="1553116"/>
            <a:ext cx="81153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Haciendo clic en esta opción del menú izquierdo, por comodidad, sale el último grupo donde has trabajado. Haciendo clic en                            </a:t>
            </a:r>
            <a:r>
              <a:rPr lang="es-MX" sz="1800" dirty="0">
                <a:latin typeface="Calibri" panose="020F0502020204030204" pitchFamily="34" charset="0"/>
              </a:rPr>
              <a:t>s</a:t>
            </a:r>
            <a:r>
              <a:rPr lang="es-MX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 visualizan todos los equipos a los que pertenezco dentro del Teams y puedo crear o agregarme a equipos nuevos. Un equipo es un grupo de personas con las que me relaciono para unos objetivos concretos. Recuerda la analogía con los grupos de WhatsApp. </a:t>
            </a:r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D3274DC-E3BE-442C-A6F2-89E143FE08DA}"/>
              </a:ext>
            </a:extLst>
          </p:cNvPr>
          <p:cNvSpPr txBox="1"/>
          <p:nvPr/>
        </p:nvSpPr>
        <p:spPr>
          <a:xfrm>
            <a:off x="739140" y="215682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000" dirty="0"/>
              <a:t>Comencemos a trabajar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9F225CD-0E66-48BB-946A-AC52FBFD4931}"/>
              </a:ext>
            </a:extLst>
          </p:cNvPr>
          <p:cNvSpPr txBox="1"/>
          <p:nvPr/>
        </p:nvSpPr>
        <p:spPr>
          <a:xfrm>
            <a:off x="739140" y="615792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1. Crea un equipo de trabajo </a:t>
            </a:r>
            <a:endParaRPr lang="es-CO" sz="24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3CBE0B8-50C4-48D1-A826-6CF7F52811A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89" t="13615" r="30659" b="35071"/>
          <a:stretch/>
        </p:blipFill>
        <p:spPr>
          <a:xfrm>
            <a:off x="4648200" y="1879831"/>
            <a:ext cx="1531620" cy="26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92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719350" y="1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D931F22-6149-4CC8-824F-10ED3CC6E4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11"/>
          <a:stretch/>
        </p:blipFill>
        <p:spPr>
          <a:xfrm>
            <a:off x="0" y="1"/>
            <a:ext cx="8719350" cy="4724399"/>
          </a:xfrm>
          <a:prstGeom prst="rect">
            <a:avLst/>
          </a:prstGeom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7999" y="4567003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332C818F-275E-48A5-9024-117E53918F0A}"/>
              </a:ext>
            </a:extLst>
          </p:cNvPr>
          <p:cNvSpPr/>
          <p:nvPr/>
        </p:nvSpPr>
        <p:spPr>
          <a:xfrm>
            <a:off x="0" y="869005"/>
            <a:ext cx="424650" cy="31777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92484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71935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D931F22-6149-4CC8-824F-10ED3CC6E4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70"/>
          <a:stretch/>
        </p:blipFill>
        <p:spPr>
          <a:xfrm>
            <a:off x="0" y="1"/>
            <a:ext cx="8719350" cy="4716780"/>
          </a:xfrm>
          <a:prstGeom prst="rect">
            <a:avLst/>
          </a:prstGeom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29EBDE90-209F-4DE1-AB46-301FB1F19475}"/>
              </a:ext>
            </a:extLst>
          </p:cNvPr>
          <p:cNvCxnSpPr/>
          <p:nvPr/>
        </p:nvCxnSpPr>
        <p:spPr>
          <a:xfrm flipH="1">
            <a:off x="897281" y="754380"/>
            <a:ext cx="74676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7999" y="4567002"/>
            <a:ext cx="2086001" cy="420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21418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719350" y="1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561820F-13AD-48ED-BFA2-138AC53ED1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719350" cy="4745688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BCDF41A-2BC1-4612-A39E-1F90465D6C99}"/>
              </a:ext>
            </a:extLst>
          </p:cNvPr>
          <p:cNvSpPr/>
          <p:nvPr/>
        </p:nvSpPr>
        <p:spPr>
          <a:xfrm>
            <a:off x="424650" y="647700"/>
            <a:ext cx="1882140" cy="5715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7999" y="4535214"/>
            <a:ext cx="2086001" cy="420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62019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719350" y="1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56007F0-8D3D-4F8C-83B6-81FE81B5AD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841" y="0"/>
            <a:ext cx="8725191" cy="4762500"/>
          </a:xfrm>
          <a:prstGeom prst="rect">
            <a:avLst/>
          </a:prstGeom>
        </p:spPr>
      </p:pic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DE0F80F2-D5DA-4B06-9542-EE617BCBC04F}"/>
              </a:ext>
            </a:extLst>
          </p:cNvPr>
          <p:cNvCxnSpPr/>
          <p:nvPr/>
        </p:nvCxnSpPr>
        <p:spPr>
          <a:xfrm flipH="1">
            <a:off x="1043000" y="1083310"/>
            <a:ext cx="5080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7999" y="4552026"/>
            <a:ext cx="2086001" cy="420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84955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719350" y="1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56007F0-8D3D-4F8C-83B6-81FE81B5AD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8719351" cy="4759312"/>
          </a:xfrm>
          <a:prstGeom prst="rect">
            <a:avLst/>
          </a:prstGeom>
        </p:spPr>
      </p:pic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DE0F80F2-D5DA-4B06-9542-EE617BCBC04F}"/>
              </a:ext>
            </a:extLst>
          </p:cNvPr>
          <p:cNvCxnSpPr/>
          <p:nvPr/>
        </p:nvCxnSpPr>
        <p:spPr>
          <a:xfrm flipH="1">
            <a:off x="1043000" y="1098550"/>
            <a:ext cx="5080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>
            <a:extLst>
              <a:ext uri="{FF2B5EF4-FFF2-40B4-BE49-F238E27FC236}">
                <a16:creationId xmlns:a16="http://schemas.microsoft.com/office/drawing/2014/main" id="{90C81F27-2F08-4EE3-BE56-D5F5398E0E81}"/>
              </a:ext>
            </a:extLst>
          </p:cNvPr>
          <p:cNvSpPr/>
          <p:nvPr/>
        </p:nvSpPr>
        <p:spPr>
          <a:xfrm>
            <a:off x="2392681" y="243855"/>
            <a:ext cx="6326670" cy="430498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7999" y="4548837"/>
            <a:ext cx="2086001" cy="420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00168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719350" y="1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1A27BD0-73CD-4287-91A6-A45672F1E9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840" y="0"/>
            <a:ext cx="8725190" cy="4762500"/>
          </a:xfrm>
          <a:prstGeom prst="rect">
            <a:avLst/>
          </a:prstGeom>
        </p:spPr>
      </p:pic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0C6EA467-7AED-44CF-86CB-0A5B9F06165D}"/>
              </a:ext>
            </a:extLst>
          </p:cNvPr>
          <p:cNvCxnSpPr/>
          <p:nvPr/>
        </p:nvCxnSpPr>
        <p:spPr>
          <a:xfrm>
            <a:off x="1733602" y="612357"/>
            <a:ext cx="352399" cy="26588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7999" y="4552026"/>
            <a:ext cx="2086001" cy="420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80022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719350" y="-466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5217236-AEAF-49E4-9A52-5509D1B7EA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725190" cy="4762500"/>
          </a:xfrm>
          <a:prstGeom prst="rect">
            <a:avLst/>
          </a:prstGeom>
        </p:spPr>
      </p:pic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45E090E4-3901-4799-8BD3-3441CE2DF981}"/>
              </a:ext>
            </a:extLst>
          </p:cNvPr>
          <p:cNvCxnSpPr>
            <a:cxnSpLocks/>
          </p:cNvCxnSpPr>
          <p:nvPr/>
        </p:nvCxnSpPr>
        <p:spPr>
          <a:xfrm>
            <a:off x="1492061" y="1414239"/>
            <a:ext cx="56420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7999" y="4531817"/>
            <a:ext cx="2086001" cy="420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5135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C410AAE-51F3-4170-B24A-3ACCD0EA3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50" y="0"/>
            <a:ext cx="8719350" cy="4754770"/>
          </a:xfrm>
          <a:prstGeom prst="rect">
            <a:avLst/>
          </a:prstGeom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603225"/>
            <a:ext cx="2086001" cy="42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CB183D1-44CF-458E-824A-F18D0488E1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3570" y="0"/>
            <a:ext cx="1810430" cy="1903649"/>
          </a:xfrm>
          <a:prstGeom prst="rect">
            <a:avLst/>
          </a:prstGeom>
        </p:spPr>
      </p:pic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E49E002A-BA98-41B6-AA60-A9DCFDA563EF}"/>
              </a:ext>
            </a:extLst>
          </p:cNvPr>
          <p:cNvCxnSpPr/>
          <p:nvPr/>
        </p:nvCxnSpPr>
        <p:spPr>
          <a:xfrm>
            <a:off x="7333570" y="119325"/>
            <a:ext cx="736600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D712E5C8-7E32-4316-8B50-984336E75A8E}"/>
              </a:ext>
            </a:extLst>
          </p:cNvPr>
          <p:cNvSpPr/>
          <p:nvPr/>
        </p:nvSpPr>
        <p:spPr>
          <a:xfrm>
            <a:off x="8259918" y="0"/>
            <a:ext cx="193571" cy="222343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28956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71935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70CDF3B-2BE8-491A-9464-C83C210AF1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719350" cy="4759729"/>
          </a:xfrm>
          <a:prstGeom prst="rect">
            <a:avLst/>
          </a:prstGeom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7059" y="4549254"/>
            <a:ext cx="2086001" cy="420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39278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719350" y="1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70CDF3B-2BE8-491A-9464-C83C210AF1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724427" cy="4762500"/>
          </a:xfrm>
          <a:prstGeom prst="rect">
            <a:avLst/>
          </a:prstGeom>
        </p:spPr>
      </p:pic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9EE4FD25-82F2-4BE2-A8ED-C533DAF0AF4F}"/>
              </a:ext>
            </a:extLst>
          </p:cNvPr>
          <p:cNvCxnSpPr/>
          <p:nvPr/>
        </p:nvCxnSpPr>
        <p:spPr>
          <a:xfrm>
            <a:off x="1834961" y="1591607"/>
            <a:ext cx="63554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7999" y="4559645"/>
            <a:ext cx="2086001" cy="420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63425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7D6926D-2BA8-41C0-B06D-6F53F375F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722504" cy="477012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84F9145E-6954-452A-80F4-765C6B9D7141}"/>
              </a:ext>
            </a:extLst>
          </p:cNvPr>
          <p:cNvSpPr/>
          <p:nvPr/>
        </p:nvSpPr>
        <p:spPr>
          <a:xfrm>
            <a:off x="2428797" y="1319557"/>
            <a:ext cx="6290553" cy="3238363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71935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7999" y="4557920"/>
            <a:ext cx="2086001" cy="420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39252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71935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6B0EAB2-88FB-4ECC-9DB1-2F0CB974C3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736439" cy="477774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8754A9F7-61BC-4103-B15B-288A219CC4E9}"/>
              </a:ext>
            </a:extLst>
          </p:cNvPr>
          <p:cNvSpPr/>
          <p:nvPr/>
        </p:nvSpPr>
        <p:spPr>
          <a:xfrm>
            <a:off x="7607546" y="987356"/>
            <a:ext cx="1031132" cy="35668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8DCA0B35-EF3E-42D3-BEDC-0CA90E4C5E5E}"/>
              </a:ext>
            </a:extLst>
          </p:cNvPr>
          <p:cNvCxnSpPr>
            <a:cxnSpLocks/>
          </p:cNvCxnSpPr>
          <p:nvPr/>
        </p:nvCxnSpPr>
        <p:spPr>
          <a:xfrm>
            <a:off x="6609942" y="1165697"/>
            <a:ext cx="91693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7999" y="4567265"/>
            <a:ext cx="2086001" cy="420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48372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719350" y="1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6B0EAB2-88FB-4ECC-9DB1-2F0CB974C3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719350" cy="4768395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8754A9F7-61BC-4103-B15B-288A219CC4E9}"/>
              </a:ext>
            </a:extLst>
          </p:cNvPr>
          <p:cNvSpPr/>
          <p:nvPr/>
        </p:nvSpPr>
        <p:spPr>
          <a:xfrm>
            <a:off x="424650" y="4525468"/>
            <a:ext cx="1590674" cy="187551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8DCA0B35-EF3E-42D3-BEDC-0CA90E4C5E5E}"/>
              </a:ext>
            </a:extLst>
          </p:cNvPr>
          <p:cNvCxnSpPr>
            <a:cxnSpLocks/>
          </p:cNvCxnSpPr>
          <p:nvPr/>
        </p:nvCxnSpPr>
        <p:spPr>
          <a:xfrm>
            <a:off x="1118819" y="3695125"/>
            <a:ext cx="0" cy="77496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426527B2-BC44-4FBA-8577-E5FFE86BE875}"/>
              </a:ext>
            </a:extLst>
          </p:cNvPr>
          <p:cNvSpPr txBox="1"/>
          <p:nvPr/>
        </p:nvSpPr>
        <p:spPr>
          <a:xfrm>
            <a:off x="624999" y="2956460"/>
            <a:ext cx="146752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b="0" i="0" dirty="0">
                <a:solidFill>
                  <a:srgbClr val="242424"/>
                </a:solidFill>
                <a:effectLst/>
                <a:latin typeface="-apple-system"/>
              </a:rPr>
              <a:t>Unirse a un equipo o crear uno</a:t>
            </a: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7999" y="4557921"/>
            <a:ext cx="2086001" cy="420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22239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719350" y="1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604EB6B-F862-4698-85DC-E1745DB9B3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719350" cy="4754770"/>
          </a:xfrm>
          <a:prstGeom prst="rect">
            <a:avLst/>
          </a:prstGeom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7999" y="4544296"/>
            <a:ext cx="2086001" cy="420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18394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71935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2F284D9-F69D-4F73-8C9C-FD162AC97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8719350" cy="476839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8E8462D3-B7BA-45F5-A0B5-FEB0876F455E}"/>
              </a:ext>
            </a:extLst>
          </p:cNvPr>
          <p:cNvSpPr/>
          <p:nvPr/>
        </p:nvSpPr>
        <p:spPr>
          <a:xfrm>
            <a:off x="2448411" y="544241"/>
            <a:ext cx="1543050" cy="14859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308BB4B-B6CF-422F-B654-FE46C2E6B7B6}"/>
              </a:ext>
            </a:extLst>
          </p:cNvPr>
          <p:cNvSpPr txBox="1"/>
          <p:nvPr/>
        </p:nvSpPr>
        <p:spPr>
          <a:xfrm>
            <a:off x="2286000" y="2181693"/>
            <a:ext cx="4572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Si hago clic en </a:t>
            </a:r>
            <a:r>
              <a:rPr lang="es-MX" sz="14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Crear Equipo </a:t>
            </a:r>
            <a:r>
              <a:rPr lang="es-MX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primero me muestra una tipología de posibles tipos de Equipo que puedo formar (Clase, docencia, etc.) orientados a la docencia. Si quiero simplemente un grupo colaborativo con mis compañeros, superiores o subordinados de mi unidad selecciono </a:t>
            </a:r>
            <a:r>
              <a:rPr lang="es-MX" sz="14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Otros </a:t>
            </a:r>
            <a:r>
              <a:rPr lang="es-MX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7999" y="4557920"/>
            <a:ext cx="2086001" cy="420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76821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71935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0A80904-9EE5-4C76-8ADA-5173F220E7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722240" cy="4747260"/>
          </a:xfrm>
          <a:prstGeom prst="rect">
            <a:avLst/>
          </a:prstGeom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7999" y="4524430"/>
            <a:ext cx="2086001" cy="420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18979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719350" y="1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57999" y="4546823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80C5319-7EED-484E-8113-CBB27574745D}"/>
              </a:ext>
            </a:extLst>
          </p:cNvPr>
          <p:cNvSpPr txBox="1"/>
          <p:nvPr/>
        </p:nvSpPr>
        <p:spPr>
          <a:xfrm>
            <a:off x="746760" y="600552"/>
            <a:ext cx="58045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2. Crea un canal para tratar un tema </a:t>
            </a:r>
            <a:endParaRPr lang="es-CO" sz="24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59AEED8-5B4D-4D12-88C2-FB3C9790731B}"/>
              </a:ext>
            </a:extLst>
          </p:cNvPr>
          <p:cNvSpPr txBox="1"/>
          <p:nvPr/>
        </p:nvSpPr>
        <p:spPr>
          <a:xfrm>
            <a:off x="746760" y="1556087"/>
            <a:ext cx="595884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Al hacer clic en el menú Izquierdo en esta opción se muestran los equipos a los que pertenezco. Selecciono el equipo al que me quiero dirigir. </a:t>
            </a:r>
          </a:p>
          <a:p>
            <a:r>
              <a:rPr lang="es-MX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En ese momento, en la pantalla central aparecen los diversos canales que tengo establecidos en ese equipo. Si tuviera que tratar 5 temas debería crear 5 canales y cada canal tendría sus documentos, sus tareas y sus conversaciones. </a:t>
            </a:r>
          </a:p>
          <a:p>
            <a:r>
              <a:rPr lang="es-MX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Vamos a crear uno. En pantalla vemos que no hay ningún canal creado. Solo el </a:t>
            </a:r>
            <a:r>
              <a:rPr lang="es-MX" sz="14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General </a:t>
            </a:r>
            <a:r>
              <a:rPr lang="es-MX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que se crea por defecto al </a:t>
            </a:r>
            <a:r>
              <a:rPr lang="es-MX" sz="14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Crear Equipo</a:t>
            </a:r>
            <a:r>
              <a:rPr lang="es-MX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endParaRPr lang="es-MX" dirty="0">
              <a:latin typeface="Calibri" panose="020F0502020204030204" pitchFamily="34" charset="0"/>
            </a:endParaRPr>
          </a:p>
          <a:p>
            <a:r>
              <a:rPr lang="es-MX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Para crear un canal hago clic junto al equipo en el icono …: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88336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71935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17D0DAA-78EE-4D4B-999F-92A87EDCD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719350" cy="4763854"/>
          </a:xfrm>
          <a:prstGeom prst="rect">
            <a:avLst/>
          </a:prstGeom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7999" y="4553379"/>
            <a:ext cx="2086001" cy="420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5109B9E8-6285-41C2-B696-1338B292A70D}"/>
              </a:ext>
            </a:extLst>
          </p:cNvPr>
          <p:cNvCxnSpPr/>
          <p:nvPr/>
        </p:nvCxnSpPr>
        <p:spPr>
          <a:xfrm>
            <a:off x="1607820" y="594360"/>
            <a:ext cx="495300" cy="28194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830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604269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EB14F9-9953-42B6-93AD-CA78D65C6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6114" y="1150665"/>
            <a:ext cx="5427961" cy="3278760"/>
          </a:xfrm>
        </p:spPr>
        <p:txBody>
          <a:bodyPr/>
          <a:lstStyle/>
          <a:p>
            <a:pPr marL="114300" indent="0">
              <a:buNone/>
            </a:pPr>
            <a:r>
              <a:rPr lang="es-MX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Al hacer clic en tu id de usuario se despliega un menú donde puedes: </a:t>
            </a:r>
          </a:p>
          <a:p>
            <a:pPr marL="114300" indent="0">
              <a:buNone/>
            </a:pPr>
            <a:r>
              <a:rPr lang="es-MX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• Cambiar la imagen de tu usuario </a:t>
            </a:r>
          </a:p>
          <a:p>
            <a:pPr marL="114300" indent="0">
              <a:buNone/>
            </a:pPr>
            <a:r>
              <a:rPr lang="es-MX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• Indicar si estás disponible, ocupado, etc. </a:t>
            </a:r>
          </a:p>
          <a:p>
            <a:pPr marL="114300" indent="0">
              <a:buNone/>
            </a:pPr>
            <a:r>
              <a:rPr lang="es-MX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• Definir un mensaje para cuando quieran comunicarse contigo (por ejemplo, indicando que estas de vacaciones) </a:t>
            </a:r>
          </a:p>
          <a:p>
            <a:pPr marL="114300" indent="0">
              <a:buNone/>
            </a:pPr>
            <a:r>
              <a:rPr lang="es-MX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• Además, si estás en un ordenador compartido puedes Cerrar sesión. </a:t>
            </a:r>
          </a:p>
          <a:p>
            <a:pPr marL="357188" indent="0">
              <a:buNone/>
            </a:pPr>
            <a:r>
              <a:rPr lang="es-MX" sz="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Por otra parte, junto a tu id de usuario aparece el Teams al que estás conectado. En la figura estamos en una cuenta institucional y una personal.</a:t>
            </a:r>
          </a:p>
          <a:p>
            <a:pPr marL="357188" indent="0">
              <a:buNone/>
            </a:pPr>
            <a:r>
              <a:rPr lang="es-MX" sz="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Puedes pertenecer a varios Teams cada uno con sus equipos de personas, sus documentos y sus conversaciones asociadas. Pasar de uno a otro es fácil, basta seleccionarlo en el desplegable.</a:t>
            </a:r>
            <a:endParaRPr lang="es-MX" sz="800" dirty="0"/>
          </a:p>
          <a:p>
            <a:pPr marL="114300" indent="0">
              <a:buNone/>
            </a:pPr>
            <a:endParaRPr lang="es-MX" sz="11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14300" indent="0">
              <a:buNone/>
            </a:pPr>
            <a:endParaRPr lang="es-MX" sz="11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14300" indent="0">
              <a:buNone/>
            </a:pPr>
            <a:r>
              <a:rPr lang="es-MX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• Configurar Teams, donde se proponen diversas formas de visualizar la información y otras características que puedes personalizar. </a:t>
            </a:r>
          </a:p>
          <a:p>
            <a:pPr marL="114300" indent="0">
              <a:buNone/>
            </a:pPr>
            <a:endParaRPr lang="es-MX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14300" indent="0">
              <a:buNone/>
            </a:pPr>
            <a:endParaRPr lang="es-MX" sz="11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7188" indent="0">
              <a:buNone/>
            </a:pPr>
            <a:endParaRPr lang="es-CO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7188" indent="0">
              <a:buNone/>
            </a:pPr>
            <a:r>
              <a:rPr lang="es-MX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11BC780-6759-4248-A2E2-0ADEB7024045}"/>
              </a:ext>
            </a:extLst>
          </p:cNvPr>
          <p:cNvSpPr txBox="1"/>
          <p:nvPr/>
        </p:nvSpPr>
        <p:spPr>
          <a:xfrm>
            <a:off x="790646" y="227335"/>
            <a:ext cx="74054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Gestionar tu usuario y la aplicación Teams </a:t>
            </a:r>
          </a:p>
          <a:p>
            <a:r>
              <a:rPr lang="es-MX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 la derecha de la barra central se muestra tu id de usuario y el Teams al que estas conectado. 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8B44B15-9696-458C-9712-B12115E14E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759" b="5842"/>
          <a:stretch/>
        </p:blipFill>
        <p:spPr>
          <a:xfrm>
            <a:off x="6465544" y="3025084"/>
            <a:ext cx="1887810" cy="1825903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A33CF6A5-DF7A-41B5-8A31-AE78A13515FC}"/>
              </a:ext>
            </a:extLst>
          </p:cNvPr>
          <p:cNvSpPr txBox="1"/>
          <p:nvPr/>
        </p:nvSpPr>
        <p:spPr>
          <a:xfrm>
            <a:off x="7018446" y="1670733"/>
            <a:ext cx="625212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" b="1" dirty="0">
                <a:highlight>
                  <a:srgbClr val="C0C0C0"/>
                </a:highlight>
              </a:rPr>
              <a:t>xxxxxxxx</a:t>
            </a:r>
            <a:endParaRPr lang="es-CO" b="1" dirty="0">
              <a:highlight>
                <a:srgbClr val="C0C0C0"/>
              </a:highlight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16AADF3-A3A3-48CA-BC68-5739566365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1821" y="991784"/>
            <a:ext cx="1881533" cy="1978414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271A5215-AB16-4C50-AADA-D6669117FBAB}"/>
              </a:ext>
            </a:extLst>
          </p:cNvPr>
          <p:cNvSpPr/>
          <p:nvPr/>
        </p:nvSpPr>
        <p:spPr>
          <a:xfrm>
            <a:off x="7423150" y="1020416"/>
            <a:ext cx="220508" cy="18513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34483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71935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17D0DAA-78EE-4D4B-999F-92A87EDCD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719350" cy="4763854"/>
          </a:xfrm>
          <a:prstGeom prst="rect">
            <a:avLst/>
          </a:prstGeom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7999" y="4553379"/>
            <a:ext cx="2086001" cy="420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18BFEF50-AD55-4892-9A74-E20EE8FD72B8}"/>
              </a:ext>
            </a:extLst>
          </p:cNvPr>
          <p:cNvCxnSpPr/>
          <p:nvPr/>
        </p:nvCxnSpPr>
        <p:spPr>
          <a:xfrm>
            <a:off x="1546860" y="1577340"/>
            <a:ext cx="55626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5709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2915057-84A8-4A70-A0EE-825C69A2B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719350" cy="4772935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71935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7999" y="4553379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71CEBBD-FE37-4701-BDBA-B6C25641C9E3}"/>
              </a:ext>
            </a:extLst>
          </p:cNvPr>
          <p:cNvSpPr txBox="1"/>
          <p:nvPr/>
        </p:nvSpPr>
        <p:spPr>
          <a:xfrm>
            <a:off x="841140" y="1171874"/>
            <a:ext cx="1796415" cy="261610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MX" sz="14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Al seleccionar esa acción me muestra la ficha del canal donde introduzco, el nombre del nuevo canal, una descripción y decido si lo ve todo el equipo o solo los miembros que yo decida. </a:t>
            </a:r>
            <a:r>
              <a:rPr lang="es-MX" sz="105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Recomendación: </a:t>
            </a:r>
            <a:r>
              <a:rPr lang="es-MX" sz="105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que el </a:t>
            </a:r>
            <a:r>
              <a:rPr lang="es-MX" sz="10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nombre</a:t>
            </a:r>
            <a:r>
              <a:rPr lang="es-MX" sz="105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 del canal sea breve y claro </a:t>
            </a:r>
            <a:r>
              <a:rPr lang="es-MX" sz="14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854674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71935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57999" y="4553379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E9EAABB-3D40-4DD9-B44F-16C1D4F2B196}"/>
              </a:ext>
            </a:extLst>
          </p:cNvPr>
          <p:cNvSpPr txBox="1"/>
          <p:nvPr/>
        </p:nvSpPr>
        <p:spPr>
          <a:xfrm>
            <a:off x="746760" y="600552"/>
            <a:ext cx="58045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3. Empieza una conversación </a:t>
            </a:r>
            <a:endParaRPr lang="es-CO" sz="24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13E123A-5DAD-4DEF-9081-05DB9B812F96}"/>
              </a:ext>
            </a:extLst>
          </p:cNvPr>
          <p:cNvSpPr txBox="1"/>
          <p:nvPr/>
        </p:nvSpPr>
        <p:spPr>
          <a:xfrm>
            <a:off x="952500" y="1268611"/>
            <a:ext cx="63627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Ahora en la pantalla central podemos ver que tenemos el canal </a:t>
            </a:r>
            <a:r>
              <a:rPr lang="es-MX" sz="16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General </a:t>
            </a:r>
            <a:r>
              <a:rPr lang="es-MX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y el </a:t>
            </a:r>
            <a:r>
              <a:rPr lang="es-MX" sz="16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canal</a:t>
            </a:r>
            <a:r>
              <a:rPr lang="es-MX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MX" sz="1600" i="1" dirty="0">
                <a:latin typeface="Calibri" panose="020F0502020204030204" pitchFamily="34" charset="0"/>
              </a:rPr>
              <a:t>nuevo que hemos creado</a:t>
            </a:r>
            <a:r>
              <a:rPr lang="es-MX" sz="16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endParaRPr lang="es-MX" sz="1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s-MX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Iniciar una conversación es muy fácil en el cuadro inferior podemos empezar a escribir. </a:t>
            </a:r>
          </a:p>
          <a:p>
            <a:r>
              <a:rPr lang="es-MX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Debajo del texto hay diversas opciones para personalizar el texto con emojis, formato del texto, adhesivos, etc. </a:t>
            </a:r>
          </a:p>
          <a:p>
            <a:r>
              <a:rPr lang="es-MX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Haciendo clic en ENTER se manda el mensaje. Gracias 	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A8DE52B-C574-4186-ACD1-00A464C64364}"/>
              </a:ext>
            </a:extLst>
          </p:cNvPr>
          <p:cNvSpPr txBox="1"/>
          <p:nvPr/>
        </p:nvSpPr>
        <p:spPr>
          <a:xfrm>
            <a:off x="952500" y="3075443"/>
            <a:ext cx="63627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Iniciar una conversación es muy fácil en el cuadro inferior podemos empezar a escribir. </a:t>
            </a:r>
          </a:p>
          <a:p>
            <a:r>
              <a:rPr lang="es-MX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Debajo del texto hay diversas opciones para personalizar el texto con emojis, formato del texto, adhesivos, etc. </a:t>
            </a:r>
          </a:p>
          <a:p>
            <a:r>
              <a:rPr lang="es-MX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Haciendo clic en ENTER se manda el mensaje. 	</a:t>
            </a:r>
          </a:p>
        </p:txBody>
      </p:sp>
    </p:spTree>
    <p:extLst>
      <p:ext uri="{BB962C8B-B14F-4D97-AF65-F5344CB8AC3E}">
        <p14:creationId xmlns:p14="http://schemas.microsoft.com/office/powerpoint/2010/main" val="10986888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71935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57999" y="4553379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E9EAABB-3D40-4DD9-B44F-16C1D4F2B196}"/>
              </a:ext>
            </a:extLst>
          </p:cNvPr>
          <p:cNvSpPr txBox="1"/>
          <p:nvPr/>
        </p:nvSpPr>
        <p:spPr>
          <a:xfrm>
            <a:off x="746760" y="600552"/>
            <a:ext cx="58045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3. Empieza una conversación </a:t>
            </a:r>
            <a:endParaRPr lang="es-CO" sz="24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13E123A-5DAD-4DEF-9081-05DB9B812F96}"/>
              </a:ext>
            </a:extLst>
          </p:cNvPr>
          <p:cNvSpPr txBox="1"/>
          <p:nvPr/>
        </p:nvSpPr>
        <p:spPr>
          <a:xfrm>
            <a:off x="647700" y="1157900"/>
            <a:ext cx="7726680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TRUCOS</a:t>
            </a:r>
            <a:r>
              <a:rPr lang="es-MX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A tener en cuenta: </a:t>
            </a:r>
          </a:p>
          <a:p>
            <a:r>
              <a:rPr lang="es-MX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1.- </a:t>
            </a:r>
            <a:r>
              <a:rPr lang="es-MX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Si quiero que alguien del equipo se entere de mi comentario</a:t>
            </a:r>
            <a:r>
              <a:rPr lang="es-MX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puedo nombrarlo dentro del mensaje con </a:t>
            </a:r>
            <a:r>
              <a:rPr lang="es-MX" sz="16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@nombre</a:t>
            </a:r>
            <a:r>
              <a:rPr lang="es-MX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por ejemplo @maria me permitirá seleccionar a todas personas que contengan el patrón maria (da igual acentos y mayúsculas) dentro de su nombre o apellidos que haya en mi grupo. La persona seleccionada tendrá una notificación de Teams, incluso un correo electrónico. </a:t>
            </a:r>
          </a:p>
          <a:p>
            <a:r>
              <a:rPr lang="es-MX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2.- </a:t>
            </a:r>
            <a:r>
              <a:rPr lang="es-MX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Si escribo algo y quiero continuar el mensaje con otro párrafo</a:t>
            </a:r>
            <a:r>
              <a:rPr lang="es-MX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es decir, poner un punto y aparte. En lugar de ENTER debo pulsar tecla </a:t>
            </a:r>
            <a:r>
              <a:rPr lang="es-MX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↑ </a:t>
            </a:r>
            <a:r>
              <a:rPr lang="es-MX" sz="16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Mayusculas</a:t>
            </a:r>
            <a:r>
              <a:rPr lang="es-MX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y ENTER a la vez</a:t>
            </a:r>
            <a:r>
              <a:rPr lang="es-MX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Si pulso ENTER se mandará el mensaje. </a:t>
            </a:r>
          </a:p>
          <a:p>
            <a:r>
              <a:rPr lang="es-MX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En la parte superior de la pantalla vemos las opciones: </a:t>
            </a:r>
          </a:p>
          <a:p>
            <a:r>
              <a:rPr lang="es-MX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• </a:t>
            </a:r>
            <a:r>
              <a:rPr lang="es-MX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Publicaciones: </a:t>
            </a:r>
            <a:r>
              <a:rPr lang="es-MX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Por defecto, es la que se abre al seleccionar un canal. Ahí se indica todo lo que se ha hecho en el canal, conversaciones, llamadas, reuniones, etc. </a:t>
            </a:r>
          </a:p>
          <a:p>
            <a:r>
              <a:rPr lang="es-MX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• </a:t>
            </a:r>
            <a:r>
              <a:rPr lang="es-MX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Archivos: </a:t>
            </a:r>
            <a:r>
              <a:rPr lang="es-MX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Si quiero agregar un documento Word, Excel, PowerPoint, </a:t>
            </a:r>
            <a:r>
              <a:rPr lang="es-MX" sz="1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Pdf</a:t>
            </a:r>
            <a:r>
              <a:rPr lang="es-MX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etc. lo puedo hacer desde esa pestaña. </a:t>
            </a:r>
          </a:p>
          <a:p>
            <a:r>
              <a:rPr lang="es-MX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396464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39C79AD-BCA6-4EBB-A3E5-4C5709B51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8719350" cy="4763853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71935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7999" y="4553379"/>
            <a:ext cx="2086001" cy="420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0880283C-5917-4775-8EA5-A93ED1FAE063}"/>
              </a:ext>
            </a:extLst>
          </p:cNvPr>
          <p:cNvCxnSpPr>
            <a:cxnSpLocks/>
          </p:cNvCxnSpPr>
          <p:nvPr/>
        </p:nvCxnSpPr>
        <p:spPr>
          <a:xfrm>
            <a:off x="2346960" y="4433596"/>
            <a:ext cx="632460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3103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E73D8ED-E3FA-42A4-BAC5-C8711623C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50" y="0"/>
            <a:ext cx="8719350" cy="4759312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1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548838"/>
            <a:ext cx="2086001" cy="420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0880283C-5917-4775-8EA5-A93ED1FAE063}"/>
              </a:ext>
            </a:extLst>
          </p:cNvPr>
          <p:cNvCxnSpPr>
            <a:cxnSpLocks/>
          </p:cNvCxnSpPr>
          <p:nvPr/>
        </p:nvCxnSpPr>
        <p:spPr>
          <a:xfrm>
            <a:off x="2145360" y="4441216"/>
            <a:ext cx="632460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ángulo 4">
            <a:extLst>
              <a:ext uri="{FF2B5EF4-FFF2-40B4-BE49-F238E27FC236}">
                <a16:creationId xmlns:a16="http://schemas.microsoft.com/office/drawing/2014/main" id="{FB6BDD23-4DF2-44E4-A0D7-2C914F55EC91}"/>
              </a:ext>
            </a:extLst>
          </p:cNvPr>
          <p:cNvSpPr/>
          <p:nvPr/>
        </p:nvSpPr>
        <p:spPr>
          <a:xfrm>
            <a:off x="2892120" y="4010687"/>
            <a:ext cx="5649900" cy="84581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70545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A3FF444-78C0-4F88-8780-79F25D30D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50" y="0"/>
            <a:ext cx="8719350" cy="4768395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1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548838"/>
            <a:ext cx="2086001" cy="420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0880283C-5917-4775-8EA5-A93ED1FAE063}"/>
              </a:ext>
            </a:extLst>
          </p:cNvPr>
          <p:cNvCxnSpPr>
            <a:cxnSpLocks/>
          </p:cNvCxnSpPr>
          <p:nvPr/>
        </p:nvCxnSpPr>
        <p:spPr>
          <a:xfrm>
            <a:off x="2381580" y="4331569"/>
            <a:ext cx="632460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ángulo 4">
            <a:extLst>
              <a:ext uri="{FF2B5EF4-FFF2-40B4-BE49-F238E27FC236}">
                <a16:creationId xmlns:a16="http://schemas.microsoft.com/office/drawing/2014/main" id="{FB6BDD23-4DF2-44E4-A0D7-2C914F55EC91}"/>
              </a:ext>
            </a:extLst>
          </p:cNvPr>
          <p:cNvSpPr/>
          <p:nvPr/>
        </p:nvSpPr>
        <p:spPr>
          <a:xfrm>
            <a:off x="3169920" y="4015740"/>
            <a:ext cx="5486400" cy="770461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DC2AB4C-009A-403F-BDDC-2A63C9D3530F}"/>
              </a:ext>
            </a:extLst>
          </p:cNvPr>
          <p:cNvSpPr/>
          <p:nvPr/>
        </p:nvSpPr>
        <p:spPr>
          <a:xfrm>
            <a:off x="424650" y="554213"/>
            <a:ext cx="365759" cy="327659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3D1307DD-FC48-404C-B6C0-2AF8DA0288D3}"/>
              </a:ext>
            </a:extLst>
          </p:cNvPr>
          <p:cNvCxnSpPr>
            <a:cxnSpLocks/>
          </p:cNvCxnSpPr>
          <p:nvPr/>
        </p:nvCxnSpPr>
        <p:spPr>
          <a:xfrm flipH="1" flipV="1">
            <a:off x="2797637" y="1196340"/>
            <a:ext cx="308280" cy="3810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F32D88A-A3B2-4033-B169-7FF0A2FFD524}"/>
              </a:ext>
            </a:extLst>
          </p:cNvPr>
          <p:cNvSpPr txBox="1"/>
          <p:nvPr/>
        </p:nvSpPr>
        <p:spPr>
          <a:xfrm>
            <a:off x="2797637" y="1649225"/>
            <a:ext cx="2743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/>
              <a:t>Seleccionamos un contacto de la lista, o un chat de alguna reunión no citada mediante grupo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3A33BF2-2F72-4EB4-99DD-B96F378BB1D6}"/>
              </a:ext>
            </a:extLst>
          </p:cNvPr>
          <p:cNvSpPr txBox="1"/>
          <p:nvPr/>
        </p:nvSpPr>
        <p:spPr>
          <a:xfrm>
            <a:off x="4572000" y="273558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6F136BD-D322-4FDF-8C96-1F6080B806F8}"/>
              </a:ext>
            </a:extLst>
          </p:cNvPr>
          <p:cNvSpPr txBox="1"/>
          <p:nvPr/>
        </p:nvSpPr>
        <p:spPr>
          <a:xfrm>
            <a:off x="3482340" y="4227016"/>
            <a:ext cx="490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Iniciamos la conversación </a:t>
            </a: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8D3B782C-B8F9-4CCA-A8D8-59F4B6C19D2B}"/>
              </a:ext>
            </a:extLst>
          </p:cNvPr>
          <p:cNvCxnSpPr>
            <a:cxnSpLocks/>
          </p:cNvCxnSpPr>
          <p:nvPr/>
        </p:nvCxnSpPr>
        <p:spPr>
          <a:xfrm flipV="1">
            <a:off x="7898129" y="524978"/>
            <a:ext cx="455462" cy="4114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D5194D5-D57E-44A4-9D91-5D624F3629FB}"/>
              </a:ext>
            </a:extLst>
          </p:cNvPr>
          <p:cNvSpPr txBox="1"/>
          <p:nvPr/>
        </p:nvSpPr>
        <p:spPr>
          <a:xfrm>
            <a:off x="7260121" y="881872"/>
            <a:ext cx="14876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/>
              <a:t>Llamar </a:t>
            </a:r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3CF4072D-492C-4E42-8C67-A3B8137A7D20}"/>
              </a:ext>
            </a:extLst>
          </p:cNvPr>
          <p:cNvCxnSpPr>
            <a:cxnSpLocks/>
          </p:cNvCxnSpPr>
          <p:nvPr/>
        </p:nvCxnSpPr>
        <p:spPr>
          <a:xfrm flipV="1">
            <a:off x="8877300" y="554213"/>
            <a:ext cx="0" cy="64212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n 20">
            <a:extLst>
              <a:ext uri="{FF2B5EF4-FFF2-40B4-BE49-F238E27FC236}">
                <a16:creationId xmlns:a16="http://schemas.microsoft.com/office/drawing/2014/main" id="{0975176E-DA98-4A5F-87B5-EA9191EB91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3952" y="1293352"/>
            <a:ext cx="2200048" cy="77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2972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9B1F8C5-2D53-4525-A4B9-F688A8DDE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50" y="0"/>
            <a:ext cx="8719350" cy="4763854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1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548838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2DC2AB4C-009A-403F-BDDC-2A63C9D3530F}"/>
              </a:ext>
            </a:extLst>
          </p:cNvPr>
          <p:cNvSpPr/>
          <p:nvPr/>
        </p:nvSpPr>
        <p:spPr>
          <a:xfrm>
            <a:off x="424650" y="563880"/>
            <a:ext cx="367830" cy="29718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3A33BF2-2F72-4EB4-99DD-B96F378BB1D6}"/>
              </a:ext>
            </a:extLst>
          </p:cNvPr>
          <p:cNvSpPr txBox="1"/>
          <p:nvPr/>
        </p:nvSpPr>
        <p:spPr>
          <a:xfrm>
            <a:off x="4572000" y="273558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BBC2260-FF96-4215-9450-D289C31096C6}"/>
              </a:ext>
            </a:extLst>
          </p:cNvPr>
          <p:cNvSpPr txBox="1"/>
          <p:nvPr/>
        </p:nvSpPr>
        <p:spPr>
          <a:xfrm>
            <a:off x="2759725" y="809097"/>
            <a:ext cx="4747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Podemos iniciar una conversación nueva, buscando el contacto deseado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64DF7B29-DEC1-40E1-9B49-9A5E3C5F1DE6}"/>
              </a:ext>
            </a:extLst>
          </p:cNvPr>
          <p:cNvSpPr/>
          <p:nvPr/>
        </p:nvSpPr>
        <p:spPr>
          <a:xfrm>
            <a:off x="2382079" y="304539"/>
            <a:ext cx="424650" cy="25461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64144991-2CB9-4931-A189-6D84274938F9}"/>
              </a:ext>
            </a:extLst>
          </p:cNvPr>
          <p:cNvCxnSpPr>
            <a:cxnSpLocks/>
          </p:cNvCxnSpPr>
          <p:nvPr/>
        </p:nvCxnSpPr>
        <p:spPr>
          <a:xfrm flipH="1" flipV="1">
            <a:off x="2621778" y="547719"/>
            <a:ext cx="184951" cy="42136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407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71935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72EFEF0-8C3A-4FC3-84E2-7F75F458E0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719350" cy="4759312"/>
          </a:xfrm>
          <a:prstGeom prst="rect">
            <a:avLst/>
          </a:prstGeom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7999" y="4553379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lecha: curvada hacia arriba 3">
            <a:hlinkClick r:id="rId6" action="ppaction://hlinksldjump"/>
            <a:extLst>
              <a:ext uri="{FF2B5EF4-FFF2-40B4-BE49-F238E27FC236}">
                <a16:creationId xmlns:a16="http://schemas.microsoft.com/office/drawing/2014/main" id="{0715B5D3-B4DD-4A04-A7BB-FD6D1E56990D}"/>
              </a:ext>
            </a:extLst>
          </p:cNvPr>
          <p:cNvSpPr/>
          <p:nvPr/>
        </p:nvSpPr>
        <p:spPr>
          <a:xfrm>
            <a:off x="8789317" y="4306104"/>
            <a:ext cx="284715" cy="15621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DD7CE17-AFFE-4A1C-8496-731B500AFC11}"/>
              </a:ext>
            </a:extLst>
          </p:cNvPr>
          <p:cNvSpPr/>
          <p:nvPr/>
        </p:nvSpPr>
        <p:spPr>
          <a:xfrm>
            <a:off x="0" y="1188720"/>
            <a:ext cx="367830" cy="29718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3EEACE88-CEC3-4CC8-859F-35108F7B0483}"/>
              </a:ext>
            </a:extLst>
          </p:cNvPr>
          <p:cNvCxnSpPr>
            <a:cxnSpLocks/>
          </p:cNvCxnSpPr>
          <p:nvPr/>
        </p:nvCxnSpPr>
        <p:spPr>
          <a:xfrm flipH="1">
            <a:off x="424650" y="1337310"/>
            <a:ext cx="771690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24622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71935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72EFEF0-8C3A-4FC3-84E2-7F75F458E0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719350" cy="4759312"/>
          </a:xfrm>
          <a:prstGeom prst="rect">
            <a:avLst/>
          </a:prstGeom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7999" y="4553379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lecha: curvada hacia arriba 3">
            <a:hlinkClick r:id="rId6" action="ppaction://hlinksldjump"/>
            <a:extLst>
              <a:ext uri="{FF2B5EF4-FFF2-40B4-BE49-F238E27FC236}">
                <a16:creationId xmlns:a16="http://schemas.microsoft.com/office/drawing/2014/main" id="{0715B5D3-B4DD-4A04-A7BB-FD6D1E56990D}"/>
              </a:ext>
            </a:extLst>
          </p:cNvPr>
          <p:cNvSpPr/>
          <p:nvPr/>
        </p:nvSpPr>
        <p:spPr>
          <a:xfrm>
            <a:off x="8789317" y="4279808"/>
            <a:ext cx="284715" cy="15621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6FC791D3-4699-4754-BE68-73733A3A7FCA}"/>
              </a:ext>
            </a:extLst>
          </p:cNvPr>
          <p:cNvCxnSpPr>
            <a:cxnSpLocks/>
          </p:cNvCxnSpPr>
          <p:nvPr/>
        </p:nvCxnSpPr>
        <p:spPr>
          <a:xfrm>
            <a:off x="5996940" y="427384"/>
            <a:ext cx="632460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F12E5B06-F2E0-4AF9-A09A-766957F7D049}"/>
              </a:ext>
            </a:extLst>
          </p:cNvPr>
          <p:cNvSpPr/>
          <p:nvPr/>
        </p:nvSpPr>
        <p:spPr>
          <a:xfrm>
            <a:off x="6720840" y="266706"/>
            <a:ext cx="861060" cy="35432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7275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604269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EB14F9-9953-42B6-93AD-CA78D65C6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6114" y="1150665"/>
            <a:ext cx="5427961" cy="3278760"/>
          </a:xfrm>
        </p:spPr>
        <p:txBody>
          <a:bodyPr/>
          <a:lstStyle/>
          <a:p>
            <a:pPr marL="114300" indent="0">
              <a:buNone/>
            </a:pPr>
            <a:r>
              <a:rPr lang="es-MX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Al hacer clic en tu id de usuario se despliega un menú donde puedes: </a:t>
            </a:r>
          </a:p>
          <a:p>
            <a:pPr marL="114300" indent="0">
              <a:buNone/>
            </a:pPr>
            <a:r>
              <a:rPr lang="es-MX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• Cambiar la imagen de tu usuario </a:t>
            </a:r>
          </a:p>
          <a:p>
            <a:pPr marL="114300" indent="0">
              <a:buNone/>
            </a:pPr>
            <a:r>
              <a:rPr lang="es-MX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• Indicar si estás disponible, ocupado, etc. </a:t>
            </a:r>
          </a:p>
          <a:p>
            <a:pPr marL="114300" indent="0">
              <a:buNone/>
            </a:pPr>
            <a:r>
              <a:rPr lang="es-MX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• Definir un mensaje para cuando quieran comunicarse contigo (por ejemplo, indicando que estas de vacaciones) </a:t>
            </a:r>
          </a:p>
          <a:p>
            <a:pPr marL="114300" indent="0">
              <a:buNone/>
            </a:pPr>
            <a:r>
              <a:rPr lang="es-MX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• Además, si estás en un ordenador compartido puedes Cerrar sesión. </a:t>
            </a:r>
          </a:p>
          <a:p>
            <a:pPr marL="357188" indent="0">
              <a:buNone/>
            </a:pPr>
            <a:r>
              <a:rPr lang="es-MX" sz="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Por otra parte, junto a tu id de usuario aparece el Teams al que estás conectado. En la figura estamos en una cuenta institucional y una personal.</a:t>
            </a:r>
          </a:p>
          <a:p>
            <a:pPr marL="357188" indent="0">
              <a:buNone/>
            </a:pPr>
            <a:r>
              <a:rPr lang="es-MX" sz="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Puedes pertenecer a varios Teams cada uno con sus equipos de personas, sus documentos y sus conversaciones asociadas. Pasar de uno a otro es fácil, basta seleccionarlo en el desplegable.</a:t>
            </a:r>
            <a:endParaRPr lang="es-MX" sz="800" dirty="0"/>
          </a:p>
          <a:p>
            <a:pPr marL="114300" indent="0">
              <a:buNone/>
            </a:pPr>
            <a:endParaRPr lang="es-MX" sz="11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14300" indent="0">
              <a:buNone/>
            </a:pPr>
            <a:endParaRPr lang="es-MX" sz="11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14300" indent="0">
              <a:buNone/>
            </a:pPr>
            <a:r>
              <a:rPr lang="es-MX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• Configurar Teams, donde se proponen diversas formas de visualizar la información y otras características que puedes personalizar. </a:t>
            </a:r>
          </a:p>
          <a:p>
            <a:pPr marL="114300" indent="0">
              <a:buNone/>
            </a:pPr>
            <a:endParaRPr lang="es-MX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14300" indent="0">
              <a:buNone/>
            </a:pPr>
            <a:endParaRPr lang="es-MX" sz="11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7188" indent="0">
              <a:buNone/>
            </a:pPr>
            <a:endParaRPr lang="es-CO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7188" indent="0">
              <a:buNone/>
            </a:pPr>
            <a:r>
              <a:rPr lang="es-MX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11BC780-6759-4248-A2E2-0ADEB7024045}"/>
              </a:ext>
            </a:extLst>
          </p:cNvPr>
          <p:cNvSpPr txBox="1"/>
          <p:nvPr/>
        </p:nvSpPr>
        <p:spPr>
          <a:xfrm>
            <a:off x="790646" y="227335"/>
            <a:ext cx="74054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Gestionar tu usuario y la aplicación Teams </a:t>
            </a:r>
          </a:p>
          <a:p>
            <a:r>
              <a:rPr lang="es-MX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 la derecha de la barra central se muestra tu id de usuario y el Teams al que estas conectado. 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8B44B15-9696-458C-9712-B12115E14E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759" b="5842"/>
          <a:stretch/>
        </p:blipFill>
        <p:spPr>
          <a:xfrm>
            <a:off x="6465544" y="3025084"/>
            <a:ext cx="1887810" cy="182590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A7C8B93-E4C3-406D-A4C0-5CF46819D4D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588"/>
          <a:stretch/>
        </p:blipFill>
        <p:spPr>
          <a:xfrm>
            <a:off x="6465543" y="989576"/>
            <a:ext cx="1887811" cy="1970306"/>
          </a:xfrm>
          <a:prstGeom prst="rect">
            <a:avLst/>
          </a:prstGeom>
        </p:spPr>
      </p:pic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12B1F356-DDB3-4C34-95CE-AA05F8335477}"/>
              </a:ext>
            </a:extLst>
          </p:cNvPr>
          <p:cNvCxnSpPr/>
          <p:nvPr/>
        </p:nvCxnSpPr>
        <p:spPr>
          <a:xfrm>
            <a:off x="5984985" y="1471212"/>
            <a:ext cx="54718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271A5215-AB16-4C50-AADA-D6669117FBAB}"/>
              </a:ext>
            </a:extLst>
          </p:cNvPr>
          <p:cNvSpPr/>
          <p:nvPr/>
        </p:nvSpPr>
        <p:spPr>
          <a:xfrm>
            <a:off x="6532174" y="1291924"/>
            <a:ext cx="370276" cy="378809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548801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73B2333-9E33-4795-92FF-520F80F03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719349" cy="4763853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71935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7999" y="4553379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lecha: curvada hacia arriba 3">
            <a:hlinkClick r:id="rId6" action="ppaction://hlinksldjump"/>
            <a:extLst>
              <a:ext uri="{FF2B5EF4-FFF2-40B4-BE49-F238E27FC236}">
                <a16:creationId xmlns:a16="http://schemas.microsoft.com/office/drawing/2014/main" id="{0715B5D3-B4DD-4A04-A7BB-FD6D1E56990D}"/>
              </a:ext>
            </a:extLst>
          </p:cNvPr>
          <p:cNvSpPr/>
          <p:nvPr/>
        </p:nvSpPr>
        <p:spPr>
          <a:xfrm>
            <a:off x="8789317" y="4276202"/>
            <a:ext cx="284715" cy="15621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6FC791D3-4699-4754-BE68-73733A3A7FCA}"/>
              </a:ext>
            </a:extLst>
          </p:cNvPr>
          <p:cNvCxnSpPr>
            <a:cxnSpLocks/>
          </p:cNvCxnSpPr>
          <p:nvPr/>
        </p:nvCxnSpPr>
        <p:spPr>
          <a:xfrm>
            <a:off x="5600700" y="821716"/>
            <a:ext cx="632460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3392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71935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lecha: curvada hacia arriba 3">
            <a:hlinkClick r:id="rId4" action="ppaction://hlinksldjump"/>
            <a:extLst>
              <a:ext uri="{FF2B5EF4-FFF2-40B4-BE49-F238E27FC236}">
                <a16:creationId xmlns:a16="http://schemas.microsoft.com/office/drawing/2014/main" id="{0715B5D3-B4DD-4A04-A7BB-FD6D1E56990D}"/>
              </a:ext>
            </a:extLst>
          </p:cNvPr>
          <p:cNvSpPr/>
          <p:nvPr/>
        </p:nvSpPr>
        <p:spPr>
          <a:xfrm>
            <a:off x="8814599" y="4306104"/>
            <a:ext cx="284715" cy="15621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9DB8E3D-5A1C-4DD3-BEF7-448CE46700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8719350" cy="4772935"/>
          </a:xfrm>
          <a:prstGeom prst="rect">
            <a:avLst/>
          </a:prstGeom>
        </p:spPr>
      </p:pic>
      <p:pic>
        <p:nvPicPr>
          <p:cNvPr id="81" name="Google Shape;8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57999" y="4553379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A0C90D88-C901-468C-9108-0D3D4C30F1C7}"/>
              </a:ext>
            </a:extLst>
          </p:cNvPr>
          <p:cNvSpPr/>
          <p:nvPr/>
        </p:nvSpPr>
        <p:spPr>
          <a:xfrm>
            <a:off x="6309359" y="3246120"/>
            <a:ext cx="748639" cy="29718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8013765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D419F15-4E16-4C23-B665-8B0E2B504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719350" cy="4768395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71935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lecha: curvada hacia arriba 3">
            <a:hlinkClick r:id="rId5" action="ppaction://hlinksldjump"/>
            <a:extLst>
              <a:ext uri="{FF2B5EF4-FFF2-40B4-BE49-F238E27FC236}">
                <a16:creationId xmlns:a16="http://schemas.microsoft.com/office/drawing/2014/main" id="{0715B5D3-B4DD-4A04-A7BB-FD6D1E56990D}"/>
              </a:ext>
            </a:extLst>
          </p:cNvPr>
          <p:cNvSpPr/>
          <p:nvPr/>
        </p:nvSpPr>
        <p:spPr>
          <a:xfrm>
            <a:off x="8814599" y="4306104"/>
            <a:ext cx="284715" cy="15621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57999" y="4553379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BF390225-928A-47C3-88A1-8EB82CE24FE8}"/>
              </a:ext>
            </a:extLst>
          </p:cNvPr>
          <p:cNvSpPr/>
          <p:nvPr/>
        </p:nvSpPr>
        <p:spPr>
          <a:xfrm>
            <a:off x="3345179" y="2235607"/>
            <a:ext cx="2011681" cy="29718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8329361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1D1F127-0239-4889-868C-62B6132FD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719350" cy="4754770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71935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7999" y="4553379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FB8607A1-EC15-48D6-BBF6-D0933207E88D}"/>
              </a:ext>
            </a:extLst>
          </p:cNvPr>
          <p:cNvSpPr/>
          <p:nvPr/>
        </p:nvSpPr>
        <p:spPr>
          <a:xfrm>
            <a:off x="5297845" y="1001463"/>
            <a:ext cx="1828801" cy="29718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616309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0F92377-F581-462E-98C7-34223BE73D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209"/>
          <a:stretch/>
        </p:blipFill>
        <p:spPr>
          <a:xfrm>
            <a:off x="0" y="1"/>
            <a:ext cx="8719350" cy="4747260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71935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lecha: curvada hacia arriba 3">
            <a:hlinkClick r:id="rId5" action="ppaction://hlinksldjump"/>
            <a:extLst>
              <a:ext uri="{FF2B5EF4-FFF2-40B4-BE49-F238E27FC236}">
                <a16:creationId xmlns:a16="http://schemas.microsoft.com/office/drawing/2014/main" id="{0715B5D3-B4DD-4A04-A7BB-FD6D1E56990D}"/>
              </a:ext>
            </a:extLst>
          </p:cNvPr>
          <p:cNvSpPr/>
          <p:nvPr/>
        </p:nvSpPr>
        <p:spPr>
          <a:xfrm>
            <a:off x="8814599" y="4306104"/>
            <a:ext cx="284715" cy="15621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57999" y="4553379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FB8607A1-EC15-48D6-BBF6-D0933207E88D}"/>
              </a:ext>
            </a:extLst>
          </p:cNvPr>
          <p:cNvSpPr/>
          <p:nvPr/>
        </p:nvSpPr>
        <p:spPr>
          <a:xfrm>
            <a:off x="5229198" y="1531620"/>
            <a:ext cx="1828801" cy="29718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929876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09EB073-DF3D-4092-9ACF-84B122783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719350" cy="4763854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71935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lecha: curvada hacia arriba 3">
            <a:hlinkClick r:id="rId5" action="ppaction://hlinksldjump"/>
            <a:extLst>
              <a:ext uri="{FF2B5EF4-FFF2-40B4-BE49-F238E27FC236}">
                <a16:creationId xmlns:a16="http://schemas.microsoft.com/office/drawing/2014/main" id="{0715B5D3-B4DD-4A04-A7BB-FD6D1E56990D}"/>
              </a:ext>
            </a:extLst>
          </p:cNvPr>
          <p:cNvSpPr/>
          <p:nvPr/>
        </p:nvSpPr>
        <p:spPr>
          <a:xfrm>
            <a:off x="8814599" y="4306104"/>
            <a:ext cx="284715" cy="15621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57999" y="4553379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FB8607A1-EC15-48D6-BBF6-D0933207E88D}"/>
              </a:ext>
            </a:extLst>
          </p:cNvPr>
          <p:cNvSpPr/>
          <p:nvPr/>
        </p:nvSpPr>
        <p:spPr>
          <a:xfrm>
            <a:off x="7555149" y="169171"/>
            <a:ext cx="434502" cy="35906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4BC885A-BBC4-4825-A7A0-770224B09431}"/>
              </a:ext>
            </a:extLst>
          </p:cNvPr>
          <p:cNvSpPr txBox="1"/>
          <p:nvPr/>
        </p:nvSpPr>
        <p:spPr>
          <a:xfrm>
            <a:off x="972766" y="1128556"/>
            <a:ext cx="5032443" cy="2616101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CO" sz="20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Cómo Compartir tu pantalla </a:t>
            </a:r>
          </a:p>
          <a:p>
            <a:pPr algn="just"/>
            <a:r>
              <a:rPr lang="es-MX" sz="16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Esta opción es especialmente potente y muy útil. Puedo mostrar a los miembros del chat una ventana de mi equipo o incluso cederles el control de la misma. Puedo compartir la pantalla dentro de una videollamada o sin necesidad de tener que hacer una llamada. </a:t>
            </a:r>
          </a:p>
          <a:p>
            <a:r>
              <a:rPr lang="es-MX" sz="16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Al hacer clic en           , tanto desde el chat (sin llamada) o ese mismo icono si estoy dentro de una videollamada, Teams me muestra las ventanas abiertas en mi equipo. Debo elegir la que quiero compartir </a:t>
            </a:r>
            <a:endParaRPr lang="es-CO" sz="1600" dirty="0">
              <a:solidFill>
                <a:schemeClr val="bg1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FDE75F4-BF6E-400B-A27C-6256E0F5821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8176"/>
          <a:stretch/>
        </p:blipFill>
        <p:spPr>
          <a:xfrm>
            <a:off x="2343143" y="2671864"/>
            <a:ext cx="413028" cy="33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02318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09EB073-DF3D-4092-9ACF-84B122783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719350" cy="4763854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71935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lecha: curvada hacia arriba 3">
            <a:hlinkClick r:id="rId5" action="ppaction://hlinksldjump"/>
            <a:extLst>
              <a:ext uri="{FF2B5EF4-FFF2-40B4-BE49-F238E27FC236}">
                <a16:creationId xmlns:a16="http://schemas.microsoft.com/office/drawing/2014/main" id="{0715B5D3-B4DD-4A04-A7BB-FD6D1E56990D}"/>
              </a:ext>
            </a:extLst>
          </p:cNvPr>
          <p:cNvSpPr/>
          <p:nvPr/>
        </p:nvSpPr>
        <p:spPr>
          <a:xfrm>
            <a:off x="8814599" y="4306104"/>
            <a:ext cx="284715" cy="15621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57999" y="4553379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FB8607A1-EC15-48D6-BBF6-D0933207E88D}"/>
              </a:ext>
            </a:extLst>
          </p:cNvPr>
          <p:cNvSpPr/>
          <p:nvPr/>
        </p:nvSpPr>
        <p:spPr>
          <a:xfrm>
            <a:off x="7555149" y="169171"/>
            <a:ext cx="434502" cy="35906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D1ECE22-83FD-4F89-9181-5566A67E3E0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3244"/>
          <a:stretch/>
        </p:blipFill>
        <p:spPr>
          <a:xfrm>
            <a:off x="5226088" y="0"/>
            <a:ext cx="3493262" cy="411804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9C49040-6918-4EEE-89CA-B8FE1902F695}"/>
              </a:ext>
            </a:extLst>
          </p:cNvPr>
          <p:cNvSpPr txBox="1"/>
          <p:nvPr/>
        </p:nvSpPr>
        <p:spPr>
          <a:xfrm>
            <a:off x="985737" y="1128556"/>
            <a:ext cx="5363182" cy="2985433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CO" sz="20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Cómo Compartir tu pantalla </a:t>
            </a:r>
          </a:p>
          <a:p>
            <a:r>
              <a:rPr lang="es-MX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Elijo una de las ventanas. Las demás personas que estén dentro del chat recibirán una notificación pues deben aceptar para acceder a tu pantalla. </a:t>
            </a:r>
          </a:p>
          <a:p>
            <a:r>
              <a:rPr lang="es-MX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Cuando estoy dentro de una llamada y a la vez que comparto pantalla</a:t>
            </a:r>
            <a:r>
              <a:rPr lang="es-MX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. En esta situación Teams permite que todos puedan hablar y discutir sobre la pantalla compartida a la vez que se interactúa sobre ella. </a:t>
            </a:r>
          </a:p>
          <a:p>
            <a:r>
              <a:rPr lang="es-MX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Además, en la parte superior de la pantalla nos aparecerá la opción de </a:t>
            </a:r>
            <a:r>
              <a:rPr lang="es-MX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“</a:t>
            </a:r>
            <a:r>
              <a:rPr lang="es-MX" b="1" i="1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Ceder el Control</a:t>
            </a:r>
            <a:r>
              <a:rPr lang="es-MX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” </a:t>
            </a:r>
            <a:r>
              <a:rPr lang="es-MX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para que otra persona pueda realizar acciones sobre tu pantalla compartida. En cualquier momento el propietario de la ventana compartida puede revocar el permiso haciendo clic en Detener la Presentación. </a:t>
            </a:r>
            <a:endParaRPr lang="es-CO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05906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D1ECE22-83FD-4F89-9181-5566A67E3E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084" b="13244"/>
          <a:stretch/>
        </p:blipFill>
        <p:spPr>
          <a:xfrm>
            <a:off x="1655514" y="188060"/>
            <a:ext cx="2512198" cy="4118043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71935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lecha: curvada hacia arriba 3">
            <a:hlinkClick r:id="rId5" action="ppaction://hlinksldjump"/>
            <a:extLst>
              <a:ext uri="{FF2B5EF4-FFF2-40B4-BE49-F238E27FC236}">
                <a16:creationId xmlns:a16="http://schemas.microsoft.com/office/drawing/2014/main" id="{0715B5D3-B4DD-4A04-A7BB-FD6D1E56990D}"/>
              </a:ext>
            </a:extLst>
          </p:cNvPr>
          <p:cNvSpPr/>
          <p:nvPr/>
        </p:nvSpPr>
        <p:spPr>
          <a:xfrm>
            <a:off x="8814599" y="4306104"/>
            <a:ext cx="284715" cy="15621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57999" y="4553379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FB8607A1-EC15-48D6-BBF6-D0933207E88D}"/>
              </a:ext>
            </a:extLst>
          </p:cNvPr>
          <p:cNvSpPr/>
          <p:nvPr/>
        </p:nvSpPr>
        <p:spPr>
          <a:xfrm>
            <a:off x="3057095" y="1181099"/>
            <a:ext cx="959795" cy="72577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0ACCE2A-A2D7-4DDC-B6C7-7A4AC054BB8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9937"/>
          <a:stretch/>
        </p:blipFill>
        <p:spPr>
          <a:xfrm>
            <a:off x="4748043" y="188061"/>
            <a:ext cx="3092529" cy="4118043"/>
          </a:xfrm>
          <a:prstGeom prst="rect">
            <a:avLst/>
          </a:prstGeom>
        </p:spPr>
      </p:pic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CC44573E-B536-40AE-BF39-3879081B13F2}"/>
              </a:ext>
            </a:extLst>
          </p:cNvPr>
          <p:cNvCxnSpPr>
            <a:cxnSpLocks/>
          </p:cNvCxnSpPr>
          <p:nvPr/>
        </p:nvCxnSpPr>
        <p:spPr>
          <a:xfrm>
            <a:off x="4016890" y="1563441"/>
            <a:ext cx="731153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>
            <a:extLst>
              <a:ext uri="{FF2B5EF4-FFF2-40B4-BE49-F238E27FC236}">
                <a16:creationId xmlns:a16="http://schemas.microsoft.com/office/drawing/2014/main" id="{AA1AD695-4228-4E0D-96CB-458FE69B7006}"/>
              </a:ext>
            </a:extLst>
          </p:cNvPr>
          <p:cNvSpPr/>
          <p:nvPr/>
        </p:nvSpPr>
        <p:spPr>
          <a:xfrm>
            <a:off x="1996866" y="1188394"/>
            <a:ext cx="959795" cy="725774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5EF8FEFB-02F9-4D87-9DDC-9AD59D215DB4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1540306" y="1551281"/>
            <a:ext cx="456560" cy="0"/>
          </a:xfrm>
          <a:prstGeom prst="straightConnector1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52FE067-661A-46D8-BE9B-FB5DEC702FED}"/>
              </a:ext>
            </a:extLst>
          </p:cNvPr>
          <p:cNvSpPr txBox="1"/>
          <p:nvPr/>
        </p:nvSpPr>
        <p:spPr>
          <a:xfrm>
            <a:off x="622114" y="1194109"/>
            <a:ext cx="11659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Duplica todo el contenido </a:t>
            </a:r>
          </a:p>
        </p:txBody>
      </p:sp>
    </p:spTree>
    <p:extLst>
      <p:ext uri="{BB962C8B-B14F-4D97-AF65-F5344CB8AC3E}">
        <p14:creationId xmlns:p14="http://schemas.microsoft.com/office/powerpoint/2010/main" val="45620580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C462F97-8AC9-4C50-AEDB-F419EE52F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012" y="116731"/>
            <a:ext cx="2616117" cy="4679763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71935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lecha: curvada hacia arriba 3">
            <a:hlinkClick r:id="rId5" action="ppaction://hlinksldjump"/>
            <a:extLst>
              <a:ext uri="{FF2B5EF4-FFF2-40B4-BE49-F238E27FC236}">
                <a16:creationId xmlns:a16="http://schemas.microsoft.com/office/drawing/2014/main" id="{0715B5D3-B4DD-4A04-A7BB-FD6D1E56990D}"/>
              </a:ext>
            </a:extLst>
          </p:cNvPr>
          <p:cNvSpPr/>
          <p:nvPr/>
        </p:nvSpPr>
        <p:spPr>
          <a:xfrm>
            <a:off x="8814599" y="4306104"/>
            <a:ext cx="284715" cy="15621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57999" y="4553379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FB8607A1-EC15-48D6-BBF6-D0933207E88D}"/>
              </a:ext>
            </a:extLst>
          </p:cNvPr>
          <p:cNvSpPr/>
          <p:nvPr/>
        </p:nvSpPr>
        <p:spPr>
          <a:xfrm>
            <a:off x="2817146" y="3667375"/>
            <a:ext cx="1294412" cy="72577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CC44573E-B536-40AE-BF39-3879081B13F2}"/>
              </a:ext>
            </a:extLst>
          </p:cNvPr>
          <p:cNvCxnSpPr>
            <a:cxnSpLocks/>
          </p:cNvCxnSpPr>
          <p:nvPr/>
        </p:nvCxnSpPr>
        <p:spPr>
          <a:xfrm>
            <a:off x="4111558" y="3975901"/>
            <a:ext cx="1420238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>
            <a:extLst>
              <a:ext uri="{FF2B5EF4-FFF2-40B4-BE49-F238E27FC236}">
                <a16:creationId xmlns:a16="http://schemas.microsoft.com/office/drawing/2014/main" id="{AA1AD695-4228-4E0D-96CB-458FE69B7006}"/>
              </a:ext>
            </a:extLst>
          </p:cNvPr>
          <p:cNvSpPr/>
          <p:nvPr/>
        </p:nvSpPr>
        <p:spPr>
          <a:xfrm>
            <a:off x="2714012" y="1961875"/>
            <a:ext cx="1695233" cy="466714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5EF8FEFB-02F9-4D87-9DDC-9AD59D215DB4}"/>
              </a:ext>
            </a:extLst>
          </p:cNvPr>
          <p:cNvCxnSpPr>
            <a:cxnSpLocks/>
          </p:cNvCxnSpPr>
          <p:nvPr/>
        </p:nvCxnSpPr>
        <p:spPr>
          <a:xfrm flipH="1">
            <a:off x="2239345" y="2195232"/>
            <a:ext cx="464307" cy="0"/>
          </a:xfrm>
          <a:prstGeom prst="straightConnector1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52FE067-661A-46D8-BE9B-FB5DEC702FED}"/>
              </a:ext>
            </a:extLst>
          </p:cNvPr>
          <p:cNvSpPr txBox="1"/>
          <p:nvPr/>
        </p:nvSpPr>
        <p:spPr>
          <a:xfrm>
            <a:off x="1300350" y="1933622"/>
            <a:ext cx="1165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Abre la pizarra.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C89924C-F50B-40DE-B5FA-3B0017734DCC}"/>
              </a:ext>
            </a:extLst>
          </p:cNvPr>
          <p:cNvSpPr txBox="1"/>
          <p:nvPr/>
        </p:nvSpPr>
        <p:spPr>
          <a:xfrm>
            <a:off x="5509093" y="3714291"/>
            <a:ext cx="26161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Permite cargar documentos desde la nube o desde el dispositivo.</a:t>
            </a:r>
          </a:p>
        </p:txBody>
      </p:sp>
    </p:spTree>
    <p:extLst>
      <p:ext uri="{BB962C8B-B14F-4D97-AF65-F5344CB8AC3E}">
        <p14:creationId xmlns:p14="http://schemas.microsoft.com/office/powerpoint/2010/main" val="181038317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FA47606-7BBD-4393-AC5B-0003277873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783"/>
          <a:stretch/>
        </p:blipFill>
        <p:spPr>
          <a:xfrm>
            <a:off x="0" y="1"/>
            <a:ext cx="8719350" cy="4254229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71935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lecha: curvada hacia arriba 3">
            <a:hlinkClick r:id="rId5" action="ppaction://hlinksldjump"/>
            <a:extLst>
              <a:ext uri="{FF2B5EF4-FFF2-40B4-BE49-F238E27FC236}">
                <a16:creationId xmlns:a16="http://schemas.microsoft.com/office/drawing/2014/main" id="{0715B5D3-B4DD-4A04-A7BB-FD6D1E56990D}"/>
              </a:ext>
            </a:extLst>
          </p:cNvPr>
          <p:cNvSpPr/>
          <p:nvPr/>
        </p:nvSpPr>
        <p:spPr>
          <a:xfrm>
            <a:off x="8814599" y="4306104"/>
            <a:ext cx="284715" cy="15621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57999" y="4553379"/>
            <a:ext cx="2086001" cy="420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888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315CB255-82CC-4FFC-BA35-1A9287EE0746}"/>
              </a:ext>
            </a:extLst>
          </p:cNvPr>
          <p:cNvCxnSpPr/>
          <p:nvPr/>
        </p:nvCxnSpPr>
        <p:spPr>
          <a:xfrm>
            <a:off x="6806636" y="432306"/>
            <a:ext cx="680644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B531D951-BF2C-4D63-8D29-1CF3279B1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650" y="0"/>
            <a:ext cx="8719350" cy="4763854"/>
          </a:xfrm>
          <a:prstGeom prst="rect">
            <a:avLst/>
          </a:prstGeom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610219"/>
            <a:ext cx="2086001" cy="420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D6E7F416-EF6C-45FA-9A5E-59BAD87A201E}"/>
              </a:ext>
            </a:extLst>
          </p:cNvPr>
          <p:cNvCxnSpPr>
            <a:cxnSpLocks/>
          </p:cNvCxnSpPr>
          <p:nvPr/>
        </p:nvCxnSpPr>
        <p:spPr>
          <a:xfrm>
            <a:off x="6858630" y="427803"/>
            <a:ext cx="62865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n 15">
            <a:extLst>
              <a:ext uri="{FF2B5EF4-FFF2-40B4-BE49-F238E27FC236}">
                <a16:creationId xmlns:a16="http://schemas.microsoft.com/office/drawing/2014/main" id="{A67ADBBB-861A-42C0-89FA-216A34DB778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588"/>
          <a:stretch/>
        </p:blipFill>
        <p:spPr>
          <a:xfrm>
            <a:off x="7472081" y="0"/>
            <a:ext cx="1671919" cy="174498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6916395B-2116-497C-BFDE-A970555EB299}"/>
              </a:ext>
            </a:extLst>
          </p:cNvPr>
          <p:cNvSpPr/>
          <p:nvPr/>
        </p:nvSpPr>
        <p:spPr>
          <a:xfrm>
            <a:off x="7542495" y="270980"/>
            <a:ext cx="349250" cy="322651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059095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D8652A3-CAD9-4E08-85E8-9CA89C0A23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627"/>
          <a:stretch/>
        </p:blipFill>
        <p:spPr>
          <a:xfrm>
            <a:off x="-1" y="-1"/>
            <a:ext cx="8720735" cy="4254231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71935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lecha: curvada hacia arriba 3">
            <a:hlinkClick r:id="rId5" action="ppaction://hlinksldjump"/>
            <a:extLst>
              <a:ext uri="{FF2B5EF4-FFF2-40B4-BE49-F238E27FC236}">
                <a16:creationId xmlns:a16="http://schemas.microsoft.com/office/drawing/2014/main" id="{0715B5D3-B4DD-4A04-A7BB-FD6D1E56990D}"/>
              </a:ext>
            </a:extLst>
          </p:cNvPr>
          <p:cNvSpPr/>
          <p:nvPr/>
        </p:nvSpPr>
        <p:spPr>
          <a:xfrm>
            <a:off x="8814599" y="4306104"/>
            <a:ext cx="284715" cy="15621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57999" y="4553379"/>
            <a:ext cx="2086001" cy="420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278052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DD4EECD-9CBF-4426-A394-4F0D471839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625"/>
          <a:stretch/>
        </p:blipFill>
        <p:spPr>
          <a:xfrm>
            <a:off x="0" y="0"/>
            <a:ext cx="8719350" cy="4236409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71935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lecha: curvada hacia arriba 3">
            <a:hlinkClick r:id="rId5" action="ppaction://hlinksldjump"/>
            <a:extLst>
              <a:ext uri="{FF2B5EF4-FFF2-40B4-BE49-F238E27FC236}">
                <a16:creationId xmlns:a16="http://schemas.microsoft.com/office/drawing/2014/main" id="{0715B5D3-B4DD-4A04-A7BB-FD6D1E56990D}"/>
              </a:ext>
            </a:extLst>
          </p:cNvPr>
          <p:cNvSpPr/>
          <p:nvPr/>
        </p:nvSpPr>
        <p:spPr>
          <a:xfrm>
            <a:off x="8814599" y="4306104"/>
            <a:ext cx="284715" cy="15621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57999" y="4553379"/>
            <a:ext cx="2086001" cy="420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108B52C4-C3D4-4654-A541-E7EF23282DF7}"/>
              </a:ext>
            </a:extLst>
          </p:cNvPr>
          <p:cNvCxnSpPr>
            <a:cxnSpLocks/>
          </p:cNvCxnSpPr>
          <p:nvPr/>
        </p:nvCxnSpPr>
        <p:spPr>
          <a:xfrm>
            <a:off x="7840494" y="707125"/>
            <a:ext cx="65499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86914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049BC4E-890F-4C80-B4D9-BCA8C16E8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719350" cy="4772936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71935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7999" y="4553379"/>
            <a:ext cx="2086001" cy="420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C83EE141-C30A-404E-A553-C5A78D953302}"/>
              </a:ext>
            </a:extLst>
          </p:cNvPr>
          <p:cNvCxnSpPr>
            <a:cxnSpLocks/>
          </p:cNvCxnSpPr>
          <p:nvPr/>
        </p:nvCxnSpPr>
        <p:spPr>
          <a:xfrm>
            <a:off x="6802162" y="654076"/>
            <a:ext cx="632460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Rectángulo 7">
            <a:extLst>
              <a:ext uri="{FF2B5EF4-FFF2-40B4-BE49-F238E27FC236}">
                <a16:creationId xmlns:a16="http://schemas.microsoft.com/office/drawing/2014/main" id="{24AE488A-F045-48C9-8D46-5908343F10F7}"/>
              </a:ext>
            </a:extLst>
          </p:cNvPr>
          <p:cNvSpPr/>
          <p:nvPr/>
        </p:nvSpPr>
        <p:spPr>
          <a:xfrm>
            <a:off x="7536179" y="281941"/>
            <a:ext cx="1036321" cy="487677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C781A61-F5BF-4EC6-9D0C-6C00E1FD8861}"/>
              </a:ext>
            </a:extLst>
          </p:cNvPr>
          <p:cNvSpPr txBox="1"/>
          <p:nvPr/>
        </p:nvSpPr>
        <p:spPr>
          <a:xfrm>
            <a:off x="1030675" y="1250829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Una funcionalidad muy potente de Teams es la posibilidad de programar reuniones que podrán ser videollamadas o llamadas con múltiples usuarios. También permite especificar la ubicación si es presencial. </a:t>
            </a:r>
            <a:endParaRPr lang="es-CO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5872F29-1B1A-4487-9B15-62D1E293DA9A}"/>
              </a:ext>
            </a:extLst>
          </p:cNvPr>
          <p:cNvSpPr txBox="1"/>
          <p:nvPr/>
        </p:nvSpPr>
        <p:spPr>
          <a:xfrm>
            <a:off x="935476" y="2625594"/>
            <a:ext cx="459469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Para crear una reunión, en el panel izquierdo, vamos a la opción : </a:t>
            </a:r>
          </a:p>
          <a:p>
            <a:r>
              <a:rPr lang="es-MX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Accedemos a la agenda de reuniones que tengamos programada en Teams </a:t>
            </a:r>
            <a:endParaRPr lang="es-CO" dirty="0"/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B4129B3F-EDCB-4191-8B47-FD9DA237B74F}"/>
              </a:ext>
            </a:extLst>
          </p:cNvPr>
          <p:cNvCxnSpPr>
            <a:cxnSpLocks/>
          </p:cNvCxnSpPr>
          <p:nvPr/>
        </p:nvCxnSpPr>
        <p:spPr>
          <a:xfrm flipH="1" flipV="1">
            <a:off x="304800" y="1569396"/>
            <a:ext cx="630676" cy="127108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09640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9CA7729-973D-4BCD-B5FA-A8F958616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8719349" cy="4768394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71935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7999" y="4553379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D36E21E-5DA9-40D8-8C3A-BB08BE74887D}"/>
              </a:ext>
            </a:extLst>
          </p:cNvPr>
          <p:cNvSpPr txBox="1"/>
          <p:nvPr/>
        </p:nvSpPr>
        <p:spPr>
          <a:xfrm>
            <a:off x="4943260" y="1085013"/>
            <a:ext cx="3776089" cy="326243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endParaRPr lang="es-CO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s-MX" sz="1200" b="1" i="0" u="none" strike="noStrike" baseline="0" dirty="0">
                <a:solidFill>
                  <a:schemeClr val="accent2"/>
                </a:solidFill>
                <a:latin typeface="Calibri" panose="020F0502020204030204" pitchFamily="34" charset="0"/>
              </a:rPr>
              <a:t>Título</a:t>
            </a:r>
            <a:r>
              <a:rPr lang="es-MX" sz="1200" b="0" i="0" u="none" strike="noStrike" baseline="0" dirty="0">
                <a:solidFill>
                  <a:schemeClr val="accent2"/>
                </a:solidFill>
                <a:latin typeface="Calibri" panose="020F0502020204030204" pitchFamily="34" charset="0"/>
              </a:rPr>
              <a:t>: La hemos llamado </a:t>
            </a:r>
            <a:r>
              <a:rPr lang="es-MX" sz="1200" b="0" i="1" u="none" strike="noStrike" baseline="0" dirty="0">
                <a:solidFill>
                  <a:schemeClr val="accent2"/>
                </a:solidFill>
                <a:latin typeface="Calibri" panose="020F0502020204030204" pitchFamily="34" charset="0"/>
              </a:rPr>
              <a:t>Seguimiento Procedimiento Teletrabajo </a:t>
            </a:r>
            <a:endParaRPr lang="es-MX" sz="1200" b="0" i="0" u="none" strike="noStrike" baseline="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r>
              <a:rPr lang="es-MX" sz="1050" b="0" i="0" u="none" strike="noStrike" baseline="0" dirty="0">
                <a:solidFill>
                  <a:schemeClr val="accent2"/>
                </a:solidFill>
                <a:latin typeface="Calibri" panose="020F0502020204030204" pitchFamily="34" charset="0"/>
              </a:rPr>
              <a:t>• </a:t>
            </a:r>
            <a:r>
              <a:rPr lang="es-MX" sz="1200" b="1" i="0" u="none" strike="noStrike" baseline="0" dirty="0">
                <a:solidFill>
                  <a:schemeClr val="accent2"/>
                </a:solidFill>
                <a:latin typeface="Calibri" panose="020F0502020204030204" pitchFamily="34" charset="0"/>
              </a:rPr>
              <a:t>Invitar a personas</a:t>
            </a:r>
            <a:r>
              <a:rPr lang="es-MX" sz="1200" b="0" i="0" u="none" strike="noStrike" baseline="0" dirty="0">
                <a:solidFill>
                  <a:schemeClr val="accent2"/>
                </a:solidFill>
                <a:latin typeface="Calibri" panose="020F0502020204030204" pitchFamily="34" charset="0"/>
              </a:rPr>
              <a:t>: Hemos añadido los asistentes. Simplemente escribiendo su nombre en la caja de texto, el sistema nos sugiere las personas que concuerdan con lo escrito. </a:t>
            </a:r>
          </a:p>
          <a:p>
            <a:r>
              <a:rPr lang="es-MX" sz="1050" b="0" i="0" u="none" strike="noStrike" baseline="0" dirty="0">
                <a:solidFill>
                  <a:schemeClr val="accent2"/>
                </a:solidFill>
                <a:latin typeface="Calibri" panose="020F0502020204030204" pitchFamily="34" charset="0"/>
              </a:rPr>
              <a:t>• </a:t>
            </a:r>
            <a:r>
              <a:rPr lang="es-MX" sz="1200" b="1" i="0" u="none" strike="noStrike" baseline="0" dirty="0">
                <a:solidFill>
                  <a:schemeClr val="accent2"/>
                </a:solidFill>
                <a:latin typeface="Calibri" panose="020F0502020204030204" pitchFamily="34" charset="0"/>
              </a:rPr>
              <a:t>Horario</a:t>
            </a:r>
            <a:r>
              <a:rPr lang="es-MX" sz="1200" b="0" i="0" u="none" strike="noStrike" baseline="0" dirty="0">
                <a:solidFill>
                  <a:schemeClr val="accent2"/>
                </a:solidFill>
                <a:latin typeface="Calibri" panose="020F0502020204030204" pitchFamily="34" charset="0"/>
              </a:rPr>
              <a:t>: Indicamos día y hora de inicio y final de reunión. </a:t>
            </a:r>
          </a:p>
          <a:p>
            <a:pPr algn="just"/>
            <a:r>
              <a:rPr lang="es-MX" sz="1050" b="0" i="0" u="none" strike="noStrike" baseline="0" dirty="0">
                <a:solidFill>
                  <a:schemeClr val="accent2"/>
                </a:solidFill>
                <a:latin typeface="Calibri" panose="020F0502020204030204" pitchFamily="34" charset="0"/>
              </a:rPr>
              <a:t>• </a:t>
            </a:r>
            <a:r>
              <a:rPr lang="es-MX" sz="1200" b="1" i="0" u="none" strike="noStrike" baseline="0" dirty="0">
                <a:solidFill>
                  <a:schemeClr val="accent2"/>
                </a:solidFill>
                <a:latin typeface="Calibri" panose="020F0502020204030204" pitchFamily="34" charset="0"/>
              </a:rPr>
              <a:t>Periodicidad</a:t>
            </a:r>
            <a:r>
              <a:rPr lang="es-MX" sz="1200" b="0" i="0" u="none" strike="noStrike" baseline="0" dirty="0">
                <a:solidFill>
                  <a:schemeClr val="accent2"/>
                </a:solidFill>
                <a:latin typeface="Calibri" panose="020F0502020204030204" pitchFamily="34" charset="0"/>
              </a:rPr>
              <a:t>: Especificamos si la reunión es periódica o puntual. </a:t>
            </a:r>
          </a:p>
          <a:p>
            <a:r>
              <a:rPr lang="es-MX" sz="1050" b="0" i="0" u="none" strike="noStrike" baseline="0" dirty="0">
                <a:solidFill>
                  <a:schemeClr val="accent2"/>
                </a:solidFill>
                <a:latin typeface="Calibri" panose="020F0502020204030204" pitchFamily="34" charset="0"/>
              </a:rPr>
              <a:t>• </a:t>
            </a:r>
            <a:r>
              <a:rPr lang="es-MX" sz="1200" b="1" i="0" u="none" strike="noStrike" baseline="0" dirty="0">
                <a:solidFill>
                  <a:schemeClr val="accent2"/>
                </a:solidFill>
                <a:latin typeface="Calibri" panose="020F0502020204030204" pitchFamily="34" charset="0"/>
              </a:rPr>
              <a:t>Canal</a:t>
            </a:r>
            <a:r>
              <a:rPr lang="es-MX" sz="1200" b="0" i="0" u="none" strike="noStrike" baseline="0" dirty="0">
                <a:solidFill>
                  <a:schemeClr val="accent2"/>
                </a:solidFill>
                <a:latin typeface="Calibri" panose="020F0502020204030204" pitchFamily="34" charset="0"/>
              </a:rPr>
              <a:t>: Opcionalmente podemos agregar un canal de nuestro equipo donde queremos que se lleve a cabo la reunión. En el ejemplo hemos añadido el canal </a:t>
            </a:r>
            <a:r>
              <a:rPr lang="es-MX" sz="1200" b="0" i="1" u="none" strike="noStrike" baseline="0" dirty="0">
                <a:solidFill>
                  <a:schemeClr val="accent2"/>
                </a:solidFill>
                <a:latin typeface="Calibri" panose="020F0502020204030204" pitchFamily="34" charset="0"/>
              </a:rPr>
              <a:t>Procedimiento Teletrabajo</a:t>
            </a:r>
            <a:r>
              <a:rPr lang="es-MX" sz="1200" b="0" i="0" u="none" strike="noStrike" baseline="0" dirty="0">
                <a:solidFill>
                  <a:schemeClr val="accent2"/>
                </a:solidFill>
                <a:latin typeface="Calibri" panose="020F0502020204030204" pitchFamily="34" charset="0"/>
              </a:rPr>
              <a:t>. </a:t>
            </a:r>
          </a:p>
          <a:p>
            <a:r>
              <a:rPr lang="es-MX" sz="1050" b="0" i="0" u="none" strike="noStrike" baseline="0" dirty="0">
                <a:solidFill>
                  <a:schemeClr val="accent2"/>
                </a:solidFill>
                <a:latin typeface="Calibri" panose="020F0502020204030204" pitchFamily="34" charset="0"/>
              </a:rPr>
              <a:t>• </a:t>
            </a:r>
            <a:r>
              <a:rPr lang="es-MX" sz="1200" b="1" i="0" u="none" strike="noStrike" baseline="0" dirty="0">
                <a:solidFill>
                  <a:schemeClr val="accent2"/>
                </a:solidFill>
                <a:latin typeface="Calibri" panose="020F0502020204030204" pitchFamily="34" charset="0"/>
              </a:rPr>
              <a:t>Detalles</a:t>
            </a:r>
            <a:r>
              <a:rPr lang="es-MX" sz="1200" b="0" i="0" u="none" strike="noStrike" baseline="0" dirty="0">
                <a:solidFill>
                  <a:schemeClr val="accent2"/>
                </a:solidFill>
                <a:latin typeface="Calibri" panose="020F0502020204030204" pitchFamily="34" charset="0"/>
              </a:rPr>
              <a:t>: añadimos los comentarios que estimemos oportunos para conocimiento de los asistentes. </a:t>
            </a:r>
          </a:p>
        </p:txBody>
      </p:sp>
    </p:spTree>
    <p:extLst>
      <p:ext uri="{BB962C8B-B14F-4D97-AF65-F5344CB8AC3E}">
        <p14:creationId xmlns:p14="http://schemas.microsoft.com/office/powerpoint/2010/main" val="151224397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100A42E-1950-40C7-BC44-2E5E32FBC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719350" cy="4763854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71935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7999" y="4553379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8CBE69C-4393-4E76-A1CF-99C0B619E114}"/>
              </a:ext>
            </a:extLst>
          </p:cNvPr>
          <p:cNvSpPr/>
          <p:nvPr/>
        </p:nvSpPr>
        <p:spPr>
          <a:xfrm>
            <a:off x="0" y="1485090"/>
            <a:ext cx="376136" cy="27886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531102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D7B2F479-64BE-4490-817E-4A64E591D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719350" cy="4768395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71935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7999" y="4553379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A6F38D4-9385-4EB1-9999-6489FF9FFB80}"/>
              </a:ext>
            </a:extLst>
          </p:cNvPr>
          <p:cNvSpPr txBox="1"/>
          <p:nvPr/>
        </p:nvSpPr>
        <p:spPr>
          <a:xfrm>
            <a:off x="1144620" y="2718217"/>
            <a:ext cx="657265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4. Añade un documento sobre el que trabajar </a:t>
            </a:r>
          </a:p>
          <a:p>
            <a:endParaRPr lang="es-MX" sz="2400" dirty="0">
              <a:latin typeface="Calibri" panose="020F0502020204030204" pitchFamily="34" charset="0"/>
            </a:endParaRPr>
          </a:p>
          <a:p>
            <a:r>
              <a:rPr lang="es-CO" sz="1800" dirty="0">
                <a:latin typeface="Calibri" panose="020F0502020204030204" pitchFamily="34" charset="0"/>
              </a:rPr>
              <a:t>Puedes adjuntar documentos para editar en conjunto con tu equipo  </a:t>
            </a:r>
            <a:endParaRPr lang="es-MX" sz="2400" dirty="0">
              <a:latin typeface="Calibri" panose="020F050202020403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FF7C227-7A8A-4F55-B280-51A4269B0BE8}"/>
              </a:ext>
            </a:extLst>
          </p:cNvPr>
          <p:cNvSpPr/>
          <p:nvPr/>
        </p:nvSpPr>
        <p:spPr>
          <a:xfrm>
            <a:off x="3210128" y="4488701"/>
            <a:ext cx="252919" cy="27969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417305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B770BA6-FF44-44A6-A2FB-249BCE8BF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719350" cy="4750229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71935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7999" y="4553379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4FF7C227-7A8A-4F55-B280-51A4269B0BE8}"/>
              </a:ext>
            </a:extLst>
          </p:cNvPr>
          <p:cNvSpPr/>
          <p:nvPr/>
        </p:nvSpPr>
        <p:spPr>
          <a:xfrm>
            <a:off x="3184188" y="4462760"/>
            <a:ext cx="252919" cy="27969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697490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B770BA6-FF44-44A6-A2FB-249BCE8BF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719350" cy="4750229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71935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7999" y="4553379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4FF7C227-7A8A-4F55-B280-51A4269B0BE8}"/>
              </a:ext>
            </a:extLst>
          </p:cNvPr>
          <p:cNvSpPr/>
          <p:nvPr/>
        </p:nvSpPr>
        <p:spPr>
          <a:xfrm>
            <a:off x="3184188" y="4462760"/>
            <a:ext cx="252919" cy="27969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543375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078BF78-8CE6-4BCC-96CC-C2A99DD98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719350" cy="4768395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71935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7999" y="4553379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4FF7C227-7A8A-4F55-B280-51A4269B0BE8}"/>
              </a:ext>
            </a:extLst>
          </p:cNvPr>
          <p:cNvSpPr/>
          <p:nvPr/>
        </p:nvSpPr>
        <p:spPr>
          <a:xfrm>
            <a:off x="2619983" y="4196871"/>
            <a:ext cx="1322962" cy="27969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E8F8B1E9-E4CF-4C19-998B-223DC04D3377}"/>
              </a:ext>
            </a:extLst>
          </p:cNvPr>
          <p:cNvCxnSpPr>
            <a:cxnSpLocks/>
          </p:cNvCxnSpPr>
          <p:nvPr/>
        </p:nvCxnSpPr>
        <p:spPr>
          <a:xfrm flipH="1">
            <a:off x="2235158" y="1063557"/>
            <a:ext cx="72853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41450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FF43BEB-06D6-4A79-BD09-78AEF989E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719350" cy="4763854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71935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7999" y="4553379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958931F8-FAEC-4B74-AAF0-C239C94D4E34}"/>
              </a:ext>
            </a:extLst>
          </p:cNvPr>
          <p:cNvSpPr/>
          <p:nvPr/>
        </p:nvSpPr>
        <p:spPr>
          <a:xfrm>
            <a:off x="3111292" y="2957208"/>
            <a:ext cx="2496766" cy="36316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404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0C6C86B-4C7E-4108-B3C7-2C45C16CA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49" y="0"/>
            <a:ext cx="8725191" cy="4762500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610219"/>
            <a:ext cx="2086001" cy="420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43099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5869908-6B48-4023-BFB5-245EEF257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8719350" cy="4763854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71935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7999" y="4553379"/>
            <a:ext cx="2086001" cy="420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185396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D82696E-2E9E-475A-9984-29F7A8BBD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719350" cy="4768395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71935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7999" y="4553379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0B6B00E1-BDD7-4871-A057-BA807393A176}"/>
              </a:ext>
            </a:extLst>
          </p:cNvPr>
          <p:cNvSpPr/>
          <p:nvPr/>
        </p:nvSpPr>
        <p:spPr>
          <a:xfrm>
            <a:off x="0" y="1776921"/>
            <a:ext cx="356681" cy="33722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242836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0" y="0"/>
            <a:ext cx="9144000" cy="5154000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462458" y="1191431"/>
            <a:ext cx="8520600" cy="24985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CO" sz="1800" b="0" i="0" u="none" strike="noStrike" baseline="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Saber mas </a:t>
            </a:r>
            <a:br>
              <a:rPr lang="es-CO" sz="1800" b="0" i="0" u="none" strike="noStrike" baseline="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</a:br>
            <a:r>
              <a:rPr lang="es-MX" sz="1800" b="0" i="0" u="none" strike="noStrike" baseline="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Información de Microsoft sobre el producto </a:t>
            </a:r>
            <a:br>
              <a:rPr lang="es-MX" sz="1800" b="0" i="0" u="none" strike="noStrike" baseline="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</a:br>
            <a:r>
              <a:rPr lang="es-CO" sz="1800" b="0" i="0" u="none" strike="noStrike" baseline="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https://education.microsoft.com/es-es/resource/5f37a975 </a:t>
            </a:r>
            <a:br>
              <a:rPr lang="es-CO" sz="1800" b="0" i="0" u="none" strike="noStrike" baseline="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</a:br>
            <a:br>
              <a:rPr lang="es-CO" sz="1800" b="0" i="0" u="none" strike="noStrike" baseline="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</a:br>
            <a:r>
              <a:rPr lang="es-CO" sz="1800" b="0" i="0" u="none" strike="noStrike" baseline="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Cursos gratuitos de Microsoft: </a:t>
            </a:r>
            <a:br>
              <a:rPr lang="es-CO" sz="1800" b="0" i="0" u="none" strike="noStrike" baseline="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</a:br>
            <a:r>
              <a:rPr lang="es-CO" sz="1800" b="0" i="0" u="none" strike="noStrike" baseline="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https://education.microsoft.com/es-es/course/dfbc7cc1/overview </a:t>
            </a:r>
            <a:endParaRPr sz="3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1224" y="3924075"/>
            <a:ext cx="3078075" cy="62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5300" y="0"/>
            <a:ext cx="9144000" cy="5154000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274550" y="2021525"/>
            <a:ext cx="8520600" cy="8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000" dirty="0">
                <a:solidFill>
                  <a:srgbClr val="FFFFFF"/>
                </a:solidFill>
              </a:rPr>
              <a:t>Gracias.</a:t>
            </a:r>
            <a:endParaRPr sz="3000" dirty="0">
              <a:solidFill>
                <a:srgbClr val="FFFFFF"/>
              </a:solidFill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1224" y="3924075"/>
            <a:ext cx="3078075" cy="621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8882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0C6C86B-4C7E-4108-B3C7-2C45C16CA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50" y="0"/>
            <a:ext cx="8719350" cy="4759312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610219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8B09A3ED-BDF0-4AE9-945F-F2FC1C4A1457}"/>
              </a:ext>
            </a:extLst>
          </p:cNvPr>
          <p:cNvSpPr/>
          <p:nvPr/>
        </p:nvSpPr>
        <p:spPr>
          <a:xfrm>
            <a:off x="3809200" y="2260885"/>
            <a:ext cx="975125" cy="23754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767663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ae9388c0-b1e2-40ea-b6a8-c51c7913cbd2">H7EN5MXTHQNV-1513-271</_dlc_DocId>
    <_dlc_DocIdUrl xmlns="ae9388c0-b1e2-40ea-b6a8-c51c7913cbd2">
      <Url>https://www.mincultura.gov.co/ministerio/recursos-humanos/_layouts/15/DocIdRedir.aspx?ID=H7EN5MXTHQNV-1513-271</Url>
      <Description>H7EN5MXTHQNV-1513-271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A81FD8BE8D33941B641A993FB072DFD" ma:contentTypeVersion="2" ma:contentTypeDescription="Crear nuevo documento." ma:contentTypeScope="" ma:versionID="10a98ce036d8a2255ee32d4e20cf8e1b">
  <xsd:schema xmlns:xsd="http://www.w3.org/2001/XMLSchema" xmlns:xs="http://www.w3.org/2001/XMLSchema" xmlns:p="http://schemas.microsoft.com/office/2006/metadata/properties" xmlns:ns1="http://schemas.microsoft.com/sharepoint/v3" xmlns:ns2="ae9388c0-b1e2-40ea-b6a8-c51c7913cbd2" targetNamespace="http://schemas.microsoft.com/office/2006/metadata/properties" ma:root="true" ma:fieldsID="2da0221a89756a2ec0c2db0b0b4be7e2" ns1:_="" ns2:_="">
    <xsd:import namespace="http://schemas.microsoft.com/sharepoint/v3"/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Fecha de inicio programada" ma:internalName="PublishingStartDate">
      <xsd:simpleType>
        <xsd:restriction base="dms:Unknown"/>
      </xsd:simpleType>
    </xsd:element>
    <xsd:element name="PublishingExpirationDate" ma:index="12" nillable="true" ma:displayName="Fecha de finalización programad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38D5859-ED03-44F5-8F5D-FC96F63D40BC}"/>
</file>

<file path=customXml/itemProps2.xml><?xml version="1.0" encoding="utf-8"?>
<ds:datastoreItem xmlns:ds="http://schemas.openxmlformats.org/officeDocument/2006/customXml" ds:itemID="{1A921EEA-A234-4659-8746-E89D751B0853}"/>
</file>

<file path=customXml/itemProps3.xml><?xml version="1.0" encoding="utf-8"?>
<ds:datastoreItem xmlns:ds="http://schemas.openxmlformats.org/officeDocument/2006/customXml" ds:itemID="{1CD33D0C-4240-4F8C-ABB7-D0B39626F506}"/>
</file>

<file path=customXml/itemProps4.xml><?xml version="1.0" encoding="utf-8"?>
<ds:datastoreItem xmlns:ds="http://schemas.openxmlformats.org/officeDocument/2006/customXml" ds:itemID="{22B4456C-848C-481E-A77D-DBB481223C56}"/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2198</Words>
  <Application>Microsoft Office PowerPoint</Application>
  <PresentationFormat>Presentación en pantalla (16:9)</PresentationFormat>
  <Paragraphs>130</Paragraphs>
  <Slides>83</Slides>
  <Notes>83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83</vt:i4>
      </vt:variant>
    </vt:vector>
  </HeadingPairs>
  <TitlesOfParts>
    <vt:vector size="87" baseType="lpstr">
      <vt:lpstr>-apple-system</vt:lpstr>
      <vt:lpstr>Arial</vt:lpstr>
      <vt:lpstr>Calibri</vt:lpstr>
      <vt:lpstr>Simple Light</vt:lpstr>
      <vt:lpstr>Microsoft Teams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Actividad: Al seleccionar se puede ver mi actividad. Últimos chats, últimas acciones que he hecho, quien me ha comentado algo, conversaciones que se han hecho o llamadas perdidas.   </vt:lpstr>
      <vt:lpstr>Llamadas: Permite hacer llamadas o videollamadas a una persona de la universidad que esté conectada a Teams.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Saber mas  Información de Microsoft sobre el producto  https://education.microsoft.com/es-es/resource/5f37a975   Cursos gratuitos de Microsoft:  https://education.microsoft.com/es-es/course/dfbc7cc1/overview </vt:lpstr>
      <vt:lpstr>Gracias.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 de solicitud de procedimiento contractual</dc:title>
  <dc:creator>Andres Cano</dc:creator>
  <cp:lastModifiedBy>office23</cp:lastModifiedBy>
  <cp:revision>23</cp:revision>
  <dcterms:modified xsi:type="dcterms:W3CDTF">2022-06-09T16:58:20Z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0x0101006A81FD8BE8D33941B641A993FB072DFD</vt:lpwstr>
  </property>
  <property fmtid="{D5CDD505-2E9C-101B-9397-08002B2CF9AE}" pid="3" name="_dlc_DocIdItemGuid">
    <vt:lpwstr>25c0fcea-6014-4b2f-a04d-1d63fa7791d9</vt:lpwstr>
  </property>
</Properties>
</file>