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sldIdLst>
    <p:sldId id="256" r:id="rId6"/>
    <p:sldId id="257" r:id="rId7"/>
    <p:sldId id="258" r:id="rId8"/>
  </p:sldIdLst>
  <p:sldSz cx="16205200" cy="7924800"/>
  <p:notesSz cx="16205200" cy="79248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838" autoAdjust="0"/>
    <p:restoredTop sz="94049" autoAdjust="0"/>
  </p:normalViewPr>
  <p:slideViewPr>
    <p:cSldViewPr>
      <p:cViewPr>
        <p:scale>
          <a:sx n="66" d="100"/>
          <a:sy n="66" d="100"/>
        </p:scale>
        <p:origin x="1056" y="3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215390" y="2456688"/>
            <a:ext cx="13774420" cy="1664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430780" y="4437888"/>
            <a:ext cx="11343640" cy="198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810260" y="1822704"/>
            <a:ext cx="7049262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345678" y="1822704"/>
            <a:ext cx="7049262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060448" y="3113532"/>
            <a:ext cx="12937490" cy="1332230"/>
          </a:xfrm>
          <a:custGeom>
            <a:avLst/>
            <a:gdLst/>
            <a:ahLst/>
            <a:cxnLst/>
            <a:rect l="l" t="t" r="r" b="b"/>
            <a:pathLst>
              <a:path w="12937490" h="1332229">
                <a:moveTo>
                  <a:pt x="12937236" y="0"/>
                </a:moveTo>
                <a:lnTo>
                  <a:pt x="0" y="0"/>
                </a:lnTo>
                <a:lnTo>
                  <a:pt x="0" y="1331976"/>
                </a:lnTo>
                <a:lnTo>
                  <a:pt x="12937236" y="1331976"/>
                </a:lnTo>
                <a:lnTo>
                  <a:pt x="12937236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800" b="1" i="0">
                <a:solidFill>
                  <a:schemeClr val="bg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82955" y="15257"/>
            <a:ext cx="2237256" cy="797017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159752" y="74676"/>
            <a:ext cx="1885188" cy="739140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7021068" y="30480"/>
            <a:ext cx="2161540" cy="721360"/>
          </a:xfrm>
          <a:custGeom>
            <a:avLst/>
            <a:gdLst/>
            <a:ahLst/>
            <a:cxnLst/>
            <a:rect l="l" t="t" r="r" b="b"/>
            <a:pathLst>
              <a:path w="2161540" h="721360">
                <a:moveTo>
                  <a:pt x="2161031" y="0"/>
                </a:moveTo>
                <a:lnTo>
                  <a:pt x="0" y="0"/>
                </a:lnTo>
                <a:lnTo>
                  <a:pt x="0" y="720851"/>
                </a:lnTo>
                <a:lnTo>
                  <a:pt x="2161031" y="720851"/>
                </a:lnTo>
                <a:lnTo>
                  <a:pt x="2161031" y="0"/>
                </a:lnTo>
                <a:close/>
              </a:path>
            </a:pathLst>
          </a:custGeom>
          <a:solidFill>
            <a:srgbClr val="1F48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7021068" y="30480"/>
            <a:ext cx="2161540" cy="721360"/>
          </a:xfrm>
          <a:custGeom>
            <a:avLst/>
            <a:gdLst/>
            <a:ahLst/>
            <a:cxnLst/>
            <a:rect l="l" t="t" r="r" b="b"/>
            <a:pathLst>
              <a:path w="2161540" h="721360">
                <a:moveTo>
                  <a:pt x="0" y="720851"/>
                </a:moveTo>
                <a:lnTo>
                  <a:pt x="2161031" y="720851"/>
                </a:lnTo>
                <a:lnTo>
                  <a:pt x="2161031" y="0"/>
                </a:lnTo>
                <a:lnTo>
                  <a:pt x="0" y="0"/>
                </a:lnTo>
                <a:lnTo>
                  <a:pt x="0" y="720851"/>
                </a:lnTo>
                <a:close/>
              </a:path>
            </a:pathLst>
          </a:custGeom>
          <a:ln w="9144">
            <a:solidFill>
              <a:srgbClr val="4F81B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269606" y="75640"/>
            <a:ext cx="1665986" cy="5753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1" i="0">
                <a:solidFill>
                  <a:schemeClr val="bg1"/>
                </a:solidFill>
                <a:latin typeface="Courier New"/>
                <a:cs typeface="Courier New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10260" y="1822704"/>
            <a:ext cx="14584680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509768" y="7370064"/>
            <a:ext cx="5185664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810260" y="7370064"/>
            <a:ext cx="3727196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10/4/2022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1667744" y="7370064"/>
            <a:ext cx="3727196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" Type="http://schemas.openxmlformats.org/officeDocument/2006/relationships/image" Target="../media/image4.png"/><Relationship Id="rId16" Type="http://schemas.openxmlformats.org/officeDocument/2006/relationships/image" Target="../media/image18.png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3.png"/><Relationship Id="rId18" Type="http://schemas.openxmlformats.org/officeDocument/2006/relationships/image" Target="../media/image38.png"/><Relationship Id="rId26" Type="http://schemas.openxmlformats.org/officeDocument/2006/relationships/image" Target="../media/image46.png"/><Relationship Id="rId39" Type="http://schemas.openxmlformats.org/officeDocument/2006/relationships/image" Target="../media/image59.png"/><Relationship Id="rId21" Type="http://schemas.openxmlformats.org/officeDocument/2006/relationships/image" Target="../media/image41.png"/><Relationship Id="rId34" Type="http://schemas.openxmlformats.org/officeDocument/2006/relationships/image" Target="../media/image54.png"/><Relationship Id="rId42" Type="http://schemas.openxmlformats.org/officeDocument/2006/relationships/image" Target="../media/image62.png"/><Relationship Id="rId47" Type="http://schemas.openxmlformats.org/officeDocument/2006/relationships/image" Target="../media/image67.png"/><Relationship Id="rId50" Type="http://schemas.openxmlformats.org/officeDocument/2006/relationships/image" Target="../media/image70.png"/><Relationship Id="rId55" Type="http://schemas.openxmlformats.org/officeDocument/2006/relationships/image" Target="../media/image75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6" Type="http://schemas.openxmlformats.org/officeDocument/2006/relationships/image" Target="../media/image36.png"/><Relationship Id="rId29" Type="http://schemas.openxmlformats.org/officeDocument/2006/relationships/image" Target="../media/image49.png"/><Relationship Id="rId11" Type="http://schemas.openxmlformats.org/officeDocument/2006/relationships/image" Target="../media/image31.png"/><Relationship Id="rId24" Type="http://schemas.openxmlformats.org/officeDocument/2006/relationships/image" Target="../media/image44.png"/><Relationship Id="rId32" Type="http://schemas.openxmlformats.org/officeDocument/2006/relationships/image" Target="../media/image52.png"/><Relationship Id="rId37" Type="http://schemas.openxmlformats.org/officeDocument/2006/relationships/image" Target="../media/image57.png"/><Relationship Id="rId40" Type="http://schemas.openxmlformats.org/officeDocument/2006/relationships/image" Target="../media/image60.png"/><Relationship Id="rId45" Type="http://schemas.openxmlformats.org/officeDocument/2006/relationships/image" Target="../media/image65.png"/><Relationship Id="rId53" Type="http://schemas.openxmlformats.org/officeDocument/2006/relationships/image" Target="../media/image73.png"/><Relationship Id="rId58" Type="http://schemas.openxmlformats.org/officeDocument/2006/relationships/image" Target="../media/image78.png"/><Relationship Id="rId5" Type="http://schemas.openxmlformats.org/officeDocument/2006/relationships/image" Target="../media/image25.png"/><Relationship Id="rId61" Type="http://schemas.openxmlformats.org/officeDocument/2006/relationships/image" Target="../media/image81.png"/><Relationship Id="rId19" Type="http://schemas.openxmlformats.org/officeDocument/2006/relationships/image" Target="../media/image39.png"/><Relationship Id="rId14" Type="http://schemas.openxmlformats.org/officeDocument/2006/relationships/image" Target="../media/image34.png"/><Relationship Id="rId22" Type="http://schemas.openxmlformats.org/officeDocument/2006/relationships/image" Target="../media/image42.png"/><Relationship Id="rId27" Type="http://schemas.openxmlformats.org/officeDocument/2006/relationships/image" Target="../media/image47.png"/><Relationship Id="rId30" Type="http://schemas.openxmlformats.org/officeDocument/2006/relationships/image" Target="../media/image50.png"/><Relationship Id="rId35" Type="http://schemas.openxmlformats.org/officeDocument/2006/relationships/image" Target="../media/image55.png"/><Relationship Id="rId43" Type="http://schemas.openxmlformats.org/officeDocument/2006/relationships/image" Target="../media/image63.png"/><Relationship Id="rId48" Type="http://schemas.openxmlformats.org/officeDocument/2006/relationships/image" Target="../media/image68.png"/><Relationship Id="rId56" Type="http://schemas.openxmlformats.org/officeDocument/2006/relationships/image" Target="../media/image76.png"/><Relationship Id="rId8" Type="http://schemas.openxmlformats.org/officeDocument/2006/relationships/image" Target="../media/image28.png"/><Relationship Id="rId51" Type="http://schemas.openxmlformats.org/officeDocument/2006/relationships/image" Target="../media/image71.png"/><Relationship Id="rId3" Type="http://schemas.openxmlformats.org/officeDocument/2006/relationships/image" Target="../media/image23.png"/><Relationship Id="rId12" Type="http://schemas.openxmlformats.org/officeDocument/2006/relationships/image" Target="../media/image32.png"/><Relationship Id="rId17" Type="http://schemas.openxmlformats.org/officeDocument/2006/relationships/image" Target="../media/image37.png"/><Relationship Id="rId25" Type="http://schemas.openxmlformats.org/officeDocument/2006/relationships/image" Target="../media/image45.png"/><Relationship Id="rId33" Type="http://schemas.openxmlformats.org/officeDocument/2006/relationships/image" Target="../media/image53.png"/><Relationship Id="rId38" Type="http://schemas.openxmlformats.org/officeDocument/2006/relationships/image" Target="../media/image58.png"/><Relationship Id="rId46" Type="http://schemas.openxmlformats.org/officeDocument/2006/relationships/image" Target="../media/image66.png"/><Relationship Id="rId59" Type="http://schemas.openxmlformats.org/officeDocument/2006/relationships/image" Target="../media/image79.png"/><Relationship Id="rId20" Type="http://schemas.openxmlformats.org/officeDocument/2006/relationships/image" Target="../media/image40.png"/><Relationship Id="rId41" Type="http://schemas.openxmlformats.org/officeDocument/2006/relationships/image" Target="../media/image61.png"/><Relationship Id="rId54" Type="http://schemas.openxmlformats.org/officeDocument/2006/relationships/image" Target="../media/image7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26.png"/><Relationship Id="rId15" Type="http://schemas.openxmlformats.org/officeDocument/2006/relationships/image" Target="../media/image35.png"/><Relationship Id="rId23" Type="http://schemas.openxmlformats.org/officeDocument/2006/relationships/image" Target="../media/image43.png"/><Relationship Id="rId28" Type="http://schemas.openxmlformats.org/officeDocument/2006/relationships/image" Target="../media/image48.png"/><Relationship Id="rId36" Type="http://schemas.openxmlformats.org/officeDocument/2006/relationships/image" Target="../media/image56.png"/><Relationship Id="rId49" Type="http://schemas.openxmlformats.org/officeDocument/2006/relationships/image" Target="../media/image69.png"/><Relationship Id="rId57" Type="http://schemas.openxmlformats.org/officeDocument/2006/relationships/image" Target="../media/image77.png"/><Relationship Id="rId10" Type="http://schemas.openxmlformats.org/officeDocument/2006/relationships/image" Target="../media/image30.png"/><Relationship Id="rId31" Type="http://schemas.openxmlformats.org/officeDocument/2006/relationships/image" Target="../media/image51.png"/><Relationship Id="rId44" Type="http://schemas.openxmlformats.org/officeDocument/2006/relationships/image" Target="../media/image64.png"/><Relationship Id="rId52" Type="http://schemas.openxmlformats.org/officeDocument/2006/relationships/image" Target="../media/image72.png"/><Relationship Id="rId60" Type="http://schemas.openxmlformats.org/officeDocument/2006/relationships/image" Target="../media/image8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833609" y="3137662"/>
            <a:ext cx="5076825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168910">
              <a:lnSpc>
                <a:spcPct val="100000"/>
              </a:lnSpc>
              <a:spcBef>
                <a:spcPts val="95"/>
              </a:spcBef>
            </a:pPr>
            <a:r>
              <a:rPr sz="4000" spc="-5" dirty="0">
                <a:latin typeface="Arial"/>
                <a:cs typeface="Arial"/>
              </a:rPr>
              <a:t>Estructura</a:t>
            </a:r>
            <a:r>
              <a:rPr sz="4000" spc="-4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Orgánica </a:t>
            </a:r>
            <a:r>
              <a:rPr sz="4000" spc="-1095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Ministerio de</a:t>
            </a:r>
            <a:r>
              <a:rPr sz="4000" spc="-20" dirty="0">
                <a:latin typeface="Arial"/>
                <a:cs typeface="Arial"/>
              </a:rPr>
              <a:t> </a:t>
            </a:r>
            <a:r>
              <a:rPr sz="4000" spc="-5" dirty="0">
                <a:latin typeface="Arial"/>
                <a:cs typeface="Arial"/>
              </a:rPr>
              <a:t>Cultura</a:t>
            </a:r>
            <a:endParaRPr sz="4000">
              <a:latin typeface="Arial"/>
              <a:cs typeface="Arial"/>
            </a:endParaRPr>
          </a:p>
        </p:txBody>
      </p:sp>
      <p:pic>
        <p:nvPicPr>
          <p:cNvPr id="4" name="Imagen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81027" y="6096000"/>
            <a:ext cx="4129407" cy="76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9901" y="1183386"/>
            <a:ext cx="4482465" cy="718185"/>
          </a:xfrm>
          <a:prstGeom prst="rect">
            <a:avLst/>
          </a:prstGeom>
          <a:ln w="25907">
            <a:solidFill>
              <a:srgbClr val="375F92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65"/>
              </a:spcBef>
            </a:pP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ENTIDADES</a:t>
            </a:r>
            <a:r>
              <a:rPr sz="1000" b="1" spc="-3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ADSCRITAS</a:t>
            </a:r>
            <a:endParaRPr sz="1000" dirty="0">
              <a:latin typeface="Courier New"/>
              <a:cs typeface="Courier New"/>
            </a:endParaRPr>
          </a:p>
          <a:p>
            <a:pPr marL="99695">
              <a:lnSpc>
                <a:spcPct val="100000"/>
              </a:lnSpc>
            </a:pP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Archivo</a:t>
            </a:r>
            <a:r>
              <a:rPr sz="1000" b="1" spc="-1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General</a:t>
            </a:r>
            <a:r>
              <a:rPr sz="1000" b="1" spc="-1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de la</a:t>
            </a:r>
            <a:r>
              <a:rPr sz="1000" b="1" spc="-1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Nación</a:t>
            </a:r>
            <a:endParaRPr sz="1000" dirty="0">
              <a:latin typeface="Courier New"/>
              <a:cs typeface="Courier New"/>
            </a:endParaRPr>
          </a:p>
          <a:p>
            <a:pPr marL="99695" marR="182245">
              <a:lnSpc>
                <a:spcPct val="100000"/>
              </a:lnSpc>
            </a:pP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Instituto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Colombiano</a:t>
            </a:r>
            <a:r>
              <a:rPr sz="1000" b="1" spc="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de</a:t>
            </a:r>
            <a:r>
              <a:rPr sz="1000" b="1" spc="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Antropología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e</a:t>
            </a:r>
            <a:r>
              <a:rPr sz="1000" b="1" spc="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Historia</a:t>
            </a:r>
            <a:r>
              <a:rPr sz="1000" b="1" spc="1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–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ICANH </a:t>
            </a:r>
            <a:r>
              <a:rPr sz="1000" b="1" spc="-58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Instituto Caro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y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Cuervo</a:t>
            </a:r>
            <a:endParaRPr sz="1000" dirty="0">
              <a:latin typeface="Courier New"/>
              <a:cs typeface="Courier New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10166604" y="7225283"/>
            <a:ext cx="5617845" cy="591820"/>
            <a:chOff x="10166604" y="7225283"/>
            <a:chExt cx="5617845" cy="591820"/>
          </a:xfrm>
        </p:grpSpPr>
        <p:sp>
          <p:nvSpPr>
            <p:cNvPr id="4" name="object 4"/>
            <p:cNvSpPr/>
            <p:nvPr/>
          </p:nvSpPr>
          <p:spPr>
            <a:xfrm>
              <a:off x="10179558" y="7238237"/>
              <a:ext cx="5591810" cy="565785"/>
            </a:xfrm>
            <a:custGeom>
              <a:avLst/>
              <a:gdLst/>
              <a:ahLst/>
              <a:cxnLst/>
              <a:rect l="l" t="t" r="r" b="b"/>
              <a:pathLst>
                <a:path w="5591809" h="565784">
                  <a:moveTo>
                    <a:pt x="5591556" y="0"/>
                  </a:moveTo>
                  <a:lnTo>
                    <a:pt x="0" y="0"/>
                  </a:lnTo>
                  <a:lnTo>
                    <a:pt x="0" y="565404"/>
                  </a:lnTo>
                  <a:lnTo>
                    <a:pt x="5591556" y="565404"/>
                  </a:lnTo>
                  <a:lnTo>
                    <a:pt x="5591556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10179558" y="7238237"/>
              <a:ext cx="5591810" cy="565785"/>
            </a:xfrm>
            <a:custGeom>
              <a:avLst/>
              <a:gdLst/>
              <a:ahLst/>
              <a:cxnLst/>
              <a:rect l="l" t="t" r="r" b="b"/>
              <a:pathLst>
                <a:path w="5591809" h="565784">
                  <a:moveTo>
                    <a:pt x="0" y="565404"/>
                  </a:moveTo>
                  <a:lnTo>
                    <a:pt x="5591556" y="565404"/>
                  </a:lnTo>
                  <a:lnTo>
                    <a:pt x="5591556" y="0"/>
                  </a:lnTo>
                  <a:lnTo>
                    <a:pt x="0" y="0"/>
                  </a:lnTo>
                  <a:lnTo>
                    <a:pt x="0" y="565404"/>
                  </a:lnTo>
                  <a:close/>
                </a:path>
              </a:pathLst>
            </a:custGeom>
            <a:ln w="25908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10202671" y="7238492"/>
            <a:ext cx="5154930" cy="513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solidFill>
                  <a:srgbClr val="FFFFFF"/>
                </a:solidFill>
                <a:latin typeface="Courier New"/>
                <a:cs typeface="Courier New"/>
              </a:rPr>
              <a:t>Estructura</a:t>
            </a:r>
            <a:r>
              <a:rPr sz="1600" spc="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ourier New"/>
                <a:cs typeface="Courier New"/>
              </a:rPr>
              <a:t>establecida</a:t>
            </a:r>
            <a:r>
              <a:rPr sz="1600" spc="3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spc="-5" dirty="0">
                <a:solidFill>
                  <a:srgbClr val="FFFFFF"/>
                </a:solidFill>
                <a:latin typeface="Courier New"/>
                <a:cs typeface="Courier New"/>
              </a:rPr>
              <a:t>por:</a:t>
            </a:r>
            <a:endParaRPr sz="16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Decreto</a:t>
            </a:r>
            <a:r>
              <a:rPr sz="1600" b="1" spc="1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2120</a:t>
            </a:r>
            <a:r>
              <a:rPr sz="1600" b="1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de 2018</a:t>
            </a:r>
            <a:r>
              <a:rPr sz="16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y</a:t>
            </a:r>
            <a:r>
              <a:rPr sz="1600" b="1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Decreto</a:t>
            </a:r>
            <a:r>
              <a:rPr sz="1600" b="1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692</a:t>
            </a:r>
            <a:r>
              <a:rPr sz="1600" b="1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5" dirty="0">
                <a:solidFill>
                  <a:srgbClr val="FFFFFF"/>
                </a:solidFill>
                <a:latin typeface="Courier New"/>
                <a:cs typeface="Courier New"/>
              </a:rPr>
              <a:t>de</a:t>
            </a:r>
            <a:r>
              <a:rPr sz="16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600" b="1" spc="-10" dirty="0">
                <a:solidFill>
                  <a:srgbClr val="FFFFFF"/>
                </a:solidFill>
                <a:latin typeface="Courier New"/>
                <a:cs typeface="Courier New"/>
              </a:rPr>
              <a:t>2020</a:t>
            </a:r>
            <a:endParaRPr sz="1600">
              <a:latin typeface="Courier New"/>
              <a:cs typeface="Courier New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34504" y="115760"/>
            <a:ext cx="8048625" cy="1817370"/>
            <a:chOff x="734504" y="115760"/>
            <a:chExt cx="8048625" cy="1817370"/>
          </a:xfrm>
        </p:grpSpPr>
        <p:sp>
          <p:nvSpPr>
            <p:cNvPr id="8" name="object 8"/>
            <p:cNvSpPr/>
            <p:nvPr/>
          </p:nvSpPr>
          <p:spPr>
            <a:xfrm>
              <a:off x="8093201" y="1479042"/>
              <a:ext cx="679450" cy="443865"/>
            </a:xfrm>
            <a:custGeom>
              <a:avLst/>
              <a:gdLst/>
              <a:ahLst/>
              <a:cxnLst/>
              <a:rect l="l" t="t" r="r" b="b"/>
              <a:pathLst>
                <a:path w="679450" h="443864">
                  <a:moveTo>
                    <a:pt x="679323" y="443484"/>
                  </a:moveTo>
                  <a:lnTo>
                    <a:pt x="0" y="443484"/>
                  </a:lnTo>
                </a:path>
                <a:path w="679450" h="443864">
                  <a:moveTo>
                    <a:pt x="661416" y="0"/>
                  </a:moveTo>
                  <a:lnTo>
                    <a:pt x="16764" y="0"/>
                  </a:lnTo>
                </a:path>
              </a:pathLst>
            </a:custGeom>
            <a:ln w="19812">
              <a:solidFill>
                <a:srgbClr val="000000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747521" y="128778"/>
              <a:ext cx="4762500" cy="719455"/>
            </a:xfrm>
            <a:custGeom>
              <a:avLst/>
              <a:gdLst/>
              <a:ahLst/>
              <a:cxnLst/>
              <a:rect l="l" t="t" r="r" b="b"/>
              <a:pathLst>
                <a:path w="4762500" h="719455">
                  <a:moveTo>
                    <a:pt x="0" y="719327"/>
                  </a:moveTo>
                  <a:lnTo>
                    <a:pt x="4762500" y="719327"/>
                  </a:lnTo>
                  <a:lnTo>
                    <a:pt x="4762500" y="0"/>
                  </a:lnTo>
                  <a:lnTo>
                    <a:pt x="0" y="0"/>
                  </a:lnTo>
                  <a:lnTo>
                    <a:pt x="0" y="719327"/>
                  </a:lnTo>
                  <a:close/>
                </a:path>
              </a:pathLst>
            </a:custGeom>
            <a:ln w="25908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836777" y="154686"/>
            <a:ext cx="406400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50875">
              <a:lnSpc>
                <a:spcPct val="100000"/>
              </a:lnSpc>
              <a:spcBef>
                <a:spcPts val="95"/>
              </a:spcBef>
            </a:pP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ORGANOS INTERNOS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DE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ASESORÍA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Y</a:t>
            </a:r>
            <a:r>
              <a:rPr sz="1000" b="1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375F92"/>
                </a:solidFill>
                <a:latin typeface="Courier New"/>
                <a:cs typeface="Courier New"/>
              </a:rPr>
              <a:t>COORDINACIÓN</a:t>
            </a:r>
            <a:endParaRPr sz="1000">
              <a:latin typeface="Courier New"/>
              <a:cs typeface="Courier New"/>
            </a:endParaRPr>
          </a:p>
          <a:p>
            <a:pPr marL="12700">
              <a:lnSpc>
                <a:spcPct val="100000"/>
              </a:lnSpc>
            </a:pP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Comité de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Gestión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y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Desempeño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Institucional</a:t>
            </a:r>
            <a:endParaRPr sz="1000">
              <a:latin typeface="Courier New"/>
              <a:cs typeface="Courier New"/>
            </a:endParaRPr>
          </a:p>
          <a:p>
            <a:pPr marL="12700" marR="5080">
              <a:lnSpc>
                <a:spcPct val="100000"/>
              </a:lnSpc>
            </a:pP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Comité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de</a:t>
            </a:r>
            <a:r>
              <a:rPr sz="1000" spc="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Coordinación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del</a:t>
            </a:r>
            <a:r>
              <a:rPr sz="1000" spc="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Sistema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de</a:t>
            </a:r>
            <a:r>
              <a:rPr sz="1000" spc="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Control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Interno </a:t>
            </a:r>
            <a:r>
              <a:rPr sz="1000" spc="-585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Comisión de</a:t>
            </a:r>
            <a:r>
              <a:rPr sz="1000" dirty="0">
                <a:solidFill>
                  <a:srgbClr val="375F92"/>
                </a:solidFill>
                <a:latin typeface="Courier New"/>
                <a:cs typeface="Courier New"/>
              </a:rPr>
              <a:t> </a:t>
            </a:r>
            <a:r>
              <a:rPr sz="1000" spc="-5" dirty="0">
                <a:solidFill>
                  <a:srgbClr val="375F92"/>
                </a:solidFill>
                <a:latin typeface="Courier New"/>
                <a:cs typeface="Courier New"/>
              </a:rPr>
              <a:t>Personal</a:t>
            </a:r>
            <a:endParaRPr sz="1000">
              <a:latin typeface="Courier New"/>
              <a:cs typeface="Courier New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5502909" y="27432"/>
            <a:ext cx="3890010" cy="840105"/>
            <a:chOff x="5502909" y="27432"/>
            <a:chExt cx="3890010" cy="840105"/>
          </a:xfrm>
        </p:grpSpPr>
        <p:sp>
          <p:nvSpPr>
            <p:cNvPr id="12" name="object 12"/>
            <p:cNvSpPr/>
            <p:nvPr/>
          </p:nvSpPr>
          <p:spPr>
            <a:xfrm>
              <a:off x="5509259" y="487680"/>
              <a:ext cx="1513840" cy="0"/>
            </a:xfrm>
            <a:custGeom>
              <a:avLst/>
              <a:gdLst/>
              <a:ahLst/>
              <a:cxnLst/>
              <a:rect l="l" t="t" r="r" b="b"/>
              <a:pathLst>
                <a:path w="1513840">
                  <a:moveTo>
                    <a:pt x="0" y="0"/>
                  </a:moveTo>
                  <a:lnTo>
                    <a:pt x="1513586" y="0"/>
                  </a:lnTo>
                </a:path>
              </a:pathLst>
            </a:custGeom>
            <a:ln w="12192">
              <a:solidFill>
                <a:srgbClr val="333399"/>
              </a:solidFill>
              <a:prstDash val="sysDash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3" name="object 1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812279" y="38100"/>
              <a:ext cx="2580131" cy="749807"/>
            </a:xfrm>
            <a:prstGeom prst="rect">
              <a:avLst/>
            </a:prstGeom>
          </p:spPr>
        </p:pic>
        <p:pic>
          <p:nvPicPr>
            <p:cNvPr id="14" name="object 1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01839" y="27432"/>
              <a:ext cx="1999488" cy="839724"/>
            </a:xfrm>
            <a:prstGeom prst="rect">
              <a:avLst/>
            </a:prstGeom>
          </p:spPr>
        </p:pic>
        <p:sp>
          <p:nvSpPr>
            <p:cNvPr id="15" name="object 15"/>
            <p:cNvSpPr/>
            <p:nvPr/>
          </p:nvSpPr>
          <p:spPr>
            <a:xfrm>
              <a:off x="6859523" y="62484"/>
              <a:ext cx="2486025" cy="655320"/>
            </a:xfrm>
            <a:custGeom>
              <a:avLst/>
              <a:gdLst/>
              <a:ahLst/>
              <a:cxnLst/>
              <a:rect l="l" t="t" r="r" b="b"/>
              <a:pathLst>
                <a:path w="2486025" h="655320">
                  <a:moveTo>
                    <a:pt x="2485644" y="0"/>
                  </a:moveTo>
                  <a:lnTo>
                    <a:pt x="0" y="0"/>
                  </a:lnTo>
                  <a:lnTo>
                    <a:pt x="0" y="655320"/>
                  </a:lnTo>
                  <a:lnTo>
                    <a:pt x="2485644" y="655320"/>
                  </a:lnTo>
                  <a:lnTo>
                    <a:pt x="2485644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6859523" y="62484"/>
              <a:ext cx="2486025" cy="655320"/>
            </a:xfrm>
            <a:custGeom>
              <a:avLst/>
              <a:gdLst/>
              <a:ahLst/>
              <a:cxnLst/>
              <a:rect l="l" t="t" r="r" b="b"/>
              <a:pathLst>
                <a:path w="2486025" h="655320">
                  <a:moveTo>
                    <a:pt x="0" y="655320"/>
                  </a:moveTo>
                  <a:lnTo>
                    <a:pt x="2485644" y="655320"/>
                  </a:lnTo>
                  <a:lnTo>
                    <a:pt x="2485644" y="0"/>
                  </a:lnTo>
                  <a:lnTo>
                    <a:pt x="0" y="0"/>
                  </a:lnTo>
                  <a:lnTo>
                    <a:pt x="0" y="655320"/>
                  </a:lnTo>
                  <a:close/>
                </a:path>
              </a:pathLst>
            </a:custGeom>
            <a:ln w="9144">
              <a:solidFill>
                <a:srgbClr val="4F81B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pc="-5" dirty="0"/>
              <a:t>DESPACHO</a:t>
            </a:r>
            <a:r>
              <a:rPr spc="-120" dirty="0"/>
              <a:t> </a:t>
            </a:r>
            <a:r>
              <a:rPr spc="-5" dirty="0"/>
              <a:t>DEL</a:t>
            </a: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pc="-5" dirty="0"/>
              <a:t>MINISTRO</a:t>
            </a:r>
          </a:p>
        </p:txBody>
      </p:sp>
      <p:grpSp>
        <p:nvGrpSpPr>
          <p:cNvPr id="18" name="object 18"/>
          <p:cNvGrpSpPr/>
          <p:nvPr/>
        </p:nvGrpSpPr>
        <p:grpSpPr>
          <a:xfrm>
            <a:off x="5752338" y="1287716"/>
            <a:ext cx="4916170" cy="601345"/>
            <a:chOff x="5752338" y="1287716"/>
            <a:chExt cx="4916170" cy="601345"/>
          </a:xfrm>
        </p:grpSpPr>
        <p:sp>
          <p:nvSpPr>
            <p:cNvPr id="19" name="object 19"/>
            <p:cNvSpPr/>
            <p:nvPr/>
          </p:nvSpPr>
          <p:spPr>
            <a:xfrm>
              <a:off x="8774430" y="1300734"/>
              <a:ext cx="1880870" cy="360045"/>
            </a:xfrm>
            <a:custGeom>
              <a:avLst/>
              <a:gdLst/>
              <a:ahLst/>
              <a:cxnLst/>
              <a:rect l="l" t="t" r="r" b="b"/>
              <a:pathLst>
                <a:path w="1880870" h="360044">
                  <a:moveTo>
                    <a:pt x="0" y="359664"/>
                  </a:moveTo>
                  <a:lnTo>
                    <a:pt x="1880616" y="359664"/>
                  </a:lnTo>
                  <a:lnTo>
                    <a:pt x="1880616" y="0"/>
                  </a:lnTo>
                  <a:lnTo>
                    <a:pt x="0" y="0"/>
                  </a:lnTo>
                  <a:lnTo>
                    <a:pt x="0" y="359664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2338" y="1499489"/>
              <a:ext cx="1683131" cy="389382"/>
            </a:xfrm>
            <a:prstGeom prst="rect">
              <a:avLst/>
            </a:prstGeom>
          </p:spPr>
        </p:pic>
      </p:grpSp>
      <p:sp>
        <p:nvSpPr>
          <p:cNvPr id="21" name="object 21"/>
          <p:cNvSpPr txBox="1"/>
          <p:nvPr/>
        </p:nvSpPr>
        <p:spPr>
          <a:xfrm>
            <a:off x="8947784" y="1290955"/>
            <a:ext cx="1456055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67665" marR="5080" indent="-355600">
              <a:lnSpc>
                <a:spcPct val="100000"/>
              </a:lnSpc>
              <a:spcBef>
                <a:spcPts val="105"/>
              </a:spcBef>
            </a:pP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Oficina</a:t>
            </a:r>
            <a:r>
              <a:rPr sz="1050" b="1" spc="-70" dirty="0">
                <a:solidFill>
                  <a:srgbClr val="30859C"/>
                </a:solidFill>
                <a:latin typeface="Courier New"/>
                <a:cs typeface="Courier New"/>
              </a:rPr>
              <a:t> </a:t>
            </a: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Asesora</a:t>
            </a:r>
            <a:r>
              <a:rPr sz="1050" b="1" spc="-75" dirty="0">
                <a:solidFill>
                  <a:srgbClr val="30859C"/>
                </a:solidFill>
                <a:latin typeface="Courier New"/>
                <a:cs typeface="Courier New"/>
              </a:rPr>
              <a:t> </a:t>
            </a: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de </a:t>
            </a:r>
            <a:r>
              <a:rPr sz="1050" b="1" spc="-615" dirty="0">
                <a:solidFill>
                  <a:srgbClr val="30859C"/>
                </a:solidFill>
                <a:latin typeface="Courier New"/>
                <a:cs typeface="Courier New"/>
              </a:rPr>
              <a:t> </a:t>
            </a: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Planeación</a:t>
            </a:r>
            <a:endParaRPr sz="1050">
              <a:latin typeface="Courier New"/>
              <a:cs typeface="Courier New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8791193" y="1742694"/>
            <a:ext cx="1864360" cy="360045"/>
          </a:xfrm>
          <a:custGeom>
            <a:avLst/>
            <a:gdLst/>
            <a:ahLst/>
            <a:cxnLst/>
            <a:rect l="l" t="t" r="r" b="b"/>
            <a:pathLst>
              <a:path w="1864359" h="360044">
                <a:moveTo>
                  <a:pt x="0" y="359663"/>
                </a:moveTo>
                <a:lnTo>
                  <a:pt x="1863852" y="359663"/>
                </a:lnTo>
                <a:lnTo>
                  <a:pt x="1863852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9074911" y="1732534"/>
            <a:ext cx="1221740" cy="3467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27660" marR="5080" indent="-315595">
              <a:lnSpc>
                <a:spcPct val="100000"/>
              </a:lnSpc>
              <a:spcBef>
                <a:spcPts val="105"/>
              </a:spcBef>
            </a:pP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Oficina</a:t>
            </a:r>
            <a:r>
              <a:rPr sz="1050" b="1" spc="-95" dirty="0">
                <a:solidFill>
                  <a:srgbClr val="30859C"/>
                </a:solidFill>
                <a:latin typeface="Courier New"/>
                <a:cs typeface="Courier New"/>
              </a:rPr>
              <a:t> </a:t>
            </a: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Asesora </a:t>
            </a:r>
            <a:r>
              <a:rPr sz="1050" b="1" spc="-615" dirty="0">
                <a:solidFill>
                  <a:srgbClr val="30859C"/>
                </a:solidFill>
                <a:latin typeface="Courier New"/>
                <a:cs typeface="Courier New"/>
              </a:rPr>
              <a:t> </a:t>
            </a:r>
            <a:r>
              <a:rPr sz="1050" b="1" spc="-5" dirty="0">
                <a:solidFill>
                  <a:srgbClr val="30859C"/>
                </a:solidFill>
                <a:latin typeface="Courier New"/>
                <a:cs typeface="Courier New"/>
              </a:rPr>
              <a:t>Jurídica</a:t>
            </a:r>
            <a:endParaRPr sz="1050">
              <a:latin typeface="Courier New"/>
              <a:cs typeface="Courier New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4343408" y="691896"/>
            <a:ext cx="3866515" cy="5417820"/>
            <a:chOff x="4343408" y="691896"/>
            <a:chExt cx="3866515" cy="5417820"/>
          </a:xfrm>
        </p:grpSpPr>
        <p:pic>
          <p:nvPicPr>
            <p:cNvPr id="25" name="object 25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045196" y="691896"/>
              <a:ext cx="164592" cy="5417820"/>
            </a:xfrm>
            <a:prstGeom prst="rect">
              <a:avLst/>
            </a:prstGeom>
          </p:spPr>
        </p:pic>
        <p:sp>
          <p:nvSpPr>
            <p:cNvPr id="26" name="object 26"/>
            <p:cNvSpPr/>
            <p:nvPr/>
          </p:nvSpPr>
          <p:spPr>
            <a:xfrm>
              <a:off x="8090153" y="718566"/>
              <a:ext cx="20320" cy="5291455"/>
            </a:xfrm>
            <a:custGeom>
              <a:avLst/>
              <a:gdLst/>
              <a:ahLst/>
              <a:cxnLst/>
              <a:rect l="l" t="t" r="r" b="b"/>
              <a:pathLst>
                <a:path w="20320" h="5291455">
                  <a:moveTo>
                    <a:pt x="0" y="0"/>
                  </a:moveTo>
                  <a:lnTo>
                    <a:pt x="19812" y="5291328"/>
                  </a:lnTo>
                </a:path>
              </a:pathLst>
            </a:custGeom>
            <a:ln w="38100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7" name="object 27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343408" y="2279884"/>
              <a:ext cx="3130278" cy="675172"/>
            </a:xfrm>
            <a:prstGeom prst="rect">
              <a:avLst/>
            </a:prstGeom>
          </p:spPr>
        </p:pic>
        <p:pic>
          <p:nvPicPr>
            <p:cNvPr id="28" name="object 2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4666488" y="2250948"/>
              <a:ext cx="2499360" cy="792479"/>
            </a:xfrm>
            <a:prstGeom prst="rect">
              <a:avLst/>
            </a:prstGeom>
          </p:spPr>
        </p:pic>
        <p:sp>
          <p:nvSpPr>
            <p:cNvPr id="29" name="object 29"/>
            <p:cNvSpPr/>
            <p:nvPr/>
          </p:nvSpPr>
          <p:spPr>
            <a:xfrm>
              <a:off x="4376928" y="2293620"/>
              <a:ext cx="3063240" cy="608330"/>
            </a:xfrm>
            <a:custGeom>
              <a:avLst/>
              <a:gdLst/>
              <a:ahLst/>
              <a:cxnLst/>
              <a:rect l="l" t="t" r="r" b="b"/>
              <a:pathLst>
                <a:path w="3063240" h="608330">
                  <a:moveTo>
                    <a:pt x="3063239" y="0"/>
                  </a:moveTo>
                  <a:lnTo>
                    <a:pt x="0" y="0"/>
                  </a:lnTo>
                  <a:lnTo>
                    <a:pt x="0" y="608076"/>
                  </a:lnTo>
                  <a:lnTo>
                    <a:pt x="3063239" y="608076"/>
                  </a:lnTo>
                  <a:lnTo>
                    <a:pt x="3063239" y="0"/>
                  </a:lnTo>
                  <a:close/>
                </a:path>
              </a:pathLst>
            </a:custGeom>
            <a:solidFill>
              <a:srgbClr val="4987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5213604" y="2272284"/>
              <a:ext cx="1403603" cy="344424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707636" y="2455164"/>
              <a:ext cx="2417064" cy="344424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847844" y="2638044"/>
              <a:ext cx="2135124" cy="344424"/>
            </a:xfrm>
            <a:prstGeom prst="rect">
              <a:avLst/>
            </a:prstGeom>
          </p:spPr>
        </p:pic>
      </p:grpSp>
      <p:sp>
        <p:nvSpPr>
          <p:cNvPr id="33" name="object 33"/>
          <p:cNvSpPr txBox="1"/>
          <p:nvPr/>
        </p:nvSpPr>
        <p:spPr>
          <a:xfrm>
            <a:off x="4791583" y="2292477"/>
            <a:ext cx="2138680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05459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DESPACHO</a:t>
            </a:r>
            <a:r>
              <a:rPr sz="1200" b="1" spc="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DEL </a:t>
            </a:r>
            <a:r>
              <a:rPr sz="12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VICEMINISTRO</a:t>
            </a:r>
            <a:r>
              <a:rPr sz="1200" b="1" spc="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DE</a:t>
            </a:r>
            <a:r>
              <a:rPr sz="1200" b="1" spc="-2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FOMENTO</a:t>
            </a:r>
            <a:endParaRPr sz="1200">
              <a:latin typeface="Courier New"/>
              <a:cs typeface="Courier New"/>
            </a:endParaRPr>
          </a:p>
          <a:p>
            <a:pPr marL="152400">
              <a:lnSpc>
                <a:spcPct val="100000"/>
              </a:lnSpc>
            </a:pP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REGIONAL</a:t>
            </a:r>
            <a:r>
              <a:rPr sz="1200" b="1" spc="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ourier New"/>
                <a:cs typeface="Courier New"/>
              </a:rPr>
              <a:t>Y</a:t>
            </a:r>
            <a:r>
              <a:rPr sz="1200" b="1" spc="-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PATRIMONIO</a:t>
            </a:r>
            <a:endParaRPr sz="1200">
              <a:latin typeface="Courier New"/>
              <a:cs typeface="Courier New"/>
            </a:endParaRPr>
          </a:p>
        </p:txBody>
      </p:sp>
      <p:grpSp>
        <p:nvGrpSpPr>
          <p:cNvPr id="34" name="object 34"/>
          <p:cNvGrpSpPr/>
          <p:nvPr/>
        </p:nvGrpSpPr>
        <p:grpSpPr>
          <a:xfrm>
            <a:off x="8720316" y="2260092"/>
            <a:ext cx="3571240" cy="713740"/>
            <a:chOff x="8720316" y="2260092"/>
            <a:chExt cx="3571240" cy="713740"/>
          </a:xfrm>
        </p:grpSpPr>
        <p:pic>
          <p:nvPicPr>
            <p:cNvPr id="35" name="object 35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8720316" y="2260092"/>
              <a:ext cx="3570755" cy="713231"/>
            </a:xfrm>
            <a:prstGeom prst="rect">
              <a:avLst/>
            </a:prstGeom>
          </p:spPr>
        </p:pic>
        <p:pic>
          <p:nvPicPr>
            <p:cNvPr id="36" name="object 36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8851392" y="2342388"/>
              <a:ext cx="3323844" cy="609600"/>
            </a:xfrm>
            <a:prstGeom prst="rect">
              <a:avLst/>
            </a:prstGeom>
          </p:spPr>
        </p:pic>
        <p:sp>
          <p:nvSpPr>
            <p:cNvPr id="37" name="object 37"/>
            <p:cNvSpPr/>
            <p:nvPr/>
          </p:nvSpPr>
          <p:spPr>
            <a:xfrm>
              <a:off x="8753856" y="2273808"/>
              <a:ext cx="3503929" cy="646430"/>
            </a:xfrm>
            <a:custGeom>
              <a:avLst/>
              <a:gdLst/>
              <a:ahLst/>
              <a:cxnLst/>
              <a:rect l="l" t="t" r="r" b="b"/>
              <a:pathLst>
                <a:path w="3503929" h="646430">
                  <a:moveTo>
                    <a:pt x="3503676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3503676" y="646176"/>
                  </a:lnTo>
                  <a:lnTo>
                    <a:pt x="3503676" y="0"/>
                  </a:lnTo>
                  <a:close/>
                </a:path>
              </a:pathLst>
            </a:custGeom>
            <a:solidFill>
              <a:srgbClr val="C65F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8936736" y="2363724"/>
              <a:ext cx="3153155" cy="344424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8892540" y="2546604"/>
              <a:ext cx="3241548" cy="344424"/>
            </a:xfrm>
            <a:prstGeom prst="rect">
              <a:avLst/>
            </a:prstGeom>
          </p:spPr>
        </p:pic>
      </p:grpSp>
      <p:sp>
        <p:nvSpPr>
          <p:cNvPr id="40" name="object 40"/>
          <p:cNvSpPr txBox="1"/>
          <p:nvPr/>
        </p:nvSpPr>
        <p:spPr>
          <a:xfrm>
            <a:off x="8976741" y="2383917"/>
            <a:ext cx="305879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43815">
              <a:lnSpc>
                <a:spcPct val="100000"/>
              </a:lnSpc>
              <a:spcBef>
                <a:spcPts val="100"/>
              </a:spcBef>
            </a:pP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DESPACHO</a:t>
            </a:r>
            <a:r>
              <a:rPr sz="1200" b="1" spc="3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DEL VICEMINISTRO</a:t>
            </a:r>
            <a:r>
              <a:rPr sz="1200" b="1" spc="5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DE LA </a:t>
            </a:r>
            <a:r>
              <a:rPr sz="1200" b="1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CREATIVIDAD</a:t>
            </a:r>
            <a:r>
              <a:rPr sz="1200" b="1" spc="3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dirty="0">
                <a:solidFill>
                  <a:srgbClr val="FFFFFF"/>
                </a:solidFill>
                <a:latin typeface="Courier New"/>
                <a:cs typeface="Courier New"/>
              </a:rPr>
              <a:t>Y</a:t>
            </a:r>
            <a:r>
              <a:rPr sz="1200" b="1" spc="-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LA</a:t>
            </a:r>
            <a:r>
              <a:rPr sz="1200" b="1" spc="-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ECONIMÍA</a:t>
            </a:r>
            <a:r>
              <a:rPr sz="1200" b="1" spc="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200" b="1" spc="-5" dirty="0">
                <a:solidFill>
                  <a:srgbClr val="FFFFFF"/>
                </a:solidFill>
                <a:latin typeface="Courier New"/>
                <a:cs typeface="Courier New"/>
              </a:rPr>
              <a:t>NARANJA</a:t>
            </a:r>
            <a:endParaRPr sz="1200">
              <a:latin typeface="Courier New"/>
              <a:cs typeface="Courier New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5036058" y="3649217"/>
            <a:ext cx="2013585" cy="431800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31750" rIns="0" bIns="0" rtlCol="0">
            <a:spAutoFit/>
          </a:bodyPr>
          <a:lstStyle/>
          <a:p>
            <a:pPr marL="165100" marR="160020" indent="336550">
              <a:lnSpc>
                <a:spcPct val="100000"/>
              </a:lnSpc>
              <a:spcBef>
                <a:spcPts val="250"/>
              </a:spcBef>
            </a:pP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Dirección</a:t>
            </a:r>
            <a:r>
              <a:rPr sz="1100" b="1" spc="5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de </a:t>
            </a:r>
            <a:r>
              <a:rPr sz="1100" b="1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Patrimonio</a:t>
            </a:r>
            <a:r>
              <a:rPr sz="1100" b="1" spc="-10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dirty="0">
                <a:solidFill>
                  <a:srgbClr val="1F487C"/>
                </a:solidFill>
                <a:latin typeface="Courier New"/>
                <a:cs typeface="Courier New"/>
              </a:rPr>
              <a:t>y</a:t>
            </a:r>
            <a:r>
              <a:rPr sz="1100" b="1" spc="-15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Memoria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181338" y="4234434"/>
            <a:ext cx="2346960" cy="554990"/>
          </a:xfrm>
          <a:prstGeom prst="rect">
            <a:avLst/>
          </a:prstGeom>
          <a:ln w="25907">
            <a:solidFill>
              <a:srgbClr val="C65F09"/>
            </a:solidFill>
          </a:ln>
        </p:spPr>
        <p:txBody>
          <a:bodyPr vert="horz" wrap="square" lIns="0" tIns="33020" rIns="0" bIns="0" rtlCol="0">
            <a:spAutoFit/>
          </a:bodyPr>
          <a:lstStyle/>
          <a:p>
            <a:pPr marL="448945" marR="442595" algn="ctr">
              <a:lnSpc>
                <a:spcPct val="100000"/>
              </a:lnSpc>
              <a:spcBef>
                <a:spcPts val="260"/>
              </a:spcBef>
            </a:pP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Dirección de </a:t>
            </a:r>
            <a:r>
              <a:rPr sz="1000" b="1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Audiovisuales,</a:t>
            </a:r>
            <a:r>
              <a:rPr sz="1000" b="1" spc="-50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Cine</a:t>
            </a:r>
            <a:endParaRPr sz="10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y</a:t>
            </a:r>
            <a:r>
              <a:rPr sz="1000" b="1" spc="-20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Medios</a:t>
            </a:r>
            <a:r>
              <a:rPr sz="1000" b="1" spc="-20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Interactivos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9195054" y="4895850"/>
            <a:ext cx="2295525" cy="554990"/>
          </a:xfrm>
          <a:prstGeom prst="rect">
            <a:avLst/>
          </a:prstGeom>
          <a:ln w="25907">
            <a:solidFill>
              <a:srgbClr val="C65F09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309245" marR="301625" algn="ctr">
              <a:lnSpc>
                <a:spcPct val="100000"/>
              </a:lnSpc>
              <a:spcBef>
                <a:spcPts val="265"/>
              </a:spcBef>
            </a:pP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Dirección de </a:t>
            </a:r>
            <a:r>
              <a:rPr sz="1000" b="1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Estrategia, Desarrollo </a:t>
            </a:r>
            <a:r>
              <a:rPr sz="1000" b="1" spc="-590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y</a:t>
            </a:r>
            <a:r>
              <a:rPr sz="1000" b="1" spc="-10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Emprendimiento</a:t>
            </a:r>
            <a:endParaRPr sz="1000">
              <a:latin typeface="Courier New"/>
              <a:cs typeface="Courier New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5023865" y="4773930"/>
            <a:ext cx="2013585" cy="431800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544830" marR="494665" indent="-43180">
              <a:lnSpc>
                <a:spcPct val="100000"/>
              </a:lnSpc>
              <a:spcBef>
                <a:spcPts val="254"/>
              </a:spcBef>
            </a:pP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Dirección</a:t>
            </a:r>
            <a:r>
              <a:rPr sz="1100" b="1" spc="-45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de </a:t>
            </a:r>
            <a:r>
              <a:rPr sz="1100" b="1" spc="-645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Poblaciones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5023865" y="4214622"/>
            <a:ext cx="2013585" cy="431800"/>
          </a:xfrm>
          <a:prstGeom prst="rect">
            <a:avLst/>
          </a:prstGeom>
          <a:ln w="25907">
            <a:solidFill>
              <a:srgbClr val="4F81BC"/>
            </a:solidFill>
          </a:ln>
        </p:spPr>
        <p:txBody>
          <a:bodyPr vert="horz" wrap="square" lIns="0" tIns="31115" rIns="0" bIns="0" rtlCol="0">
            <a:spAutoFit/>
          </a:bodyPr>
          <a:lstStyle/>
          <a:p>
            <a:pPr marL="334010" marR="327025" indent="167640">
              <a:lnSpc>
                <a:spcPct val="100000"/>
              </a:lnSpc>
              <a:spcBef>
                <a:spcPts val="245"/>
              </a:spcBef>
            </a:pP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Dirección de </a:t>
            </a:r>
            <a:r>
              <a:rPr sz="1100" b="1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Fomento</a:t>
            </a:r>
            <a:r>
              <a:rPr sz="1100" b="1" spc="-35" dirty="0">
                <a:solidFill>
                  <a:srgbClr val="1F487C"/>
                </a:solidFill>
                <a:latin typeface="Courier New"/>
                <a:cs typeface="Courier New"/>
              </a:rPr>
              <a:t> </a:t>
            </a:r>
            <a:r>
              <a:rPr sz="1100" b="1" spc="-5" dirty="0">
                <a:solidFill>
                  <a:srgbClr val="1F487C"/>
                </a:solidFill>
                <a:latin typeface="Courier New"/>
                <a:cs typeface="Courier New"/>
              </a:rPr>
              <a:t>Regional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181338" y="3745230"/>
            <a:ext cx="2356485" cy="401320"/>
          </a:xfrm>
          <a:prstGeom prst="rect">
            <a:avLst/>
          </a:prstGeom>
          <a:ln w="25907">
            <a:solidFill>
              <a:srgbClr val="C65F09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Dirección</a:t>
            </a:r>
            <a:endParaRPr sz="1000">
              <a:latin typeface="Courier New"/>
              <a:cs typeface="Courier New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de</a:t>
            </a:r>
            <a:r>
              <a:rPr sz="1000" b="1" spc="-85" dirty="0">
                <a:solidFill>
                  <a:srgbClr val="C65F09"/>
                </a:solidFill>
                <a:latin typeface="Courier New"/>
                <a:cs typeface="Courier New"/>
              </a:rPr>
              <a:t> </a:t>
            </a:r>
            <a:r>
              <a:rPr sz="1000" b="1" spc="-5" dirty="0">
                <a:solidFill>
                  <a:srgbClr val="C65F09"/>
                </a:solidFill>
                <a:latin typeface="Courier New"/>
                <a:cs typeface="Courier New"/>
              </a:rPr>
              <a:t>Artes</a:t>
            </a:r>
            <a:endParaRPr sz="1000">
              <a:latin typeface="Courier New"/>
              <a:cs typeface="Courier New"/>
            </a:endParaRPr>
          </a:p>
        </p:txBody>
      </p:sp>
      <p:grpSp>
        <p:nvGrpSpPr>
          <p:cNvPr id="47" name="object 47"/>
          <p:cNvGrpSpPr/>
          <p:nvPr/>
        </p:nvGrpSpPr>
        <p:grpSpPr>
          <a:xfrm>
            <a:off x="7414259" y="2557272"/>
            <a:ext cx="4147185" cy="3837940"/>
            <a:chOff x="7414259" y="2557272"/>
            <a:chExt cx="4147185" cy="3837940"/>
          </a:xfrm>
        </p:grpSpPr>
        <p:pic>
          <p:nvPicPr>
            <p:cNvPr id="48" name="object 48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7414259" y="2557272"/>
              <a:ext cx="1435607" cy="135636"/>
            </a:xfrm>
            <a:prstGeom prst="rect">
              <a:avLst/>
            </a:prstGeom>
          </p:spPr>
        </p:pic>
        <p:sp>
          <p:nvSpPr>
            <p:cNvPr id="49" name="object 49"/>
            <p:cNvSpPr/>
            <p:nvPr/>
          </p:nvSpPr>
          <p:spPr>
            <a:xfrm>
              <a:off x="7440929" y="2597658"/>
              <a:ext cx="1314450" cy="0"/>
            </a:xfrm>
            <a:custGeom>
              <a:avLst/>
              <a:gdLst/>
              <a:ahLst/>
              <a:cxnLst/>
              <a:rect l="l" t="t" r="r" b="b"/>
              <a:pathLst>
                <a:path w="1314450">
                  <a:moveTo>
                    <a:pt x="0" y="0"/>
                  </a:moveTo>
                  <a:lnTo>
                    <a:pt x="1314069" y="0"/>
                  </a:lnTo>
                </a:path>
              </a:pathLst>
            </a:custGeom>
            <a:ln w="28956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0" name="object 50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9008369" y="5728760"/>
              <a:ext cx="2552689" cy="606462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9549383" y="5722620"/>
              <a:ext cx="1469135" cy="672084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9041891" y="5739384"/>
              <a:ext cx="2486025" cy="539750"/>
            </a:xfrm>
            <a:custGeom>
              <a:avLst/>
              <a:gdLst/>
              <a:ahLst/>
              <a:cxnLst/>
              <a:rect l="l" t="t" r="r" b="b"/>
              <a:pathLst>
                <a:path w="2486025" h="539750">
                  <a:moveTo>
                    <a:pt x="2485644" y="0"/>
                  </a:moveTo>
                  <a:lnTo>
                    <a:pt x="0" y="0"/>
                  </a:lnTo>
                  <a:lnTo>
                    <a:pt x="0" y="539496"/>
                  </a:lnTo>
                  <a:lnTo>
                    <a:pt x="2485644" y="539496"/>
                  </a:lnTo>
                  <a:lnTo>
                    <a:pt x="2485644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3" name="object 53"/>
          <p:cNvSpPr txBox="1"/>
          <p:nvPr/>
        </p:nvSpPr>
        <p:spPr>
          <a:xfrm>
            <a:off x="9687559" y="5763005"/>
            <a:ext cx="1092200" cy="4527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24154" marR="5080" indent="-212090">
              <a:lnSpc>
                <a:spcPct val="100000"/>
              </a:lnSpc>
              <a:spcBef>
                <a:spcPts val="100"/>
              </a:spcBef>
            </a:pPr>
            <a:r>
              <a:rPr sz="1400" spc="-5" dirty="0">
                <a:solidFill>
                  <a:srgbClr val="FFFFFF"/>
                </a:solidFill>
                <a:latin typeface="Courier New"/>
                <a:cs typeface="Courier New"/>
              </a:rPr>
              <a:t>SECRETARÍA  GENERAL</a:t>
            </a:r>
            <a:endParaRPr sz="1400">
              <a:latin typeface="Courier New"/>
              <a:cs typeface="Courier New"/>
            </a:endParaRPr>
          </a:p>
        </p:txBody>
      </p:sp>
      <p:sp>
        <p:nvSpPr>
          <p:cNvPr id="54" name="object 54"/>
          <p:cNvSpPr/>
          <p:nvPr/>
        </p:nvSpPr>
        <p:spPr>
          <a:xfrm>
            <a:off x="5020055" y="5349240"/>
            <a:ext cx="2047239" cy="539750"/>
          </a:xfrm>
          <a:custGeom>
            <a:avLst/>
            <a:gdLst/>
            <a:ahLst/>
            <a:cxnLst/>
            <a:rect l="l" t="t" r="r" b="b"/>
            <a:pathLst>
              <a:path w="2047240" h="539750">
                <a:moveTo>
                  <a:pt x="2046731" y="0"/>
                </a:moveTo>
                <a:lnTo>
                  <a:pt x="0" y="0"/>
                </a:lnTo>
                <a:lnTo>
                  <a:pt x="0" y="539495"/>
                </a:lnTo>
                <a:lnTo>
                  <a:pt x="2046731" y="539495"/>
                </a:lnTo>
                <a:lnTo>
                  <a:pt x="2046731" y="0"/>
                </a:lnTo>
                <a:close/>
              </a:path>
            </a:pathLst>
          </a:custGeom>
          <a:solidFill>
            <a:srgbClr val="30859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5" name="object 55"/>
          <p:cNvSpPr txBox="1"/>
          <p:nvPr/>
        </p:nvSpPr>
        <p:spPr>
          <a:xfrm>
            <a:off x="5020055" y="5349240"/>
            <a:ext cx="2047239" cy="539750"/>
          </a:xfrm>
          <a:prstGeom prst="rect">
            <a:avLst/>
          </a:prstGeom>
        </p:spPr>
        <p:txBody>
          <a:bodyPr vert="horz" wrap="square" lIns="0" tIns="2540" rIns="0" bIns="0" rtlCol="0">
            <a:spAutoFit/>
          </a:bodyPr>
          <a:lstStyle/>
          <a:p>
            <a:pPr marL="181610" marR="133985" indent="-40005">
              <a:lnSpc>
                <a:spcPct val="100000"/>
              </a:lnSpc>
              <a:spcBef>
                <a:spcPts val="20"/>
              </a:spcBef>
            </a:pP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Unidad Administrativa </a:t>
            </a:r>
            <a:r>
              <a:rPr sz="1100" spc="-65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Especial Biblioteca </a:t>
            </a:r>
            <a:r>
              <a:rPr sz="110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Nacional</a:t>
            </a:r>
            <a:r>
              <a:rPr sz="110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de</a:t>
            </a:r>
            <a:r>
              <a:rPr sz="1100" spc="-2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Colombia</a:t>
            </a:r>
            <a:endParaRPr sz="1100">
              <a:latin typeface="Courier New"/>
              <a:cs typeface="Courier New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5023103" y="6135623"/>
            <a:ext cx="2047239" cy="539750"/>
          </a:xfrm>
          <a:prstGeom prst="rect">
            <a:avLst/>
          </a:prstGeom>
          <a:solidFill>
            <a:srgbClr val="30859C"/>
          </a:solidFill>
        </p:spPr>
        <p:txBody>
          <a:bodyPr vert="horz" wrap="square" lIns="0" tIns="3175" rIns="0" bIns="0" rtlCol="0">
            <a:spAutoFit/>
          </a:bodyPr>
          <a:lstStyle/>
          <a:p>
            <a:pPr marL="142240" marR="133350" algn="ctr">
              <a:lnSpc>
                <a:spcPct val="100000"/>
              </a:lnSpc>
              <a:spcBef>
                <a:spcPts val="25"/>
              </a:spcBef>
            </a:pP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Unidad Administrativa </a:t>
            </a:r>
            <a:r>
              <a:rPr sz="1100" spc="-65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Especial</a:t>
            </a:r>
            <a:r>
              <a:rPr sz="1100" spc="1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Museo </a:t>
            </a:r>
            <a:r>
              <a:rPr sz="1100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Nacional</a:t>
            </a:r>
            <a:r>
              <a:rPr sz="1100" dirty="0">
                <a:solidFill>
                  <a:srgbClr val="FFFFFF"/>
                </a:solidFill>
                <a:latin typeface="Courier New"/>
                <a:cs typeface="Courier New"/>
              </a:rPr>
              <a:t> de</a:t>
            </a:r>
            <a:r>
              <a:rPr sz="1100" spc="-15" dirty="0">
                <a:solidFill>
                  <a:srgbClr val="FFFFFF"/>
                </a:solidFill>
                <a:latin typeface="Courier New"/>
                <a:cs typeface="Courier New"/>
              </a:rPr>
              <a:t> </a:t>
            </a:r>
            <a:r>
              <a:rPr sz="1100" spc="-5" dirty="0">
                <a:solidFill>
                  <a:srgbClr val="FFFFFF"/>
                </a:solidFill>
                <a:latin typeface="Courier New"/>
                <a:cs typeface="Courier New"/>
              </a:rPr>
              <a:t>Colombia</a:t>
            </a:r>
            <a:endParaRPr sz="1100">
              <a:latin typeface="Courier New"/>
              <a:cs typeface="Courier New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7022592" y="1652016"/>
            <a:ext cx="2159000" cy="4789805"/>
            <a:chOff x="7022592" y="1652016"/>
            <a:chExt cx="2159000" cy="4789805"/>
          </a:xfrm>
        </p:grpSpPr>
        <p:pic>
          <p:nvPicPr>
            <p:cNvPr id="58" name="object 5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7274052" y="5969508"/>
              <a:ext cx="1863852" cy="135636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7300722" y="6009894"/>
              <a:ext cx="1742439" cy="0"/>
            </a:xfrm>
            <a:custGeom>
              <a:avLst/>
              <a:gdLst/>
              <a:ahLst/>
              <a:cxnLst/>
              <a:rect l="l" t="t" r="r" b="b"/>
              <a:pathLst>
                <a:path w="1742440">
                  <a:moveTo>
                    <a:pt x="0" y="0"/>
                  </a:moveTo>
                  <a:lnTo>
                    <a:pt x="1742439" y="0"/>
                  </a:lnTo>
                </a:path>
              </a:pathLst>
            </a:custGeom>
            <a:ln w="28956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821674" y="2920746"/>
              <a:ext cx="0" cy="2289175"/>
            </a:xfrm>
            <a:custGeom>
              <a:avLst/>
              <a:gdLst/>
              <a:ahLst/>
              <a:cxnLst/>
              <a:rect l="l" t="t" r="r" b="b"/>
              <a:pathLst>
                <a:path h="2289175">
                  <a:moveTo>
                    <a:pt x="0" y="2289174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C65F0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7300722" y="2920746"/>
              <a:ext cx="5080" cy="2068830"/>
            </a:xfrm>
            <a:custGeom>
              <a:avLst/>
              <a:gdLst/>
              <a:ahLst/>
              <a:cxnLst/>
              <a:rect l="l" t="t" r="r" b="b"/>
              <a:pathLst>
                <a:path w="5079" h="2068829">
                  <a:moveTo>
                    <a:pt x="5079" y="2068829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7037832" y="3910711"/>
              <a:ext cx="264795" cy="1130935"/>
            </a:xfrm>
            <a:custGeom>
              <a:avLst/>
              <a:gdLst/>
              <a:ahLst/>
              <a:cxnLst/>
              <a:rect l="l" t="t" r="r" b="b"/>
              <a:pathLst>
                <a:path w="264795" h="1130935">
                  <a:moveTo>
                    <a:pt x="261366" y="1072515"/>
                  </a:moveTo>
                  <a:lnTo>
                    <a:pt x="35991" y="1072515"/>
                  </a:lnTo>
                  <a:lnTo>
                    <a:pt x="94996" y="1038098"/>
                  </a:lnTo>
                  <a:lnTo>
                    <a:pt x="96012" y="1034288"/>
                  </a:lnTo>
                  <a:lnTo>
                    <a:pt x="92456" y="1028192"/>
                  </a:lnTo>
                  <a:lnTo>
                    <a:pt x="88646" y="1027176"/>
                  </a:lnTo>
                  <a:lnTo>
                    <a:pt x="0" y="1078865"/>
                  </a:lnTo>
                  <a:lnTo>
                    <a:pt x="88646" y="1130554"/>
                  </a:lnTo>
                  <a:lnTo>
                    <a:pt x="92456" y="1129538"/>
                  </a:lnTo>
                  <a:lnTo>
                    <a:pt x="96012" y="1123442"/>
                  </a:lnTo>
                  <a:lnTo>
                    <a:pt x="94996" y="1119632"/>
                  </a:lnTo>
                  <a:lnTo>
                    <a:pt x="35991" y="1085215"/>
                  </a:lnTo>
                  <a:lnTo>
                    <a:pt x="261366" y="1085215"/>
                  </a:lnTo>
                  <a:lnTo>
                    <a:pt x="261366" y="1072515"/>
                  </a:lnTo>
                  <a:close/>
                </a:path>
                <a:path w="264795" h="1130935">
                  <a:moveTo>
                    <a:pt x="261366" y="511683"/>
                  </a:moveTo>
                  <a:lnTo>
                    <a:pt x="35991" y="511683"/>
                  </a:lnTo>
                  <a:lnTo>
                    <a:pt x="94996" y="477266"/>
                  </a:lnTo>
                  <a:lnTo>
                    <a:pt x="96012" y="473456"/>
                  </a:lnTo>
                  <a:lnTo>
                    <a:pt x="92456" y="467360"/>
                  </a:lnTo>
                  <a:lnTo>
                    <a:pt x="88646" y="466344"/>
                  </a:lnTo>
                  <a:lnTo>
                    <a:pt x="0" y="518033"/>
                  </a:lnTo>
                  <a:lnTo>
                    <a:pt x="88646" y="569722"/>
                  </a:lnTo>
                  <a:lnTo>
                    <a:pt x="92456" y="568706"/>
                  </a:lnTo>
                  <a:lnTo>
                    <a:pt x="96012" y="562610"/>
                  </a:lnTo>
                  <a:lnTo>
                    <a:pt x="94996" y="558800"/>
                  </a:lnTo>
                  <a:lnTo>
                    <a:pt x="35991" y="524383"/>
                  </a:lnTo>
                  <a:lnTo>
                    <a:pt x="261366" y="524383"/>
                  </a:lnTo>
                  <a:lnTo>
                    <a:pt x="261366" y="511683"/>
                  </a:lnTo>
                  <a:close/>
                </a:path>
                <a:path w="264795" h="1130935">
                  <a:moveTo>
                    <a:pt x="264414" y="45339"/>
                  </a:moveTo>
                  <a:lnTo>
                    <a:pt x="39039" y="45339"/>
                  </a:lnTo>
                  <a:lnTo>
                    <a:pt x="98044" y="10922"/>
                  </a:lnTo>
                  <a:lnTo>
                    <a:pt x="99060" y="7112"/>
                  </a:lnTo>
                  <a:lnTo>
                    <a:pt x="95504" y="1016"/>
                  </a:lnTo>
                  <a:lnTo>
                    <a:pt x="91694" y="0"/>
                  </a:lnTo>
                  <a:lnTo>
                    <a:pt x="3048" y="51689"/>
                  </a:lnTo>
                  <a:lnTo>
                    <a:pt x="91694" y="103378"/>
                  </a:lnTo>
                  <a:lnTo>
                    <a:pt x="95504" y="102362"/>
                  </a:lnTo>
                  <a:lnTo>
                    <a:pt x="99060" y="96266"/>
                  </a:lnTo>
                  <a:lnTo>
                    <a:pt x="98044" y="92456"/>
                  </a:lnTo>
                  <a:lnTo>
                    <a:pt x="39039" y="58039"/>
                  </a:lnTo>
                  <a:lnTo>
                    <a:pt x="264414" y="58039"/>
                  </a:lnTo>
                  <a:lnTo>
                    <a:pt x="264414" y="45339"/>
                  </a:lnTo>
                  <a:close/>
                </a:path>
              </a:pathLst>
            </a:custGeom>
            <a:solidFill>
              <a:srgbClr val="205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3" name="object 63"/>
            <p:cNvSpPr/>
            <p:nvPr/>
          </p:nvSpPr>
          <p:spPr>
            <a:xfrm>
              <a:off x="8790432" y="3893947"/>
              <a:ext cx="391160" cy="1362710"/>
            </a:xfrm>
            <a:custGeom>
              <a:avLst/>
              <a:gdLst/>
              <a:ahLst/>
              <a:cxnLst/>
              <a:rect l="l" t="t" r="r" b="b"/>
              <a:pathLst>
                <a:path w="391159" h="1362710">
                  <a:moveTo>
                    <a:pt x="374015" y="1310525"/>
                  </a:moveTo>
                  <a:lnTo>
                    <a:pt x="363118" y="1304163"/>
                  </a:lnTo>
                  <a:lnTo>
                    <a:pt x="285369" y="1258824"/>
                  </a:lnTo>
                  <a:lnTo>
                    <a:pt x="281432" y="1259840"/>
                  </a:lnTo>
                  <a:lnTo>
                    <a:pt x="279654" y="1262888"/>
                  </a:lnTo>
                  <a:lnTo>
                    <a:pt x="278003" y="1265936"/>
                  </a:lnTo>
                  <a:lnTo>
                    <a:pt x="279019" y="1269746"/>
                  </a:lnTo>
                  <a:lnTo>
                    <a:pt x="281940" y="1271524"/>
                  </a:lnTo>
                  <a:lnTo>
                    <a:pt x="337858" y="1304163"/>
                  </a:lnTo>
                  <a:lnTo>
                    <a:pt x="0" y="1304163"/>
                  </a:lnTo>
                  <a:lnTo>
                    <a:pt x="0" y="1316863"/>
                  </a:lnTo>
                  <a:lnTo>
                    <a:pt x="337883" y="1316863"/>
                  </a:lnTo>
                  <a:lnTo>
                    <a:pt x="348767" y="1310525"/>
                  </a:lnTo>
                  <a:lnTo>
                    <a:pt x="281940" y="1349502"/>
                  </a:lnTo>
                  <a:lnTo>
                    <a:pt x="279019" y="1351280"/>
                  </a:lnTo>
                  <a:lnTo>
                    <a:pt x="278003" y="1355090"/>
                  </a:lnTo>
                  <a:lnTo>
                    <a:pt x="279654" y="1358138"/>
                  </a:lnTo>
                  <a:lnTo>
                    <a:pt x="281432" y="1361186"/>
                  </a:lnTo>
                  <a:lnTo>
                    <a:pt x="285369" y="1362202"/>
                  </a:lnTo>
                  <a:lnTo>
                    <a:pt x="363118" y="1316863"/>
                  </a:lnTo>
                  <a:lnTo>
                    <a:pt x="374015" y="1310525"/>
                  </a:lnTo>
                  <a:close/>
                </a:path>
                <a:path w="391159" h="1362710">
                  <a:moveTo>
                    <a:pt x="390525" y="51689"/>
                  </a:moveTo>
                  <a:lnTo>
                    <a:pt x="379628" y="45339"/>
                  </a:lnTo>
                  <a:lnTo>
                    <a:pt x="301879" y="0"/>
                  </a:lnTo>
                  <a:lnTo>
                    <a:pt x="297942" y="1016"/>
                  </a:lnTo>
                  <a:lnTo>
                    <a:pt x="296164" y="4064"/>
                  </a:lnTo>
                  <a:lnTo>
                    <a:pt x="294513" y="7112"/>
                  </a:lnTo>
                  <a:lnTo>
                    <a:pt x="295529" y="10922"/>
                  </a:lnTo>
                  <a:lnTo>
                    <a:pt x="298450" y="12700"/>
                  </a:lnTo>
                  <a:lnTo>
                    <a:pt x="354380" y="45339"/>
                  </a:lnTo>
                  <a:lnTo>
                    <a:pt x="38100" y="45339"/>
                  </a:lnTo>
                  <a:lnTo>
                    <a:pt x="38100" y="58039"/>
                  </a:lnTo>
                  <a:lnTo>
                    <a:pt x="354380" y="58039"/>
                  </a:lnTo>
                  <a:lnTo>
                    <a:pt x="298450" y="90678"/>
                  </a:lnTo>
                  <a:lnTo>
                    <a:pt x="295529" y="92456"/>
                  </a:lnTo>
                  <a:lnTo>
                    <a:pt x="294513" y="96266"/>
                  </a:lnTo>
                  <a:lnTo>
                    <a:pt x="296164" y="99314"/>
                  </a:lnTo>
                  <a:lnTo>
                    <a:pt x="297942" y="102362"/>
                  </a:lnTo>
                  <a:lnTo>
                    <a:pt x="301879" y="103378"/>
                  </a:lnTo>
                  <a:lnTo>
                    <a:pt x="379628" y="58039"/>
                  </a:lnTo>
                  <a:lnTo>
                    <a:pt x="390525" y="51689"/>
                  </a:lnTo>
                  <a:close/>
                </a:path>
                <a:path w="391159" h="1362710">
                  <a:moveTo>
                    <a:pt x="390652" y="617093"/>
                  </a:moveTo>
                  <a:lnTo>
                    <a:pt x="379755" y="610743"/>
                  </a:lnTo>
                  <a:lnTo>
                    <a:pt x="302006" y="565404"/>
                  </a:lnTo>
                  <a:lnTo>
                    <a:pt x="298196" y="566420"/>
                  </a:lnTo>
                  <a:lnTo>
                    <a:pt x="294640" y="572516"/>
                  </a:lnTo>
                  <a:lnTo>
                    <a:pt x="295656" y="576326"/>
                  </a:lnTo>
                  <a:lnTo>
                    <a:pt x="354634" y="610743"/>
                  </a:lnTo>
                  <a:lnTo>
                    <a:pt x="30480" y="610743"/>
                  </a:lnTo>
                  <a:lnTo>
                    <a:pt x="30480" y="623443"/>
                  </a:lnTo>
                  <a:lnTo>
                    <a:pt x="354634" y="623443"/>
                  </a:lnTo>
                  <a:lnTo>
                    <a:pt x="295656" y="657860"/>
                  </a:lnTo>
                  <a:lnTo>
                    <a:pt x="294640" y="661670"/>
                  </a:lnTo>
                  <a:lnTo>
                    <a:pt x="298196" y="667766"/>
                  </a:lnTo>
                  <a:lnTo>
                    <a:pt x="302006" y="668782"/>
                  </a:lnTo>
                  <a:lnTo>
                    <a:pt x="379755" y="623443"/>
                  </a:lnTo>
                  <a:lnTo>
                    <a:pt x="390652" y="617093"/>
                  </a:lnTo>
                  <a:close/>
                </a:path>
              </a:pathLst>
            </a:custGeom>
            <a:solidFill>
              <a:srgbClr val="C65F09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4" name="object 64"/>
            <p:cNvSpPr/>
            <p:nvPr/>
          </p:nvSpPr>
          <p:spPr>
            <a:xfrm>
              <a:off x="7283958" y="5624322"/>
              <a:ext cx="0" cy="765810"/>
            </a:xfrm>
            <a:custGeom>
              <a:avLst/>
              <a:gdLst/>
              <a:ahLst/>
              <a:cxnLst/>
              <a:rect l="l" t="t" r="r" b="b"/>
              <a:pathLst>
                <a:path h="765810">
                  <a:moveTo>
                    <a:pt x="0" y="765555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5" name="object 65"/>
            <p:cNvSpPr/>
            <p:nvPr/>
          </p:nvSpPr>
          <p:spPr>
            <a:xfrm>
              <a:off x="7022592" y="5571871"/>
              <a:ext cx="282575" cy="869950"/>
            </a:xfrm>
            <a:custGeom>
              <a:avLst/>
              <a:gdLst/>
              <a:ahLst/>
              <a:cxnLst/>
              <a:rect l="l" t="t" r="r" b="b"/>
              <a:pathLst>
                <a:path w="282575" h="869950">
                  <a:moveTo>
                    <a:pt x="261366" y="45339"/>
                  </a:moveTo>
                  <a:lnTo>
                    <a:pt x="35991" y="45339"/>
                  </a:lnTo>
                  <a:lnTo>
                    <a:pt x="94996" y="10922"/>
                  </a:lnTo>
                  <a:lnTo>
                    <a:pt x="96012" y="7112"/>
                  </a:lnTo>
                  <a:lnTo>
                    <a:pt x="92456" y="1016"/>
                  </a:lnTo>
                  <a:lnTo>
                    <a:pt x="88646" y="0"/>
                  </a:lnTo>
                  <a:lnTo>
                    <a:pt x="0" y="51701"/>
                  </a:lnTo>
                  <a:lnTo>
                    <a:pt x="88646" y="103378"/>
                  </a:lnTo>
                  <a:lnTo>
                    <a:pt x="92456" y="102362"/>
                  </a:lnTo>
                  <a:lnTo>
                    <a:pt x="96012" y="96266"/>
                  </a:lnTo>
                  <a:lnTo>
                    <a:pt x="94996" y="92456"/>
                  </a:lnTo>
                  <a:lnTo>
                    <a:pt x="35991" y="58039"/>
                  </a:lnTo>
                  <a:lnTo>
                    <a:pt x="261366" y="58039"/>
                  </a:lnTo>
                  <a:lnTo>
                    <a:pt x="261366" y="45339"/>
                  </a:lnTo>
                  <a:close/>
                </a:path>
                <a:path w="282575" h="869950">
                  <a:moveTo>
                    <a:pt x="282194" y="811911"/>
                  </a:moveTo>
                  <a:lnTo>
                    <a:pt x="54279" y="811911"/>
                  </a:lnTo>
                  <a:lnTo>
                    <a:pt x="113284" y="777494"/>
                  </a:lnTo>
                  <a:lnTo>
                    <a:pt x="114300" y="773684"/>
                  </a:lnTo>
                  <a:lnTo>
                    <a:pt x="110744" y="767588"/>
                  </a:lnTo>
                  <a:lnTo>
                    <a:pt x="106934" y="766572"/>
                  </a:lnTo>
                  <a:lnTo>
                    <a:pt x="18288" y="818261"/>
                  </a:lnTo>
                  <a:lnTo>
                    <a:pt x="106934" y="869950"/>
                  </a:lnTo>
                  <a:lnTo>
                    <a:pt x="110744" y="868934"/>
                  </a:lnTo>
                  <a:lnTo>
                    <a:pt x="114300" y="862838"/>
                  </a:lnTo>
                  <a:lnTo>
                    <a:pt x="113284" y="859028"/>
                  </a:lnTo>
                  <a:lnTo>
                    <a:pt x="54279" y="824611"/>
                  </a:lnTo>
                  <a:lnTo>
                    <a:pt x="282194" y="824611"/>
                  </a:lnTo>
                  <a:lnTo>
                    <a:pt x="282194" y="811911"/>
                  </a:lnTo>
                  <a:close/>
                </a:path>
              </a:pathLst>
            </a:custGeom>
            <a:solidFill>
              <a:srgbClr val="20586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6" name="object 66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7395972" y="1652016"/>
              <a:ext cx="795527" cy="137160"/>
            </a:xfrm>
            <a:prstGeom prst="rect">
              <a:avLst/>
            </a:prstGeom>
          </p:spPr>
        </p:pic>
        <p:sp>
          <p:nvSpPr>
            <p:cNvPr id="67" name="object 67"/>
            <p:cNvSpPr/>
            <p:nvPr/>
          </p:nvSpPr>
          <p:spPr>
            <a:xfrm>
              <a:off x="7422642" y="1692402"/>
              <a:ext cx="675005" cy="2540"/>
            </a:xfrm>
            <a:custGeom>
              <a:avLst/>
              <a:gdLst/>
              <a:ahLst/>
              <a:cxnLst/>
              <a:rect l="l" t="t" r="r" b="b"/>
              <a:pathLst>
                <a:path w="675004" h="2539">
                  <a:moveTo>
                    <a:pt x="0" y="0"/>
                  </a:moveTo>
                  <a:lnTo>
                    <a:pt x="674751" y="2539"/>
                  </a:lnTo>
                </a:path>
              </a:pathLst>
            </a:custGeom>
            <a:ln w="28956">
              <a:solidFill>
                <a:srgbClr val="30859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69" name="Imagen 68"/>
          <p:cNvPicPr/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916" y="7238237"/>
            <a:ext cx="3788284" cy="56578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309231" y="111252"/>
            <a:ext cx="158750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b="1" spc="-15" dirty="0">
                <a:solidFill>
                  <a:srgbClr val="FFFFFF"/>
                </a:solidFill>
                <a:latin typeface="Arial"/>
                <a:cs typeface="Arial"/>
              </a:rPr>
              <a:t>DESPACHO</a:t>
            </a:r>
            <a:r>
              <a:rPr sz="1550" b="1" spc="-1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550" b="1" spc="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endParaRPr sz="155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606410" y="348996"/>
            <a:ext cx="9937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b="1" spc="5" dirty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sz="1550" b="1" spc="-5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550" b="1" spc="5" dirty="0">
                <a:solidFill>
                  <a:srgbClr val="FFFFFF"/>
                </a:solidFill>
                <a:latin typeface="Arial"/>
                <a:cs typeface="Arial"/>
              </a:rPr>
              <a:t>NISTRO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8046719" y="87529"/>
            <a:ext cx="7656830" cy="5534025"/>
            <a:chOff x="8046719" y="111151"/>
            <a:chExt cx="7656830" cy="5534025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046719" y="803148"/>
              <a:ext cx="166116" cy="4841748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8091677" y="829818"/>
              <a:ext cx="21590" cy="4715510"/>
            </a:xfrm>
            <a:custGeom>
              <a:avLst/>
              <a:gdLst/>
              <a:ahLst/>
              <a:cxnLst/>
              <a:rect l="l" t="t" r="r" b="b"/>
              <a:pathLst>
                <a:path w="21590" h="4715510">
                  <a:moveTo>
                    <a:pt x="0" y="0"/>
                  </a:moveTo>
                  <a:lnTo>
                    <a:pt x="21336" y="471525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034766" y="111151"/>
              <a:ext cx="2668534" cy="800250"/>
            </a:xfrm>
            <a:prstGeom prst="rect">
              <a:avLst/>
            </a:prstGeom>
          </p:spPr>
        </p:pic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3066775" y="114300"/>
              <a:ext cx="2334767" cy="807720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3057631" y="124968"/>
              <a:ext cx="2567940" cy="708660"/>
            </a:xfrm>
            <a:custGeom>
              <a:avLst/>
              <a:gdLst/>
              <a:ahLst/>
              <a:cxnLst/>
              <a:rect l="l" t="t" r="r" b="b"/>
              <a:pathLst>
                <a:path w="2567940" h="708660">
                  <a:moveTo>
                    <a:pt x="2567940" y="0"/>
                  </a:moveTo>
                  <a:lnTo>
                    <a:pt x="0" y="0"/>
                  </a:lnTo>
                  <a:lnTo>
                    <a:pt x="0" y="708659"/>
                  </a:lnTo>
                  <a:lnTo>
                    <a:pt x="2567940" y="708659"/>
                  </a:lnTo>
                  <a:lnTo>
                    <a:pt x="256794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3057632" y="101346"/>
            <a:ext cx="2567940" cy="708660"/>
          </a:xfrm>
          <a:prstGeom prst="rect">
            <a:avLst/>
          </a:prstGeom>
          <a:ln w="12192">
            <a:solidFill>
              <a:srgbClr val="000000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620395">
              <a:lnSpc>
                <a:spcPct val="100000"/>
              </a:lnSpc>
              <a:spcBef>
                <a:spcPts val="345"/>
              </a:spcBef>
            </a:pPr>
            <a:r>
              <a:rPr sz="800" b="1" spc="-5" dirty="0">
                <a:latin typeface="Arial"/>
                <a:cs typeface="Arial"/>
              </a:rPr>
              <a:t>ORGANISMOS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ADSCRITOS</a:t>
            </a:r>
            <a:endParaRPr sz="800">
              <a:latin typeface="Arial"/>
              <a:cs typeface="Arial"/>
            </a:endParaRPr>
          </a:p>
          <a:p>
            <a:pPr marL="265430" indent="-172720">
              <a:lnSpc>
                <a:spcPct val="100000"/>
              </a:lnSpc>
              <a:buFont typeface="Arial MT"/>
              <a:buChar char="•"/>
              <a:tabLst>
                <a:tab pos="264795" algn="l"/>
                <a:tab pos="265430" algn="l"/>
              </a:tabLst>
            </a:pPr>
            <a:r>
              <a:rPr sz="800" b="1" spc="-10" dirty="0">
                <a:latin typeface="Arial"/>
                <a:cs typeface="Arial"/>
              </a:rPr>
              <a:t>Archivo</a:t>
            </a:r>
            <a:r>
              <a:rPr sz="800" b="1" spc="4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General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 la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Nación</a:t>
            </a:r>
            <a:endParaRPr sz="800">
              <a:latin typeface="Arial"/>
              <a:cs typeface="Arial"/>
            </a:endParaRPr>
          </a:p>
          <a:p>
            <a:pPr marL="264795" marR="385445" indent="-172720">
              <a:lnSpc>
                <a:spcPct val="100000"/>
              </a:lnSpc>
              <a:buFont typeface="Arial MT"/>
              <a:buChar char="•"/>
              <a:tabLst>
                <a:tab pos="264795" algn="l"/>
                <a:tab pos="265430" algn="l"/>
              </a:tabLst>
            </a:pPr>
            <a:r>
              <a:rPr sz="800" b="1" spc="-5" dirty="0">
                <a:latin typeface="Arial"/>
                <a:cs typeface="Arial"/>
              </a:rPr>
              <a:t>Instituto </a:t>
            </a:r>
            <a:r>
              <a:rPr sz="800" b="1" dirty="0">
                <a:latin typeface="Arial"/>
                <a:cs typeface="Arial"/>
              </a:rPr>
              <a:t>Colombiano de </a:t>
            </a:r>
            <a:r>
              <a:rPr sz="800" b="1" spc="-5" dirty="0">
                <a:latin typeface="Arial"/>
                <a:cs typeface="Arial"/>
              </a:rPr>
              <a:t>Antropología </a:t>
            </a:r>
            <a:r>
              <a:rPr sz="800" b="1" dirty="0">
                <a:latin typeface="Arial"/>
                <a:cs typeface="Arial"/>
              </a:rPr>
              <a:t>e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Historia </a:t>
            </a:r>
            <a:r>
              <a:rPr sz="800" b="1" dirty="0">
                <a:latin typeface="Arial"/>
                <a:cs typeface="Arial"/>
              </a:rPr>
              <a:t>– </a:t>
            </a:r>
            <a:r>
              <a:rPr sz="800" b="1" spc="-10" dirty="0">
                <a:latin typeface="Arial"/>
                <a:cs typeface="Arial"/>
              </a:rPr>
              <a:t>ICANH</a:t>
            </a:r>
            <a:endParaRPr sz="800">
              <a:latin typeface="Arial"/>
              <a:cs typeface="Arial"/>
            </a:endParaRPr>
          </a:p>
          <a:p>
            <a:pPr marL="265430" indent="-172720">
              <a:lnSpc>
                <a:spcPct val="100000"/>
              </a:lnSpc>
              <a:buFont typeface="Arial MT"/>
              <a:buChar char="•"/>
              <a:tabLst>
                <a:tab pos="264795" algn="l"/>
                <a:tab pos="265430" algn="l"/>
              </a:tabLst>
            </a:pPr>
            <a:r>
              <a:rPr sz="800" b="1" spc="-5" dirty="0">
                <a:latin typeface="Arial"/>
                <a:cs typeface="Arial"/>
              </a:rPr>
              <a:t>Instituto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Caro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y</a:t>
            </a:r>
            <a:r>
              <a:rPr sz="800" b="1" spc="-5" dirty="0">
                <a:latin typeface="Arial"/>
                <a:cs typeface="Arial"/>
              </a:rPr>
              <a:t> Cuervo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7056107" y="6701789"/>
            <a:ext cx="2237740" cy="739140"/>
            <a:chOff x="7056107" y="6725411"/>
            <a:chExt cx="2237740" cy="739140"/>
          </a:xfrm>
        </p:grpSpPr>
        <p:pic>
          <p:nvPicPr>
            <p:cNvPr id="12" name="object 12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7056107" y="6755826"/>
              <a:ext cx="2237256" cy="617350"/>
            </a:xfrm>
            <a:prstGeom prst="rect">
              <a:avLst/>
            </a:prstGeom>
          </p:spPr>
        </p:pic>
        <p:pic>
          <p:nvPicPr>
            <p:cNvPr id="13" name="object 13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350251" y="6725411"/>
              <a:ext cx="1647444" cy="739140"/>
            </a:xfrm>
            <a:prstGeom prst="rect">
              <a:avLst/>
            </a:prstGeom>
          </p:spPr>
        </p:pic>
        <p:sp>
          <p:nvSpPr>
            <p:cNvPr id="14" name="object 14"/>
            <p:cNvSpPr/>
            <p:nvPr/>
          </p:nvSpPr>
          <p:spPr>
            <a:xfrm>
              <a:off x="7094219" y="6771131"/>
              <a:ext cx="2161540" cy="541020"/>
            </a:xfrm>
            <a:custGeom>
              <a:avLst/>
              <a:gdLst/>
              <a:ahLst/>
              <a:cxnLst/>
              <a:rect l="l" t="t" r="r" b="b"/>
              <a:pathLst>
                <a:path w="2161540" h="541020">
                  <a:moveTo>
                    <a:pt x="2161031" y="0"/>
                  </a:moveTo>
                  <a:lnTo>
                    <a:pt x="0" y="0"/>
                  </a:lnTo>
                  <a:lnTo>
                    <a:pt x="0" y="541020"/>
                  </a:lnTo>
                  <a:lnTo>
                    <a:pt x="2161031" y="541020"/>
                  </a:lnTo>
                  <a:lnTo>
                    <a:pt x="2161031" y="0"/>
                  </a:lnTo>
                  <a:close/>
                </a:path>
              </a:pathLst>
            </a:custGeom>
            <a:solidFill>
              <a:srgbClr val="1F487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" name="object 15"/>
          <p:cNvSpPr txBox="1"/>
          <p:nvPr/>
        </p:nvSpPr>
        <p:spPr>
          <a:xfrm>
            <a:off x="7093807" y="6747510"/>
            <a:ext cx="2161540" cy="541020"/>
          </a:xfrm>
          <a:prstGeom prst="rect">
            <a:avLst/>
          </a:prstGeom>
          <a:ln w="9144">
            <a:solidFill>
              <a:srgbClr val="4F81BC"/>
            </a:solidFill>
          </a:ln>
        </p:spPr>
        <p:txBody>
          <a:bodyPr vert="horz" wrap="square" lIns="0" tIns="29845" rIns="0" bIns="0" rtlCol="0">
            <a:spAutoFit/>
          </a:bodyPr>
          <a:lstStyle/>
          <a:p>
            <a:pPr marR="46355" algn="ctr">
              <a:lnSpc>
                <a:spcPct val="100000"/>
              </a:lnSpc>
              <a:spcBef>
                <a:spcPts val="235"/>
              </a:spcBef>
            </a:pPr>
            <a:r>
              <a:rPr sz="1550" b="1" spc="-15" dirty="0">
                <a:solidFill>
                  <a:srgbClr val="FFFFFF"/>
                </a:solidFill>
                <a:latin typeface="Arial"/>
                <a:cs typeface="Arial"/>
              </a:rPr>
              <a:t>SECRETARÍA</a:t>
            </a:r>
            <a:endParaRPr sz="1550">
              <a:latin typeface="Arial"/>
              <a:cs typeface="Arial"/>
            </a:endParaRPr>
          </a:p>
          <a:p>
            <a:pPr marL="635" algn="ctr">
              <a:lnSpc>
                <a:spcPct val="100000"/>
              </a:lnSpc>
              <a:spcBef>
                <a:spcPts val="10"/>
              </a:spcBef>
            </a:pPr>
            <a:r>
              <a:rPr sz="1550" b="1" dirty="0">
                <a:solidFill>
                  <a:srgbClr val="FFFFFF"/>
                </a:solidFill>
                <a:latin typeface="Arial"/>
                <a:cs typeface="Arial"/>
              </a:rPr>
              <a:t>GENERAL</a:t>
            </a:r>
            <a:endParaRPr sz="1550">
              <a:latin typeface="Arial"/>
              <a:cs typeface="Arial"/>
            </a:endParaRPr>
          </a:p>
        </p:txBody>
      </p:sp>
      <p:grpSp>
        <p:nvGrpSpPr>
          <p:cNvPr id="16" name="object 16"/>
          <p:cNvGrpSpPr/>
          <p:nvPr/>
        </p:nvGrpSpPr>
        <p:grpSpPr>
          <a:xfrm>
            <a:off x="3863324" y="2429998"/>
            <a:ext cx="2729865" cy="715010"/>
            <a:chOff x="3863324" y="2453620"/>
            <a:chExt cx="2729865" cy="715010"/>
          </a:xfrm>
        </p:grpSpPr>
        <p:pic>
          <p:nvPicPr>
            <p:cNvPr id="17" name="object 17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863324" y="2453620"/>
              <a:ext cx="2729514" cy="675172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4145279" y="2467356"/>
              <a:ext cx="2179320" cy="701039"/>
            </a:xfrm>
            <a:prstGeom prst="rect">
              <a:avLst/>
            </a:prstGeom>
          </p:spPr>
        </p:pic>
        <p:sp>
          <p:nvSpPr>
            <p:cNvPr id="19" name="object 19"/>
            <p:cNvSpPr/>
            <p:nvPr/>
          </p:nvSpPr>
          <p:spPr>
            <a:xfrm>
              <a:off x="3896867" y="2467356"/>
              <a:ext cx="2662555" cy="608330"/>
            </a:xfrm>
            <a:custGeom>
              <a:avLst/>
              <a:gdLst/>
              <a:ahLst/>
              <a:cxnLst/>
              <a:rect l="l" t="t" r="r" b="b"/>
              <a:pathLst>
                <a:path w="2662554" h="608330">
                  <a:moveTo>
                    <a:pt x="2662428" y="0"/>
                  </a:moveTo>
                  <a:lnTo>
                    <a:pt x="0" y="0"/>
                  </a:lnTo>
                  <a:lnTo>
                    <a:pt x="0" y="608076"/>
                  </a:lnTo>
                  <a:lnTo>
                    <a:pt x="2662428" y="608076"/>
                  </a:lnTo>
                  <a:lnTo>
                    <a:pt x="2662428" y="0"/>
                  </a:lnTo>
                  <a:close/>
                </a:path>
              </a:pathLst>
            </a:custGeom>
            <a:solidFill>
              <a:srgbClr val="4987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" name="object 20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4597907" y="2488692"/>
              <a:ext cx="1272539" cy="301751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4186427" y="2647188"/>
              <a:ext cx="2097024" cy="301751"/>
            </a:xfrm>
            <a:prstGeom prst="rect">
              <a:avLst/>
            </a:prstGeom>
          </p:spPr>
        </p:pic>
        <p:pic>
          <p:nvPicPr>
            <p:cNvPr id="22" name="object 22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4291583" y="2805684"/>
              <a:ext cx="1885188" cy="301751"/>
            </a:xfrm>
            <a:prstGeom prst="rect">
              <a:avLst/>
            </a:prstGeom>
          </p:spPr>
        </p:pic>
      </p:grpSp>
      <p:sp>
        <p:nvSpPr>
          <p:cNvPr id="23" name="object 23"/>
          <p:cNvSpPr txBox="1"/>
          <p:nvPr/>
        </p:nvSpPr>
        <p:spPr>
          <a:xfrm>
            <a:off x="4258436" y="2494153"/>
            <a:ext cx="1902460" cy="501650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065" marR="5080" indent="-1270" algn="ctr">
              <a:lnSpc>
                <a:spcPts val="1250"/>
              </a:lnSpc>
              <a:spcBef>
                <a:spcPts val="140"/>
              </a:spcBef>
            </a:pP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DESPACHO</a:t>
            </a:r>
            <a:r>
              <a:rPr sz="1050" b="1" spc="2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DEL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VICEMINISTRO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DE 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FOMENTO </a:t>
            </a:r>
            <a:r>
              <a:rPr sz="1050" b="1" spc="-28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FFFFFF"/>
                </a:solidFill>
                <a:latin typeface="Arial"/>
                <a:cs typeface="Arial"/>
              </a:rPr>
              <a:t>REGIONAL</a:t>
            </a:r>
            <a:r>
              <a:rPr sz="1050" b="1" spc="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Y 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PATRIMONIO</a:t>
            </a:r>
            <a:endParaRPr sz="1050">
              <a:latin typeface="Arial"/>
              <a:cs typeface="Arial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4255770" y="5269992"/>
            <a:ext cx="1470660" cy="539750"/>
          </a:xfrm>
          <a:custGeom>
            <a:avLst/>
            <a:gdLst/>
            <a:ahLst/>
            <a:cxnLst/>
            <a:rect l="l" t="t" r="r" b="b"/>
            <a:pathLst>
              <a:path w="1470660" h="539750">
                <a:moveTo>
                  <a:pt x="0" y="539495"/>
                </a:moveTo>
                <a:lnTo>
                  <a:pt x="1470660" y="539495"/>
                </a:lnTo>
                <a:lnTo>
                  <a:pt x="1470660" y="0"/>
                </a:lnTo>
                <a:lnTo>
                  <a:pt x="0" y="0"/>
                </a:lnTo>
                <a:lnTo>
                  <a:pt x="0" y="539495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4437634" y="5341874"/>
            <a:ext cx="11029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Arial"/>
                <a:cs typeface="Arial"/>
              </a:rPr>
              <a:t>U</a:t>
            </a:r>
            <a:r>
              <a:rPr sz="800" b="1" dirty="0">
                <a:latin typeface="Arial"/>
                <a:cs typeface="Arial"/>
              </a:rPr>
              <a:t>nidad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dmini</a:t>
            </a:r>
            <a:r>
              <a:rPr sz="800" b="1" spc="-5" dirty="0">
                <a:latin typeface="Arial"/>
                <a:cs typeface="Arial"/>
              </a:rPr>
              <a:t>st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at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a  </a:t>
            </a:r>
            <a:r>
              <a:rPr sz="800" b="1" spc="-5" dirty="0">
                <a:latin typeface="Arial"/>
                <a:cs typeface="Arial"/>
              </a:rPr>
              <a:t>Especial</a:t>
            </a:r>
            <a:r>
              <a:rPr sz="800" b="1" spc="1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Biblioteca </a:t>
            </a:r>
            <a:r>
              <a:rPr sz="800" b="1" dirty="0">
                <a:latin typeface="Arial"/>
                <a:cs typeface="Arial"/>
              </a:rPr>
              <a:t> Nacional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Colombia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26" name="object 26"/>
          <p:cNvGrpSpPr/>
          <p:nvPr/>
        </p:nvGrpSpPr>
        <p:grpSpPr>
          <a:xfrm>
            <a:off x="3302444" y="342138"/>
            <a:ext cx="7408545" cy="4083050"/>
            <a:chOff x="3302444" y="365760"/>
            <a:chExt cx="7408545" cy="4083050"/>
          </a:xfrm>
        </p:grpSpPr>
        <p:pic>
          <p:nvPicPr>
            <p:cNvPr id="27" name="object 27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9159240" y="365760"/>
              <a:ext cx="1551431" cy="118872"/>
            </a:xfrm>
            <a:prstGeom prst="rect">
              <a:avLst/>
            </a:prstGeom>
          </p:spPr>
        </p:pic>
        <p:sp>
          <p:nvSpPr>
            <p:cNvPr id="28" name="object 28"/>
            <p:cNvSpPr/>
            <p:nvPr/>
          </p:nvSpPr>
          <p:spPr>
            <a:xfrm>
              <a:off x="9185147" y="397764"/>
              <a:ext cx="1438910" cy="0"/>
            </a:xfrm>
            <a:custGeom>
              <a:avLst/>
              <a:gdLst/>
              <a:ahLst/>
              <a:cxnLst/>
              <a:rect l="l" t="t" r="r" b="b"/>
              <a:pathLst>
                <a:path w="1438909">
                  <a:moveTo>
                    <a:pt x="0" y="0"/>
                  </a:moveTo>
                  <a:lnTo>
                    <a:pt x="1438655" y="0"/>
                  </a:lnTo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3315462" y="4075938"/>
              <a:ext cx="1554480" cy="360045"/>
            </a:xfrm>
            <a:custGeom>
              <a:avLst/>
              <a:gdLst/>
              <a:ahLst/>
              <a:cxnLst/>
              <a:rect l="l" t="t" r="r" b="b"/>
              <a:pathLst>
                <a:path w="1554479" h="360045">
                  <a:moveTo>
                    <a:pt x="0" y="359663"/>
                  </a:moveTo>
                  <a:lnTo>
                    <a:pt x="1554480" y="359663"/>
                  </a:lnTo>
                  <a:lnTo>
                    <a:pt x="1554480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3305555" y="4056888"/>
            <a:ext cx="1564640" cy="360045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50165" rIns="0" bIns="0" rtlCol="0">
            <a:spAutoFit/>
          </a:bodyPr>
          <a:lstStyle/>
          <a:p>
            <a:pPr marR="10795" algn="ctr">
              <a:lnSpc>
                <a:spcPct val="100000"/>
              </a:lnSpc>
              <a:spcBef>
                <a:spcPts val="395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Patrimonio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Cultural</a:t>
            </a:r>
            <a:endParaRPr sz="800">
              <a:latin typeface="Arial"/>
              <a:cs typeface="Arial"/>
            </a:endParaRPr>
          </a:p>
          <a:p>
            <a:pPr marL="14604" algn="ctr">
              <a:lnSpc>
                <a:spcPct val="100000"/>
              </a:lnSpc>
            </a:pPr>
            <a:r>
              <a:rPr sz="800" b="1" spc="-5" dirty="0">
                <a:latin typeface="Arial"/>
                <a:cs typeface="Arial"/>
              </a:rPr>
              <a:t>Arquitectónico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PCA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10591800" y="69342"/>
            <a:ext cx="2533015" cy="684530"/>
            <a:chOff x="10591800" y="92964"/>
            <a:chExt cx="2533015" cy="684530"/>
          </a:xfrm>
        </p:grpSpPr>
        <p:pic>
          <p:nvPicPr>
            <p:cNvPr id="32" name="object 32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0591800" y="92964"/>
              <a:ext cx="2532888" cy="684276"/>
            </a:xfrm>
            <a:prstGeom prst="rect">
              <a:avLst/>
            </a:prstGeom>
          </p:spPr>
        </p:pic>
        <p:pic>
          <p:nvPicPr>
            <p:cNvPr id="33" name="object 33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11096244" y="190500"/>
              <a:ext cx="1556003" cy="525779"/>
            </a:xfrm>
            <a:prstGeom prst="rect">
              <a:avLst/>
            </a:prstGeom>
          </p:spPr>
        </p:pic>
        <p:sp>
          <p:nvSpPr>
            <p:cNvPr id="34" name="object 34"/>
            <p:cNvSpPr/>
            <p:nvPr/>
          </p:nvSpPr>
          <p:spPr>
            <a:xfrm>
              <a:off x="10623803" y="124968"/>
              <a:ext cx="2414270" cy="565785"/>
            </a:xfrm>
            <a:custGeom>
              <a:avLst/>
              <a:gdLst/>
              <a:ahLst/>
              <a:cxnLst/>
              <a:rect l="l" t="t" r="r" b="b"/>
              <a:pathLst>
                <a:path w="2414269" h="565785">
                  <a:moveTo>
                    <a:pt x="1207007" y="0"/>
                  </a:moveTo>
                  <a:lnTo>
                    <a:pt x="1133479" y="516"/>
                  </a:lnTo>
                  <a:lnTo>
                    <a:pt x="1061115" y="2044"/>
                  </a:lnTo>
                  <a:lnTo>
                    <a:pt x="990043" y="4556"/>
                  </a:lnTo>
                  <a:lnTo>
                    <a:pt x="920389" y="8021"/>
                  </a:lnTo>
                  <a:lnTo>
                    <a:pt x="852279" y="12409"/>
                  </a:lnTo>
                  <a:lnTo>
                    <a:pt x="785839" y="17692"/>
                  </a:lnTo>
                  <a:lnTo>
                    <a:pt x="721195" y="23839"/>
                  </a:lnTo>
                  <a:lnTo>
                    <a:pt x="658475" y="30820"/>
                  </a:lnTo>
                  <a:lnTo>
                    <a:pt x="597803" y="38607"/>
                  </a:lnTo>
                  <a:lnTo>
                    <a:pt x="539306" y="47170"/>
                  </a:lnTo>
                  <a:lnTo>
                    <a:pt x="483111" y="56479"/>
                  </a:lnTo>
                  <a:lnTo>
                    <a:pt x="429343" y="66504"/>
                  </a:lnTo>
                  <a:lnTo>
                    <a:pt x="378130" y="77215"/>
                  </a:lnTo>
                  <a:lnTo>
                    <a:pt x="329596" y="88584"/>
                  </a:lnTo>
                  <a:lnTo>
                    <a:pt x="283869" y="100580"/>
                  </a:lnTo>
                  <a:lnTo>
                    <a:pt x="241075" y="113175"/>
                  </a:lnTo>
                  <a:lnTo>
                    <a:pt x="201339" y="126337"/>
                  </a:lnTo>
                  <a:lnTo>
                    <a:pt x="164789" y="140038"/>
                  </a:lnTo>
                  <a:lnTo>
                    <a:pt x="101749" y="168938"/>
                  </a:lnTo>
                  <a:lnTo>
                    <a:pt x="52965" y="199637"/>
                  </a:lnTo>
                  <a:lnTo>
                    <a:pt x="19446" y="231898"/>
                  </a:lnTo>
                  <a:lnTo>
                    <a:pt x="0" y="282701"/>
                  </a:lnTo>
                  <a:lnTo>
                    <a:pt x="2202" y="299918"/>
                  </a:lnTo>
                  <a:lnTo>
                    <a:pt x="34234" y="349816"/>
                  </a:lnTo>
                  <a:lnTo>
                    <a:pt x="75512" y="381326"/>
                  </a:lnTo>
                  <a:lnTo>
                    <a:pt x="131550" y="411155"/>
                  </a:lnTo>
                  <a:lnTo>
                    <a:pt x="201339" y="439066"/>
                  </a:lnTo>
                  <a:lnTo>
                    <a:pt x="241075" y="452228"/>
                  </a:lnTo>
                  <a:lnTo>
                    <a:pt x="283869" y="464823"/>
                  </a:lnTo>
                  <a:lnTo>
                    <a:pt x="329596" y="476819"/>
                  </a:lnTo>
                  <a:lnTo>
                    <a:pt x="378130" y="488188"/>
                  </a:lnTo>
                  <a:lnTo>
                    <a:pt x="429343" y="498899"/>
                  </a:lnTo>
                  <a:lnTo>
                    <a:pt x="483111" y="508924"/>
                  </a:lnTo>
                  <a:lnTo>
                    <a:pt x="539306" y="518233"/>
                  </a:lnTo>
                  <a:lnTo>
                    <a:pt x="597803" y="526796"/>
                  </a:lnTo>
                  <a:lnTo>
                    <a:pt x="658475" y="534583"/>
                  </a:lnTo>
                  <a:lnTo>
                    <a:pt x="721195" y="541564"/>
                  </a:lnTo>
                  <a:lnTo>
                    <a:pt x="785839" y="547711"/>
                  </a:lnTo>
                  <a:lnTo>
                    <a:pt x="852279" y="552994"/>
                  </a:lnTo>
                  <a:lnTo>
                    <a:pt x="920389" y="557382"/>
                  </a:lnTo>
                  <a:lnTo>
                    <a:pt x="990043" y="560847"/>
                  </a:lnTo>
                  <a:lnTo>
                    <a:pt x="1061115" y="563359"/>
                  </a:lnTo>
                  <a:lnTo>
                    <a:pt x="1133479" y="564887"/>
                  </a:lnTo>
                  <a:lnTo>
                    <a:pt x="1207007" y="565403"/>
                  </a:lnTo>
                  <a:lnTo>
                    <a:pt x="1280536" y="564887"/>
                  </a:lnTo>
                  <a:lnTo>
                    <a:pt x="1352900" y="563359"/>
                  </a:lnTo>
                  <a:lnTo>
                    <a:pt x="1423972" y="560847"/>
                  </a:lnTo>
                  <a:lnTo>
                    <a:pt x="1493626" y="557382"/>
                  </a:lnTo>
                  <a:lnTo>
                    <a:pt x="1561736" y="552994"/>
                  </a:lnTo>
                  <a:lnTo>
                    <a:pt x="1628176" y="547711"/>
                  </a:lnTo>
                  <a:lnTo>
                    <a:pt x="1692820" y="541564"/>
                  </a:lnTo>
                  <a:lnTo>
                    <a:pt x="1755540" y="534583"/>
                  </a:lnTo>
                  <a:lnTo>
                    <a:pt x="1816212" y="526796"/>
                  </a:lnTo>
                  <a:lnTo>
                    <a:pt x="1874709" y="518233"/>
                  </a:lnTo>
                  <a:lnTo>
                    <a:pt x="1930904" y="508924"/>
                  </a:lnTo>
                  <a:lnTo>
                    <a:pt x="1984672" y="498899"/>
                  </a:lnTo>
                  <a:lnTo>
                    <a:pt x="2035885" y="488188"/>
                  </a:lnTo>
                  <a:lnTo>
                    <a:pt x="2084419" y="476819"/>
                  </a:lnTo>
                  <a:lnTo>
                    <a:pt x="2130146" y="464823"/>
                  </a:lnTo>
                  <a:lnTo>
                    <a:pt x="2172940" y="452228"/>
                  </a:lnTo>
                  <a:lnTo>
                    <a:pt x="2212676" y="439066"/>
                  </a:lnTo>
                  <a:lnTo>
                    <a:pt x="2249226" y="425365"/>
                  </a:lnTo>
                  <a:lnTo>
                    <a:pt x="2312266" y="396465"/>
                  </a:lnTo>
                  <a:lnTo>
                    <a:pt x="2361050" y="365766"/>
                  </a:lnTo>
                  <a:lnTo>
                    <a:pt x="2394569" y="333505"/>
                  </a:lnTo>
                  <a:lnTo>
                    <a:pt x="2414015" y="282701"/>
                  </a:lnTo>
                  <a:lnTo>
                    <a:pt x="2411813" y="265485"/>
                  </a:lnTo>
                  <a:lnTo>
                    <a:pt x="2379781" y="215587"/>
                  </a:lnTo>
                  <a:lnTo>
                    <a:pt x="2338503" y="184077"/>
                  </a:lnTo>
                  <a:lnTo>
                    <a:pt x="2282465" y="154248"/>
                  </a:lnTo>
                  <a:lnTo>
                    <a:pt x="2212676" y="126337"/>
                  </a:lnTo>
                  <a:lnTo>
                    <a:pt x="2172940" y="113175"/>
                  </a:lnTo>
                  <a:lnTo>
                    <a:pt x="2130146" y="100580"/>
                  </a:lnTo>
                  <a:lnTo>
                    <a:pt x="2084419" y="88584"/>
                  </a:lnTo>
                  <a:lnTo>
                    <a:pt x="2035885" y="77215"/>
                  </a:lnTo>
                  <a:lnTo>
                    <a:pt x="1984672" y="66504"/>
                  </a:lnTo>
                  <a:lnTo>
                    <a:pt x="1930904" y="56479"/>
                  </a:lnTo>
                  <a:lnTo>
                    <a:pt x="1874709" y="47170"/>
                  </a:lnTo>
                  <a:lnTo>
                    <a:pt x="1816212" y="38607"/>
                  </a:lnTo>
                  <a:lnTo>
                    <a:pt x="1755540" y="30820"/>
                  </a:lnTo>
                  <a:lnTo>
                    <a:pt x="1692820" y="23839"/>
                  </a:lnTo>
                  <a:lnTo>
                    <a:pt x="1628176" y="17692"/>
                  </a:lnTo>
                  <a:lnTo>
                    <a:pt x="1561736" y="12409"/>
                  </a:lnTo>
                  <a:lnTo>
                    <a:pt x="1493626" y="8021"/>
                  </a:lnTo>
                  <a:lnTo>
                    <a:pt x="1423972" y="4556"/>
                  </a:lnTo>
                  <a:lnTo>
                    <a:pt x="1352900" y="2044"/>
                  </a:lnTo>
                  <a:lnTo>
                    <a:pt x="1280536" y="516"/>
                  </a:lnTo>
                  <a:lnTo>
                    <a:pt x="120700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10623803" y="124968"/>
              <a:ext cx="2414270" cy="565785"/>
            </a:xfrm>
            <a:custGeom>
              <a:avLst/>
              <a:gdLst/>
              <a:ahLst/>
              <a:cxnLst/>
              <a:rect l="l" t="t" r="r" b="b"/>
              <a:pathLst>
                <a:path w="2414269" h="565785">
                  <a:moveTo>
                    <a:pt x="0" y="282701"/>
                  </a:moveTo>
                  <a:lnTo>
                    <a:pt x="19446" y="231898"/>
                  </a:lnTo>
                  <a:lnTo>
                    <a:pt x="52965" y="199637"/>
                  </a:lnTo>
                  <a:lnTo>
                    <a:pt x="101749" y="168938"/>
                  </a:lnTo>
                  <a:lnTo>
                    <a:pt x="164789" y="140038"/>
                  </a:lnTo>
                  <a:lnTo>
                    <a:pt x="201339" y="126337"/>
                  </a:lnTo>
                  <a:lnTo>
                    <a:pt x="241075" y="113175"/>
                  </a:lnTo>
                  <a:lnTo>
                    <a:pt x="283869" y="100580"/>
                  </a:lnTo>
                  <a:lnTo>
                    <a:pt x="329596" y="88584"/>
                  </a:lnTo>
                  <a:lnTo>
                    <a:pt x="378130" y="77215"/>
                  </a:lnTo>
                  <a:lnTo>
                    <a:pt x="429343" y="66504"/>
                  </a:lnTo>
                  <a:lnTo>
                    <a:pt x="483111" y="56479"/>
                  </a:lnTo>
                  <a:lnTo>
                    <a:pt x="539306" y="47170"/>
                  </a:lnTo>
                  <a:lnTo>
                    <a:pt x="597803" y="38607"/>
                  </a:lnTo>
                  <a:lnTo>
                    <a:pt x="658475" y="30820"/>
                  </a:lnTo>
                  <a:lnTo>
                    <a:pt x="721195" y="23839"/>
                  </a:lnTo>
                  <a:lnTo>
                    <a:pt x="785839" y="17692"/>
                  </a:lnTo>
                  <a:lnTo>
                    <a:pt x="852279" y="12409"/>
                  </a:lnTo>
                  <a:lnTo>
                    <a:pt x="920389" y="8021"/>
                  </a:lnTo>
                  <a:lnTo>
                    <a:pt x="990043" y="4556"/>
                  </a:lnTo>
                  <a:lnTo>
                    <a:pt x="1061115" y="2044"/>
                  </a:lnTo>
                  <a:lnTo>
                    <a:pt x="1133479" y="516"/>
                  </a:lnTo>
                  <a:lnTo>
                    <a:pt x="1207007" y="0"/>
                  </a:lnTo>
                  <a:lnTo>
                    <a:pt x="1280536" y="516"/>
                  </a:lnTo>
                  <a:lnTo>
                    <a:pt x="1352900" y="2044"/>
                  </a:lnTo>
                  <a:lnTo>
                    <a:pt x="1423972" y="4556"/>
                  </a:lnTo>
                  <a:lnTo>
                    <a:pt x="1493626" y="8021"/>
                  </a:lnTo>
                  <a:lnTo>
                    <a:pt x="1561736" y="12409"/>
                  </a:lnTo>
                  <a:lnTo>
                    <a:pt x="1628176" y="17692"/>
                  </a:lnTo>
                  <a:lnTo>
                    <a:pt x="1692820" y="23839"/>
                  </a:lnTo>
                  <a:lnTo>
                    <a:pt x="1755540" y="30820"/>
                  </a:lnTo>
                  <a:lnTo>
                    <a:pt x="1816212" y="38607"/>
                  </a:lnTo>
                  <a:lnTo>
                    <a:pt x="1874709" y="47170"/>
                  </a:lnTo>
                  <a:lnTo>
                    <a:pt x="1930904" y="56479"/>
                  </a:lnTo>
                  <a:lnTo>
                    <a:pt x="1984672" y="66504"/>
                  </a:lnTo>
                  <a:lnTo>
                    <a:pt x="2035885" y="77215"/>
                  </a:lnTo>
                  <a:lnTo>
                    <a:pt x="2084419" y="88584"/>
                  </a:lnTo>
                  <a:lnTo>
                    <a:pt x="2130146" y="100580"/>
                  </a:lnTo>
                  <a:lnTo>
                    <a:pt x="2172940" y="113175"/>
                  </a:lnTo>
                  <a:lnTo>
                    <a:pt x="2212676" y="126337"/>
                  </a:lnTo>
                  <a:lnTo>
                    <a:pt x="2249226" y="140038"/>
                  </a:lnTo>
                  <a:lnTo>
                    <a:pt x="2312266" y="168938"/>
                  </a:lnTo>
                  <a:lnTo>
                    <a:pt x="2361050" y="199637"/>
                  </a:lnTo>
                  <a:lnTo>
                    <a:pt x="2394569" y="231898"/>
                  </a:lnTo>
                  <a:lnTo>
                    <a:pt x="2414015" y="282701"/>
                  </a:lnTo>
                  <a:lnTo>
                    <a:pt x="2411813" y="299918"/>
                  </a:lnTo>
                  <a:lnTo>
                    <a:pt x="2379781" y="349816"/>
                  </a:lnTo>
                  <a:lnTo>
                    <a:pt x="2338503" y="381326"/>
                  </a:lnTo>
                  <a:lnTo>
                    <a:pt x="2282465" y="411155"/>
                  </a:lnTo>
                  <a:lnTo>
                    <a:pt x="2212676" y="439066"/>
                  </a:lnTo>
                  <a:lnTo>
                    <a:pt x="2172940" y="452228"/>
                  </a:lnTo>
                  <a:lnTo>
                    <a:pt x="2130146" y="464823"/>
                  </a:lnTo>
                  <a:lnTo>
                    <a:pt x="2084419" y="476819"/>
                  </a:lnTo>
                  <a:lnTo>
                    <a:pt x="2035885" y="488188"/>
                  </a:lnTo>
                  <a:lnTo>
                    <a:pt x="1984672" y="498899"/>
                  </a:lnTo>
                  <a:lnTo>
                    <a:pt x="1930904" y="508924"/>
                  </a:lnTo>
                  <a:lnTo>
                    <a:pt x="1874709" y="518233"/>
                  </a:lnTo>
                  <a:lnTo>
                    <a:pt x="1816212" y="526796"/>
                  </a:lnTo>
                  <a:lnTo>
                    <a:pt x="1755540" y="534583"/>
                  </a:lnTo>
                  <a:lnTo>
                    <a:pt x="1692820" y="541564"/>
                  </a:lnTo>
                  <a:lnTo>
                    <a:pt x="1628176" y="547711"/>
                  </a:lnTo>
                  <a:lnTo>
                    <a:pt x="1561736" y="552994"/>
                  </a:lnTo>
                  <a:lnTo>
                    <a:pt x="1493626" y="557382"/>
                  </a:lnTo>
                  <a:lnTo>
                    <a:pt x="1423972" y="560847"/>
                  </a:lnTo>
                  <a:lnTo>
                    <a:pt x="1352900" y="563359"/>
                  </a:lnTo>
                  <a:lnTo>
                    <a:pt x="1280536" y="564887"/>
                  </a:lnTo>
                  <a:lnTo>
                    <a:pt x="1207007" y="565403"/>
                  </a:lnTo>
                  <a:lnTo>
                    <a:pt x="1133479" y="564887"/>
                  </a:lnTo>
                  <a:lnTo>
                    <a:pt x="1061115" y="563359"/>
                  </a:lnTo>
                  <a:lnTo>
                    <a:pt x="990043" y="560847"/>
                  </a:lnTo>
                  <a:lnTo>
                    <a:pt x="920389" y="557382"/>
                  </a:lnTo>
                  <a:lnTo>
                    <a:pt x="852279" y="552994"/>
                  </a:lnTo>
                  <a:lnTo>
                    <a:pt x="785839" y="547711"/>
                  </a:lnTo>
                  <a:lnTo>
                    <a:pt x="721195" y="541564"/>
                  </a:lnTo>
                  <a:lnTo>
                    <a:pt x="658475" y="534583"/>
                  </a:lnTo>
                  <a:lnTo>
                    <a:pt x="597803" y="526796"/>
                  </a:lnTo>
                  <a:lnTo>
                    <a:pt x="539306" y="518233"/>
                  </a:lnTo>
                  <a:lnTo>
                    <a:pt x="483111" y="508924"/>
                  </a:lnTo>
                  <a:lnTo>
                    <a:pt x="429343" y="498899"/>
                  </a:lnTo>
                  <a:lnTo>
                    <a:pt x="378130" y="488188"/>
                  </a:lnTo>
                  <a:lnTo>
                    <a:pt x="329596" y="476819"/>
                  </a:lnTo>
                  <a:lnTo>
                    <a:pt x="283869" y="464823"/>
                  </a:lnTo>
                  <a:lnTo>
                    <a:pt x="241075" y="452228"/>
                  </a:lnTo>
                  <a:lnTo>
                    <a:pt x="201339" y="439066"/>
                  </a:lnTo>
                  <a:lnTo>
                    <a:pt x="164789" y="425365"/>
                  </a:lnTo>
                  <a:lnTo>
                    <a:pt x="101749" y="396465"/>
                  </a:lnTo>
                  <a:lnTo>
                    <a:pt x="52965" y="365766"/>
                  </a:lnTo>
                  <a:lnTo>
                    <a:pt x="19446" y="333505"/>
                  </a:lnTo>
                  <a:lnTo>
                    <a:pt x="0" y="282701"/>
                  </a:lnTo>
                  <a:close/>
                </a:path>
              </a:pathLst>
            </a:custGeom>
            <a:ln w="12192">
              <a:solidFill>
                <a:srgbClr val="000000"/>
              </a:solidFill>
              <a:prstDash val="sysDot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6" name="object 36"/>
          <p:cNvSpPr txBox="1"/>
          <p:nvPr/>
        </p:nvSpPr>
        <p:spPr>
          <a:xfrm>
            <a:off x="11186921" y="211836"/>
            <a:ext cx="1290320" cy="3302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70815" marR="5080" indent="-158750">
              <a:lnSpc>
                <a:spcPct val="100000"/>
              </a:lnSpc>
              <a:spcBef>
                <a:spcPts val="95"/>
              </a:spcBef>
            </a:pPr>
            <a:r>
              <a:rPr sz="1000" b="1" spc="-10" dirty="0">
                <a:latin typeface="Calibri"/>
                <a:cs typeface="Calibri"/>
              </a:rPr>
              <a:t>ÓRGANOS </a:t>
            </a:r>
            <a:r>
              <a:rPr sz="1000" b="1" spc="-5" dirty="0">
                <a:latin typeface="Calibri"/>
                <a:cs typeface="Calibri"/>
              </a:rPr>
              <a:t>DE </a:t>
            </a:r>
            <a:r>
              <a:rPr sz="1000" b="1" spc="-10" dirty="0">
                <a:latin typeface="Calibri"/>
                <a:cs typeface="Calibri"/>
              </a:rPr>
              <a:t>ASESORÍA </a:t>
            </a:r>
            <a:r>
              <a:rPr sz="1000" b="1" spc="-215" dirty="0">
                <a:latin typeface="Calibri"/>
                <a:cs typeface="Calibri"/>
              </a:rPr>
              <a:t> </a:t>
            </a:r>
            <a:r>
              <a:rPr sz="1000" b="1" spc="-5" dirty="0">
                <a:latin typeface="Calibri"/>
                <a:cs typeface="Calibri"/>
              </a:rPr>
              <a:t>Y</a:t>
            </a:r>
            <a:r>
              <a:rPr sz="1000" b="1" spc="-10" dirty="0">
                <a:latin typeface="Calibri"/>
                <a:cs typeface="Calibri"/>
              </a:rPr>
              <a:t> COORDINACIÓN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3324605" y="4479036"/>
            <a:ext cx="1536700" cy="338455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4445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350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Patrimonio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Cultural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Inmueble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Urbano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PCIU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791461" y="4061460"/>
            <a:ext cx="1440180" cy="360045"/>
          </a:xfrm>
          <a:custGeom>
            <a:avLst/>
            <a:gdLst/>
            <a:ahLst/>
            <a:cxnLst/>
            <a:rect l="l" t="t" r="r" b="b"/>
            <a:pathLst>
              <a:path w="1440180" h="360045">
                <a:moveTo>
                  <a:pt x="0" y="359663"/>
                </a:moveTo>
                <a:lnTo>
                  <a:pt x="1440180" y="359663"/>
                </a:lnTo>
                <a:lnTo>
                  <a:pt x="1440180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791461" y="4056888"/>
            <a:ext cx="1440180" cy="360045"/>
          </a:xfrm>
          <a:prstGeom prst="rect">
            <a:avLst/>
          </a:prstGeom>
          <a:ln w="25908">
            <a:solidFill>
              <a:srgbClr val="4AACC5"/>
            </a:solidFill>
          </a:ln>
        </p:spPr>
        <p:txBody>
          <a:bodyPr vert="horz" wrap="square" lIns="0" tIns="59690" rIns="0" bIns="0" rtlCol="0">
            <a:spAutoFit/>
          </a:bodyPr>
          <a:lstStyle/>
          <a:p>
            <a:pPr marR="20320" algn="ctr">
              <a:lnSpc>
                <a:spcPct val="100000"/>
              </a:lnSpc>
              <a:spcBef>
                <a:spcPts val="470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Investigación</a:t>
            </a:r>
            <a:endParaRPr sz="800">
              <a:latin typeface="Arial"/>
              <a:cs typeface="Arial"/>
            </a:endParaRPr>
          </a:p>
          <a:p>
            <a:pPr marL="26670"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y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Documentación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40" name="object 40"/>
          <p:cNvGrpSpPr/>
          <p:nvPr/>
        </p:nvGrpSpPr>
        <p:grpSpPr>
          <a:xfrm>
            <a:off x="10300710" y="1213866"/>
            <a:ext cx="2367280" cy="576580"/>
            <a:chOff x="10300710" y="1237488"/>
            <a:chExt cx="2367280" cy="576580"/>
          </a:xfrm>
        </p:grpSpPr>
        <p:pic>
          <p:nvPicPr>
            <p:cNvPr id="41" name="object 41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10300710" y="1237488"/>
              <a:ext cx="2366783" cy="576071"/>
            </a:xfrm>
            <a:prstGeom prst="rect">
              <a:avLst/>
            </a:prstGeom>
          </p:spPr>
        </p:pic>
        <p:sp>
          <p:nvSpPr>
            <p:cNvPr id="42" name="object 42"/>
            <p:cNvSpPr/>
            <p:nvPr/>
          </p:nvSpPr>
          <p:spPr>
            <a:xfrm>
              <a:off x="10330433" y="1258062"/>
              <a:ext cx="2252980" cy="471170"/>
            </a:xfrm>
            <a:custGeom>
              <a:avLst/>
              <a:gdLst/>
              <a:ahLst/>
              <a:cxnLst/>
              <a:rect l="l" t="t" r="r" b="b"/>
              <a:pathLst>
                <a:path w="2252979" h="471169">
                  <a:moveTo>
                    <a:pt x="2252472" y="0"/>
                  </a:moveTo>
                  <a:lnTo>
                    <a:pt x="0" y="0"/>
                  </a:lnTo>
                  <a:lnTo>
                    <a:pt x="0" y="470916"/>
                  </a:lnTo>
                  <a:lnTo>
                    <a:pt x="2252472" y="470916"/>
                  </a:lnTo>
                  <a:lnTo>
                    <a:pt x="2252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10330433" y="1258062"/>
              <a:ext cx="2252980" cy="471170"/>
            </a:xfrm>
            <a:custGeom>
              <a:avLst/>
              <a:gdLst/>
              <a:ahLst/>
              <a:cxnLst/>
              <a:rect l="l" t="t" r="r" b="b"/>
              <a:pathLst>
                <a:path w="2252979" h="471169">
                  <a:moveTo>
                    <a:pt x="0" y="470916"/>
                  </a:moveTo>
                  <a:lnTo>
                    <a:pt x="2252472" y="470916"/>
                  </a:lnTo>
                  <a:lnTo>
                    <a:pt x="2252472" y="0"/>
                  </a:lnTo>
                  <a:lnTo>
                    <a:pt x="0" y="0"/>
                  </a:lnTo>
                  <a:lnTo>
                    <a:pt x="0" y="470916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10504295" y="1304158"/>
            <a:ext cx="1901825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5134" marR="5080" indent="-43307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-5" dirty="0">
                <a:latin typeface="Arial"/>
                <a:cs typeface="Arial"/>
              </a:rPr>
              <a:t>Asesoría </a:t>
            </a:r>
            <a:r>
              <a:rPr sz="800" b="1" dirty="0">
                <a:latin typeface="Arial"/>
                <a:cs typeface="Arial"/>
              </a:rPr>
              <a:t>Legal, </a:t>
            </a:r>
            <a:r>
              <a:rPr lang="es-CO" sz="800" b="1" dirty="0" smtClean="0">
                <a:latin typeface="Arial"/>
                <a:cs typeface="Arial"/>
              </a:rPr>
              <a:t>Conceptos, </a:t>
            </a:r>
            <a:r>
              <a:rPr sz="800" b="1" spc="-5" dirty="0">
                <a:latin typeface="Arial"/>
                <a:cs typeface="Arial"/>
              </a:rPr>
              <a:t>Derechos</a:t>
            </a:r>
            <a:r>
              <a:rPr sz="800" b="1" spc="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 err="1">
                <a:latin typeface="Arial"/>
                <a:cs typeface="Arial"/>
              </a:rPr>
              <a:t>Petición</a:t>
            </a:r>
            <a:r>
              <a:rPr lang="es-CO" sz="800" b="1" dirty="0">
                <a:latin typeface="Arial"/>
                <a:cs typeface="Arial"/>
              </a:rPr>
              <a:t> y Agenda Legislativa.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10291571" y="1770126"/>
            <a:ext cx="2385060" cy="570230"/>
            <a:chOff x="10291571" y="1793748"/>
            <a:chExt cx="2385060" cy="570230"/>
          </a:xfrm>
        </p:grpSpPr>
        <p:pic>
          <p:nvPicPr>
            <p:cNvPr id="46" name="object 46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10291571" y="1793748"/>
              <a:ext cx="2385060" cy="569976"/>
            </a:xfrm>
            <a:prstGeom prst="rect">
              <a:avLst/>
            </a:prstGeom>
          </p:spPr>
        </p:pic>
        <p:sp>
          <p:nvSpPr>
            <p:cNvPr id="47" name="object 47"/>
            <p:cNvSpPr/>
            <p:nvPr/>
          </p:nvSpPr>
          <p:spPr>
            <a:xfrm>
              <a:off x="10330433" y="1832610"/>
              <a:ext cx="2252980" cy="437515"/>
            </a:xfrm>
            <a:custGeom>
              <a:avLst/>
              <a:gdLst/>
              <a:ahLst/>
              <a:cxnLst/>
              <a:rect l="l" t="t" r="r" b="b"/>
              <a:pathLst>
                <a:path w="2252979" h="437514">
                  <a:moveTo>
                    <a:pt x="2252472" y="0"/>
                  </a:moveTo>
                  <a:lnTo>
                    <a:pt x="0" y="0"/>
                  </a:lnTo>
                  <a:lnTo>
                    <a:pt x="0" y="437388"/>
                  </a:lnTo>
                  <a:lnTo>
                    <a:pt x="2252472" y="437388"/>
                  </a:lnTo>
                  <a:lnTo>
                    <a:pt x="225247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10330433" y="1832610"/>
              <a:ext cx="2252980" cy="437515"/>
            </a:xfrm>
            <a:custGeom>
              <a:avLst/>
              <a:gdLst/>
              <a:ahLst/>
              <a:cxnLst/>
              <a:rect l="l" t="t" r="r" b="b"/>
              <a:pathLst>
                <a:path w="2252979" h="437514">
                  <a:moveTo>
                    <a:pt x="0" y="437388"/>
                  </a:moveTo>
                  <a:lnTo>
                    <a:pt x="2252472" y="437388"/>
                  </a:lnTo>
                  <a:lnTo>
                    <a:pt x="2252472" y="0"/>
                  </a:lnTo>
                  <a:lnTo>
                    <a:pt x="0" y="0"/>
                  </a:lnTo>
                  <a:lnTo>
                    <a:pt x="0" y="437388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10785093" y="1889379"/>
            <a:ext cx="1312545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96520" marR="5080" indent="-83820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-5" dirty="0">
                <a:latin typeface="Arial"/>
                <a:cs typeface="Arial"/>
              </a:rPr>
              <a:t>Defensa Judicial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Y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Jurisdicción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Coactiva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50" name="object 50"/>
          <p:cNvGrpSpPr/>
          <p:nvPr/>
        </p:nvGrpSpPr>
        <p:grpSpPr>
          <a:xfrm>
            <a:off x="6108953" y="1172337"/>
            <a:ext cx="6226810" cy="4650740"/>
            <a:chOff x="6108953" y="1195959"/>
            <a:chExt cx="6226810" cy="4650740"/>
          </a:xfrm>
        </p:grpSpPr>
        <p:pic>
          <p:nvPicPr>
            <p:cNvPr id="51" name="object 51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6108953" y="1195959"/>
              <a:ext cx="1466342" cy="388620"/>
            </a:xfrm>
            <a:prstGeom prst="rect">
              <a:avLst/>
            </a:prstGeom>
          </p:spPr>
        </p:pic>
        <p:sp>
          <p:nvSpPr>
            <p:cNvPr id="52" name="object 52"/>
            <p:cNvSpPr/>
            <p:nvPr/>
          </p:nvSpPr>
          <p:spPr>
            <a:xfrm>
              <a:off x="8586215" y="4288536"/>
              <a:ext cx="0" cy="0"/>
            </a:xfrm>
            <a:custGeom>
              <a:avLst/>
              <a:gdLst/>
              <a:ahLst/>
              <a:cxnLst/>
              <a:rect l="l" t="t" r="r" b="b"/>
              <a:pathLst>
                <a:path>
                  <a:moveTo>
                    <a:pt x="0" y="0"/>
                  </a:moveTo>
                  <a:lnTo>
                    <a:pt x="0" y="0"/>
                  </a:lnTo>
                </a:path>
              </a:pathLst>
            </a:custGeom>
            <a:ln w="1219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3" name="object 53"/>
            <p:cNvSpPr/>
            <p:nvPr/>
          </p:nvSpPr>
          <p:spPr>
            <a:xfrm>
              <a:off x="10882121" y="5293614"/>
              <a:ext cx="1440180" cy="539750"/>
            </a:xfrm>
            <a:custGeom>
              <a:avLst/>
              <a:gdLst/>
              <a:ahLst/>
              <a:cxnLst/>
              <a:rect l="l" t="t" r="r" b="b"/>
              <a:pathLst>
                <a:path w="1440179" h="539750">
                  <a:moveTo>
                    <a:pt x="0" y="539495"/>
                  </a:moveTo>
                  <a:lnTo>
                    <a:pt x="1440179" y="539495"/>
                  </a:lnTo>
                  <a:lnTo>
                    <a:pt x="1440179" y="0"/>
                  </a:lnTo>
                  <a:lnTo>
                    <a:pt x="0" y="0"/>
                  </a:lnTo>
                  <a:lnTo>
                    <a:pt x="0" y="539495"/>
                  </a:lnTo>
                  <a:close/>
                </a:path>
              </a:pathLst>
            </a:custGeom>
            <a:ln w="25907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4" name="object 54"/>
          <p:cNvSpPr txBox="1"/>
          <p:nvPr/>
        </p:nvSpPr>
        <p:spPr>
          <a:xfrm>
            <a:off x="11050269" y="5341874"/>
            <a:ext cx="110299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Arial"/>
                <a:cs typeface="Arial"/>
              </a:rPr>
              <a:t>U</a:t>
            </a:r>
            <a:r>
              <a:rPr sz="800" b="1" dirty="0">
                <a:latin typeface="Arial"/>
                <a:cs typeface="Arial"/>
              </a:rPr>
              <a:t>nidad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45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dmini</a:t>
            </a:r>
            <a:r>
              <a:rPr sz="800" b="1" spc="-5" dirty="0">
                <a:latin typeface="Arial"/>
                <a:cs typeface="Arial"/>
              </a:rPr>
              <a:t>st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at</a:t>
            </a:r>
            <a:r>
              <a:rPr sz="800" b="1" dirty="0">
                <a:latin typeface="Arial"/>
                <a:cs typeface="Arial"/>
              </a:rPr>
              <a:t>i</a:t>
            </a:r>
            <a:r>
              <a:rPr sz="800" b="1" spc="-5" dirty="0">
                <a:latin typeface="Arial"/>
                <a:cs typeface="Arial"/>
              </a:rPr>
              <a:t>v</a:t>
            </a:r>
            <a:r>
              <a:rPr sz="800" b="1" dirty="0">
                <a:latin typeface="Arial"/>
                <a:cs typeface="Arial"/>
              </a:rPr>
              <a:t>a  </a:t>
            </a:r>
            <a:r>
              <a:rPr sz="800" b="1" spc="-5" dirty="0">
                <a:latin typeface="Arial"/>
                <a:cs typeface="Arial"/>
              </a:rPr>
              <a:t>Especial</a:t>
            </a:r>
            <a:r>
              <a:rPr sz="800" b="1" dirty="0">
                <a:latin typeface="Arial"/>
                <a:cs typeface="Arial"/>
              </a:rPr>
              <a:t> Museo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Nacional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Colombia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8245602" y="6135624"/>
            <a:ext cx="1363980" cy="436245"/>
          </a:xfrm>
          <a:custGeom>
            <a:avLst/>
            <a:gdLst/>
            <a:ahLst/>
            <a:cxnLst/>
            <a:rect l="l" t="t" r="r" b="b"/>
            <a:pathLst>
              <a:path w="1363979" h="436245">
                <a:moveTo>
                  <a:pt x="0" y="435863"/>
                </a:moveTo>
                <a:lnTo>
                  <a:pt x="1363979" y="435863"/>
                </a:lnTo>
                <a:lnTo>
                  <a:pt x="1363979" y="0"/>
                </a:lnTo>
                <a:lnTo>
                  <a:pt x="0" y="0"/>
                </a:lnTo>
                <a:lnTo>
                  <a:pt x="0" y="435863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6" name="object 56"/>
          <p:cNvSpPr txBox="1"/>
          <p:nvPr/>
        </p:nvSpPr>
        <p:spPr>
          <a:xfrm>
            <a:off x="8256778" y="6216014"/>
            <a:ext cx="134239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749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Programa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Fortalecimiento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 Museos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57" name="object 57"/>
          <p:cNvGrpSpPr/>
          <p:nvPr/>
        </p:nvGrpSpPr>
        <p:grpSpPr>
          <a:xfrm>
            <a:off x="8086343" y="1057656"/>
            <a:ext cx="1895602" cy="360045"/>
            <a:chOff x="8086343" y="1081278"/>
            <a:chExt cx="1895602" cy="360045"/>
          </a:xfrm>
        </p:grpSpPr>
        <p:pic>
          <p:nvPicPr>
            <p:cNvPr id="58" name="object 58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086343" y="1185672"/>
              <a:ext cx="379475" cy="144779"/>
            </a:xfrm>
            <a:prstGeom prst="rect">
              <a:avLst/>
            </a:prstGeom>
          </p:spPr>
        </p:pic>
        <p:sp>
          <p:nvSpPr>
            <p:cNvPr id="59" name="object 59"/>
            <p:cNvSpPr/>
            <p:nvPr/>
          </p:nvSpPr>
          <p:spPr>
            <a:xfrm>
              <a:off x="8113013" y="1230630"/>
              <a:ext cx="248920" cy="0"/>
            </a:xfrm>
            <a:custGeom>
              <a:avLst/>
              <a:gdLst/>
              <a:ahLst/>
              <a:cxnLst/>
              <a:rect l="l" t="t" r="r" b="b"/>
              <a:pathLst>
                <a:path w="248920">
                  <a:moveTo>
                    <a:pt x="0" y="0"/>
                  </a:moveTo>
                  <a:lnTo>
                    <a:pt x="248411" y="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8361425" y="1081278"/>
              <a:ext cx="1620520" cy="360045"/>
            </a:xfrm>
            <a:custGeom>
              <a:avLst/>
              <a:gdLst/>
              <a:ahLst/>
              <a:cxnLst/>
              <a:rect l="l" t="t" r="r" b="b"/>
              <a:pathLst>
                <a:path w="1620520" h="360044">
                  <a:moveTo>
                    <a:pt x="1620012" y="0"/>
                  </a:moveTo>
                  <a:lnTo>
                    <a:pt x="0" y="0"/>
                  </a:lnTo>
                  <a:lnTo>
                    <a:pt x="0" y="359663"/>
                  </a:lnTo>
                  <a:lnTo>
                    <a:pt x="1620012" y="359663"/>
                  </a:lnTo>
                  <a:lnTo>
                    <a:pt x="162001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8361425" y="1081278"/>
              <a:ext cx="1620520" cy="360045"/>
            </a:xfrm>
            <a:custGeom>
              <a:avLst/>
              <a:gdLst/>
              <a:ahLst/>
              <a:cxnLst/>
              <a:rect l="l" t="t" r="r" b="b"/>
              <a:pathLst>
                <a:path w="1620520" h="360044">
                  <a:moveTo>
                    <a:pt x="0" y="359663"/>
                  </a:moveTo>
                  <a:lnTo>
                    <a:pt x="1620012" y="359663"/>
                  </a:lnTo>
                  <a:lnTo>
                    <a:pt x="1620012" y="0"/>
                  </a:lnTo>
                  <a:lnTo>
                    <a:pt x="0" y="0"/>
                  </a:lnTo>
                  <a:lnTo>
                    <a:pt x="0" y="359663"/>
                  </a:lnTo>
                  <a:close/>
                </a:path>
              </a:pathLst>
            </a:custGeom>
            <a:ln w="25908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1791461" y="4486656"/>
            <a:ext cx="1438910" cy="462280"/>
          </a:xfrm>
          <a:prstGeom prst="rect">
            <a:avLst/>
          </a:prstGeom>
          <a:ln w="25908">
            <a:solidFill>
              <a:srgbClr val="4AACC5"/>
            </a:solidFill>
          </a:ln>
        </p:spPr>
        <p:txBody>
          <a:bodyPr vert="horz" wrap="square" lIns="0" tIns="444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700">
              <a:latin typeface="Times New Roman"/>
              <a:cs typeface="Times New Roman"/>
            </a:endParaRPr>
          </a:p>
          <a:p>
            <a:pPr marL="140335" marR="134620" indent="57785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Grupo de Patrimonio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Cultural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Mueble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PCMU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object 64"/>
          <p:cNvSpPr/>
          <p:nvPr/>
        </p:nvSpPr>
        <p:spPr>
          <a:xfrm>
            <a:off x="1789938" y="5012436"/>
            <a:ext cx="1440180" cy="340360"/>
          </a:xfrm>
          <a:custGeom>
            <a:avLst/>
            <a:gdLst/>
            <a:ahLst/>
            <a:cxnLst/>
            <a:rect l="l" t="t" r="r" b="b"/>
            <a:pathLst>
              <a:path w="1440180" h="340360">
                <a:moveTo>
                  <a:pt x="0" y="339852"/>
                </a:moveTo>
                <a:lnTo>
                  <a:pt x="1440180" y="339852"/>
                </a:lnTo>
                <a:lnTo>
                  <a:pt x="1440180" y="0"/>
                </a:lnTo>
                <a:lnTo>
                  <a:pt x="0" y="0"/>
                </a:lnTo>
                <a:lnTo>
                  <a:pt x="0" y="339852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5" name="object 65"/>
          <p:cNvSpPr txBox="1"/>
          <p:nvPr/>
        </p:nvSpPr>
        <p:spPr>
          <a:xfrm>
            <a:off x="1988057" y="5044439"/>
            <a:ext cx="1041400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marR="5080" indent="-15113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Patrimonio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Inmaterial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-</a:t>
            </a:r>
            <a:r>
              <a:rPr sz="800" b="1" spc="-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PCI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8681084" y="1099692"/>
            <a:ext cx="950594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9710" marR="5080" indent="-207645">
              <a:lnSpc>
                <a:spcPct val="100000"/>
              </a:lnSpc>
              <a:spcBef>
                <a:spcPts val="100"/>
              </a:spcBef>
            </a:pPr>
            <a:r>
              <a:rPr sz="800" b="1" spc="-5" dirty="0">
                <a:latin typeface="Arial"/>
                <a:cs typeface="Arial"/>
              </a:rPr>
              <a:t>Oficina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Asesora</a:t>
            </a:r>
            <a:r>
              <a:rPr sz="800" b="1" spc="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 </a:t>
            </a:r>
            <a:r>
              <a:rPr sz="800" b="1" spc="-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Planeación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8376666" y="1595628"/>
            <a:ext cx="1620520" cy="361315"/>
          </a:xfrm>
          <a:custGeom>
            <a:avLst/>
            <a:gdLst/>
            <a:ahLst/>
            <a:cxnLst/>
            <a:rect l="l" t="t" r="r" b="b"/>
            <a:pathLst>
              <a:path w="1620520" h="361314">
                <a:moveTo>
                  <a:pt x="0" y="361188"/>
                </a:moveTo>
                <a:lnTo>
                  <a:pt x="1620012" y="361188"/>
                </a:lnTo>
                <a:lnTo>
                  <a:pt x="1620012" y="0"/>
                </a:lnTo>
                <a:lnTo>
                  <a:pt x="0" y="0"/>
                </a:lnTo>
                <a:lnTo>
                  <a:pt x="0" y="361188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770746" y="1638300"/>
            <a:ext cx="796925" cy="2698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19710" marR="5080" indent="-207645">
              <a:lnSpc>
                <a:spcPct val="100000"/>
              </a:lnSpc>
              <a:spcBef>
                <a:spcPts val="105"/>
              </a:spcBef>
            </a:pPr>
            <a:r>
              <a:rPr sz="800" b="1" spc="-5" dirty="0">
                <a:latin typeface="Arial"/>
                <a:cs typeface="Arial"/>
              </a:rPr>
              <a:t>Oficina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Asesora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Jurídica</a:t>
            </a:r>
            <a:endParaRPr sz="800">
              <a:latin typeface="Arial"/>
              <a:cs typeface="Arial"/>
            </a:endParaRPr>
          </a:p>
        </p:txBody>
      </p:sp>
      <p:grpSp>
        <p:nvGrpSpPr>
          <p:cNvPr id="69" name="object 69"/>
          <p:cNvGrpSpPr/>
          <p:nvPr/>
        </p:nvGrpSpPr>
        <p:grpSpPr>
          <a:xfrm>
            <a:off x="2124329" y="1092835"/>
            <a:ext cx="11278615" cy="2785491"/>
            <a:chOff x="2124329" y="1116457"/>
            <a:chExt cx="11278615" cy="2785491"/>
          </a:xfrm>
        </p:grpSpPr>
        <p:pic>
          <p:nvPicPr>
            <p:cNvPr id="70" name="object 70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12057125" y="3342386"/>
              <a:ext cx="1345819" cy="559562"/>
            </a:xfrm>
            <a:prstGeom prst="rect">
              <a:avLst/>
            </a:prstGeom>
          </p:spPr>
        </p:pic>
        <p:pic>
          <p:nvPicPr>
            <p:cNvPr id="71" name="object 71"/>
            <p:cNvPicPr/>
            <p:nvPr/>
          </p:nvPicPr>
          <p:blipFill>
            <a:blip r:embed="rId20" cstate="print"/>
            <a:stretch>
              <a:fillRect/>
            </a:stretch>
          </p:blipFill>
          <p:spPr>
            <a:xfrm>
              <a:off x="8081772" y="1738884"/>
              <a:ext cx="377951" cy="144779"/>
            </a:xfrm>
            <a:prstGeom prst="rect">
              <a:avLst/>
            </a:prstGeom>
          </p:spPr>
        </p:pic>
        <p:sp>
          <p:nvSpPr>
            <p:cNvPr id="72" name="object 72"/>
            <p:cNvSpPr/>
            <p:nvPr/>
          </p:nvSpPr>
          <p:spPr>
            <a:xfrm>
              <a:off x="8108442" y="1783842"/>
              <a:ext cx="251460" cy="0"/>
            </a:xfrm>
            <a:custGeom>
              <a:avLst/>
              <a:gdLst/>
              <a:ahLst/>
              <a:cxnLst/>
              <a:rect l="l" t="t" r="r" b="b"/>
              <a:pathLst>
                <a:path w="251459">
                  <a:moveTo>
                    <a:pt x="0" y="0"/>
                  </a:moveTo>
                  <a:lnTo>
                    <a:pt x="251459" y="0"/>
                  </a:lnTo>
                </a:path>
              </a:pathLst>
            </a:custGeom>
            <a:ln w="38100">
              <a:solidFill>
                <a:srgbClr val="000000"/>
              </a:solidFill>
              <a:prstDash val="dash"/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3" name="object 73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2680716" y="3300984"/>
              <a:ext cx="9156192" cy="568451"/>
            </a:xfrm>
            <a:prstGeom prst="rect">
              <a:avLst/>
            </a:prstGeom>
          </p:spPr>
        </p:pic>
        <p:sp>
          <p:nvSpPr>
            <p:cNvPr id="74" name="object 74"/>
            <p:cNvSpPr/>
            <p:nvPr/>
          </p:nvSpPr>
          <p:spPr>
            <a:xfrm>
              <a:off x="2719578" y="3364230"/>
              <a:ext cx="1440180" cy="401320"/>
            </a:xfrm>
            <a:custGeom>
              <a:avLst/>
              <a:gdLst/>
              <a:ahLst/>
              <a:cxnLst/>
              <a:rect l="l" t="t" r="r" b="b"/>
              <a:pathLst>
                <a:path w="1440179" h="401320">
                  <a:moveTo>
                    <a:pt x="1440179" y="0"/>
                  </a:moveTo>
                  <a:lnTo>
                    <a:pt x="0" y="0"/>
                  </a:lnTo>
                  <a:lnTo>
                    <a:pt x="0" y="400812"/>
                  </a:lnTo>
                  <a:lnTo>
                    <a:pt x="1440179" y="400812"/>
                  </a:lnTo>
                  <a:lnTo>
                    <a:pt x="144017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5" name="object 75"/>
            <p:cNvSpPr/>
            <p:nvPr/>
          </p:nvSpPr>
          <p:spPr>
            <a:xfrm>
              <a:off x="2124329" y="1116457"/>
              <a:ext cx="3093085" cy="382905"/>
            </a:xfrm>
            <a:custGeom>
              <a:avLst/>
              <a:gdLst/>
              <a:ahLst/>
              <a:cxnLst/>
              <a:rect l="l" t="t" r="r" b="b"/>
              <a:pathLst>
                <a:path w="3093085" h="382905">
                  <a:moveTo>
                    <a:pt x="0" y="9525"/>
                  </a:moveTo>
                  <a:lnTo>
                    <a:pt x="3091942" y="0"/>
                  </a:lnTo>
                  <a:lnTo>
                    <a:pt x="3093085" y="373253"/>
                  </a:lnTo>
                  <a:lnTo>
                    <a:pt x="1143" y="382778"/>
                  </a:lnTo>
                  <a:lnTo>
                    <a:pt x="0" y="952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6" name="object 76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2197608" y="1267333"/>
              <a:ext cx="2944749" cy="102743"/>
            </a:xfrm>
            <a:prstGeom prst="rect">
              <a:avLst/>
            </a:prstGeom>
          </p:spPr>
        </p:pic>
      </p:grpSp>
      <p:sp>
        <p:nvSpPr>
          <p:cNvPr id="77" name="object 77"/>
          <p:cNvSpPr txBox="1"/>
          <p:nvPr/>
        </p:nvSpPr>
        <p:spPr>
          <a:xfrm>
            <a:off x="2719577" y="3343275"/>
            <a:ext cx="1440180" cy="40132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73660" rIns="0" bIns="0" rtlCol="0">
            <a:spAutoFit/>
          </a:bodyPr>
          <a:lstStyle/>
          <a:p>
            <a:pPr marL="184785" marR="179705" indent="228600">
              <a:lnSpc>
                <a:spcPct val="100000"/>
              </a:lnSpc>
              <a:spcBef>
                <a:spcPts val="580"/>
              </a:spcBef>
            </a:pPr>
            <a:r>
              <a:rPr sz="800" b="1" spc="-5" dirty="0">
                <a:latin typeface="Arial"/>
                <a:cs typeface="Arial"/>
              </a:rPr>
              <a:t>Dirección </a:t>
            </a:r>
            <a:r>
              <a:rPr sz="800" b="1" dirty="0">
                <a:latin typeface="Arial"/>
                <a:cs typeface="Arial"/>
              </a:rPr>
              <a:t>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Patrimonio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y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Memoria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/>
          <p:cNvSpPr/>
          <p:nvPr/>
        </p:nvSpPr>
        <p:spPr>
          <a:xfrm>
            <a:off x="10336530" y="3322320"/>
            <a:ext cx="1407160" cy="401320"/>
          </a:xfrm>
          <a:custGeom>
            <a:avLst/>
            <a:gdLst/>
            <a:ahLst/>
            <a:cxnLst/>
            <a:rect l="l" t="t" r="r" b="b"/>
            <a:pathLst>
              <a:path w="1407159" h="401320">
                <a:moveTo>
                  <a:pt x="1406652" y="0"/>
                </a:moveTo>
                <a:lnTo>
                  <a:pt x="0" y="0"/>
                </a:lnTo>
                <a:lnTo>
                  <a:pt x="0" y="400812"/>
                </a:lnTo>
                <a:lnTo>
                  <a:pt x="1406652" y="400812"/>
                </a:lnTo>
                <a:lnTo>
                  <a:pt x="1406652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9" name="object 79"/>
          <p:cNvSpPr txBox="1"/>
          <p:nvPr/>
        </p:nvSpPr>
        <p:spPr>
          <a:xfrm>
            <a:off x="10336530" y="3319272"/>
            <a:ext cx="1407160" cy="40132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17780" rIns="0" bIns="0" rtlCol="0">
            <a:spAutoFit/>
          </a:bodyPr>
          <a:lstStyle/>
          <a:p>
            <a:pPr marL="185420" marR="177165" indent="211454">
              <a:lnSpc>
                <a:spcPct val="100000"/>
              </a:lnSpc>
              <a:spcBef>
                <a:spcPts val="140"/>
              </a:spcBef>
            </a:pPr>
            <a:r>
              <a:rPr sz="800" b="1" spc="-5" dirty="0">
                <a:latin typeface="Arial"/>
                <a:cs typeface="Arial"/>
              </a:rPr>
              <a:t>Dirección </a:t>
            </a:r>
            <a:r>
              <a:rPr sz="800" b="1" dirty="0">
                <a:latin typeface="Arial"/>
                <a:cs typeface="Arial"/>
              </a:rPr>
              <a:t>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Audiovisuales,</a:t>
            </a:r>
            <a:r>
              <a:rPr sz="800" b="1" spc="21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Cine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y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Medios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Interactivos</a:t>
            </a:r>
            <a:endParaRPr sz="800">
              <a:latin typeface="Arial"/>
              <a:cs typeface="Arial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313170" y="3342132"/>
            <a:ext cx="1440180" cy="401320"/>
          </a:xfrm>
          <a:custGeom>
            <a:avLst/>
            <a:gdLst/>
            <a:ahLst/>
            <a:cxnLst/>
            <a:rect l="l" t="t" r="r" b="b"/>
            <a:pathLst>
              <a:path w="1440179" h="401320">
                <a:moveTo>
                  <a:pt x="1440179" y="0"/>
                </a:moveTo>
                <a:lnTo>
                  <a:pt x="0" y="0"/>
                </a:lnTo>
                <a:lnTo>
                  <a:pt x="0" y="400812"/>
                </a:lnTo>
                <a:lnTo>
                  <a:pt x="1440179" y="400812"/>
                </a:lnTo>
                <a:lnTo>
                  <a:pt x="14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1" name="object 81"/>
          <p:cNvSpPr txBox="1"/>
          <p:nvPr/>
        </p:nvSpPr>
        <p:spPr>
          <a:xfrm>
            <a:off x="6313170" y="3343275"/>
            <a:ext cx="1440180" cy="40132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74930" rIns="0" bIns="0" rtlCol="0">
            <a:spAutoFit/>
          </a:bodyPr>
          <a:lstStyle/>
          <a:p>
            <a:pPr marL="418465" marR="405765" indent="-5080">
              <a:lnSpc>
                <a:spcPct val="100000"/>
              </a:lnSpc>
              <a:spcBef>
                <a:spcPts val="590"/>
              </a:spcBef>
            </a:pPr>
            <a:r>
              <a:rPr sz="800" b="1" spc="-5" dirty="0">
                <a:latin typeface="Arial"/>
                <a:cs typeface="Arial"/>
              </a:rPr>
              <a:t>Dirección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Pobl</a:t>
            </a:r>
            <a:r>
              <a:rPr sz="800" b="1" spc="-5" dirty="0">
                <a:latin typeface="Arial"/>
                <a:cs typeface="Arial"/>
              </a:rPr>
              <a:t>ac</a:t>
            </a:r>
            <a:r>
              <a:rPr sz="800" b="1" dirty="0">
                <a:latin typeface="Arial"/>
                <a:cs typeface="Arial"/>
              </a:rPr>
              <a:t>iones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510278" y="3346704"/>
            <a:ext cx="1440180" cy="401320"/>
          </a:xfrm>
          <a:custGeom>
            <a:avLst/>
            <a:gdLst/>
            <a:ahLst/>
            <a:cxnLst/>
            <a:rect l="l" t="t" r="r" b="b"/>
            <a:pathLst>
              <a:path w="1440179" h="401320">
                <a:moveTo>
                  <a:pt x="1440179" y="0"/>
                </a:moveTo>
                <a:lnTo>
                  <a:pt x="0" y="0"/>
                </a:lnTo>
                <a:lnTo>
                  <a:pt x="0" y="400812"/>
                </a:lnTo>
                <a:lnTo>
                  <a:pt x="1440179" y="400812"/>
                </a:lnTo>
                <a:lnTo>
                  <a:pt x="14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3" name="object 83"/>
          <p:cNvSpPr txBox="1"/>
          <p:nvPr/>
        </p:nvSpPr>
        <p:spPr>
          <a:xfrm>
            <a:off x="4510278" y="3343275"/>
            <a:ext cx="1440180" cy="40132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7810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615"/>
              </a:spcBef>
            </a:pPr>
            <a:r>
              <a:rPr sz="800" b="1" spc="-5" dirty="0">
                <a:latin typeface="Arial"/>
                <a:cs typeface="Arial"/>
              </a:rPr>
              <a:t>Dirección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endParaRPr sz="8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latin typeface="Arial"/>
                <a:cs typeface="Arial"/>
              </a:rPr>
              <a:t>Fom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n</a:t>
            </a:r>
            <a:r>
              <a:rPr sz="800" b="1" spc="-10" dirty="0">
                <a:latin typeface="Arial"/>
                <a:cs typeface="Arial"/>
              </a:rPr>
              <a:t>t</a:t>
            </a:r>
            <a:r>
              <a:rPr sz="800" b="1" dirty="0">
                <a:latin typeface="Arial"/>
                <a:cs typeface="Arial"/>
              </a:rPr>
              <a:t>o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spc="-10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gion</a:t>
            </a:r>
            <a:r>
              <a:rPr sz="800" b="1" spc="-10" dirty="0">
                <a:latin typeface="Arial"/>
                <a:cs typeface="Arial"/>
              </a:rPr>
              <a:t>a</a:t>
            </a:r>
            <a:r>
              <a:rPr sz="800" b="1" dirty="0">
                <a:latin typeface="Arial"/>
                <a:cs typeface="Arial"/>
              </a:rPr>
              <a:t>l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8596121" y="3316224"/>
            <a:ext cx="1440180" cy="401320"/>
          </a:xfrm>
          <a:custGeom>
            <a:avLst/>
            <a:gdLst/>
            <a:ahLst/>
            <a:cxnLst/>
            <a:rect l="l" t="t" r="r" b="b"/>
            <a:pathLst>
              <a:path w="1440179" h="401320">
                <a:moveTo>
                  <a:pt x="1440179" y="0"/>
                </a:moveTo>
                <a:lnTo>
                  <a:pt x="0" y="0"/>
                </a:lnTo>
                <a:lnTo>
                  <a:pt x="0" y="400812"/>
                </a:lnTo>
                <a:lnTo>
                  <a:pt x="1440179" y="400812"/>
                </a:lnTo>
                <a:lnTo>
                  <a:pt x="1440179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5" name="object 85"/>
          <p:cNvSpPr txBox="1"/>
          <p:nvPr/>
        </p:nvSpPr>
        <p:spPr>
          <a:xfrm>
            <a:off x="8599931" y="3319272"/>
            <a:ext cx="1440180" cy="40132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7175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565"/>
              </a:spcBef>
            </a:pPr>
            <a:r>
              <a:rPr sz="800" b="1" spc="-5" dirty="0">
                <a:latin typeface="Arial"/>
                <a:cs typeface="Arial"/>
              </a:rPr>
              <a:t>Dirección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endParaRPr sz="800">
              <a:latin typeface="Arial"/>
              <a:cs typeface="Arial"/>
            </a:endParaRPr>
          </a:p>
          <a:p>
            <a:pPr marR="635" algn="ctr">
              <a:lnSpc>
                <a:spcPct val="100000"/>
              </a:lnSpc>
              <a:spcBef>
                <a:spcPts val="5"/>
              </a:spcBef>
            </a:pPr>
            <a:r>
              <a:rPr sz="800" b="1" spc="-10" dirty="0">
                <a:latin typeface="Arial"/>
                <a:cs typeface="Arial"/>
              </a:rPr>
              <a:t>Artes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6637781" y="6134100"/>
            <a:ext cx="1228725" cy="463550"/>
          </a:xfrm>
          <a:custGeom>
            <a:avLst/>
            <a:gdLst/>
            <a:ahLst/>
            <a:cxnLst/>
            <a:rect l="l" t="t" r="r" b="b"/>
            <a:pathLst>
              <a:path w="1228725" h="463550">
                <a:moveTo>
                  <a:pt x="0" y="463295"/>
                </a:moveTo>
                <a:lnTo>
                  <a:pt x="1228344" y="463295"/>
                </a:lnTo>
                <a:lnTo>
                  <a:pt x="1228344" y="0"/>
                </a:lnTo>
                <a:lnTo>
                  <a:pt x="0" y="0"/>
                </a:lnTo>
                <a:lnTo>
                  <a:pt x="0" y="463295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7" name="object 87"/>
          <p:cNvSpPr txBox="1"/>
          <p:nvPr/>
        </p:nvSpPr>
        <p:spPr>
          <a:xfrm>
            <a:off x="6741668" y="6228207"/>
            <a:ext cx="101917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55904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Bibliotecas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Públicas</a:t>
            </a:r>
            <a:endParaRPr sz="800">
              <a:latin typeface="Arial"/>
              <a:cs typeface="Arial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3131057" y="6173724"/>
            <a:ext cx="1112520" cy="464820"/>
          </a:xfrm>
          <a:custGeom>
            <a:avLst/>
            <a:gdLst/>
            <a:ahLst/>
            <a:cxnLst/>
            <a:rect l="l" t="t" r="r" b="b"/>
            <a:pathLst>
              <a:path w="1112520" h="464820">
                <a:moveTo>
                  <a:pt x="0" y="464819"/>
                </a:moveTo>
                <a:lnTo>
                  <a:pt x="1112520" y="464819"/>
                </a:lnTo>
                <a:lnTo>
                  <a:pt x="1112520" y="0"/>
                </a:lnTo>
                <a:lnTo>
                  <a:pt x="0" y="0"/>
                </a:lnTo>
                <a:lnTo>
                  <a:pt x="0" y="464819"/>
                </a:lnTo>
                <a:close/>
              </a:path>
            </a:pathLst>
          </a:custGeom>
          <a:ln w="25907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9" name="object 89"/>
          <p:cNvSpPr txBox="1"/>
          <p:nvPr/>
        </p:nvSpPr>
        <p:spPr>
          <a:xfrm>
            <a:off x="3357498" y="6208141"/>
            <a:ext cx="626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27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dirty="0">
                <a:latin typeface="Arial"/>
                <a:cs typeface="Arial"/>
              </a:rPr>
              <a:t>ol</a:t>
            </a:r>
            <a:r>
              <a:rPr sz="800" b="1" spc="-5" dirty="0">
                <a:latin typeface="Arial"/>
                <a:cs typeface="Arial"/>
              </a:rPr>
              <a:t>ecc</a:t>
            </a:r>
            <a:r>
              <a:rPr sz="800" b="1" dirty="0">
                <a:latin typeface="Arial"/>
                <a:cs typeface="Arial"/>
              </a:rPr>
              <a:t>iones  y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Servicios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/>
          <p:nvPr/>
        </p:nvSpPr>
        <p:spPr>
          <a:xfrm>
            <a:off x="4385309" y="6167628"/>
            <a:ext cx="937260" cy="445771"/>
          </a:xfrm>
          <a:custGeom>
            <a:avLst/>
            <a:gdLst/>
            <a:ahLst/>
            <a:cxnLst/>
            <a:rect l="l" t="t" r="r" b="b"/>
            <a:pathLst>
              <a:path w="937260" h="471170">
                <a:moveTo>
                  <a:pt x="0" y="470915"/>
                </a:moveTo>
                <a:lnTo>
                  <a:pt x="937260" y="470915"/>
                </a:lnTo>
                <a:lnTo>
                  <a:pt x="937260" y="0"/>
                </a:lnTo>
                <a:lnTo>
                  <a:pt x="0" y="0"/>
                </a:lnTo>
                <a:lnTo>
                  <a:pt x="0" y="470915"/>
                </a:lnTo>
                <a:close/>
              </a:path>
            </a:pathLst>
          </a:custGeom>
          <a:ln w="25907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1" name="object 91"/>
          <p:cNvSpPr txBox="1"/>
          <p:nvPr/>
        </p:nvSpPr>
        <p:spPr>
          <a:xfrm>
            <a:off x="4503165" y="6265672"/>
            <a:ext cx="69913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9588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dirty="0">
                <a:latin typeface="Arial"/>
                <a:cs typeface="Arial"/>
              </a:rPr>
              <a:t>ons</a:t>
            </a:r>
            <a:r>
              <a:rPr sz="800" b="1" spc="-5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r</a:t>
            </a:r>
            <a:r>
              <a:rPr sz="800" b="1" spc="-5" dirty="0">
                <a:latin typeface="Arial"/>
                <a:cs typeface="Arial"/>
              </a:rPr>
              <a:t>vac</a:t>
            </a:r>
            <a:r>
              <a:rPr sz="800" b="1" dirty="0">
                <a:latin typeface="Arial"/>
                <a:cs typeface="Arial"/>
              </a:rPr>
              <a:t>ión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object 92"/>
          <p:cNvSpPr/>
          <p:nvPr/>
        </p:nvSpPr>
        <p:spPr>
          <a:xfrm>
            <a:off x="5481065" y="6144768"/>
            <a:ext cx="1018540" cy="463550"/>
          </a:xfrm>
          <a:custGeom>
            <a:avLst/>
            <a:gdLst/>
            <a:ahLst/>
            <a:cxnLst/>
            <a:rect l="l" t="t" r="r" b="b"/>
            <a:pathLst>
              <a:path w="1018539" h="463550">
                <a:moveTo>
                  <a:pt x="0" y="463296"/>
                </a:moveTo>
                <a:lnTo>
                  <a:pt x="1018032" y="463296"/>
                </a:lnTo>
                <a:lnTo>
                  <a:pt x="1018032" y="0"/>
                </a:lnTo>
                <a:lnTo>
                  <a:pt x="0" y="0"/>
                </a:lnTo>
                <a:lnTo>
                  <a:pt x="0" y="463296"/>
                </a:lnTo>
                <a:close/>
              </a:path>
            </a:pathLst>
          </a:custGeom>
          <a:ln w="25907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3" name="object 93"/>
          <p:cNvSpPr txBox="1"/>
          <p:nvPr/>
        </p:nvSpPr>
        <p:spPr>
          <a:xfrm>
            <a:off x="5596254" y="6178296"/>
            <a:ext cx="75692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05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lang="es-CO" sz="800" b="1" dirty="0">
                <a:latin typeface="Arial"/>
                <a:cs typeface="Arial"/>
              </a:rPr>
              <a:t>Gestión Administrativa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94" name="object 94"/>
          <p:cNvGrpSpPr/>
          <p:nvPr/>
        </p:nvGrpSpPr>
        <p:grpSpPr>
          <a:xfrm>
            <a:off x="1166221" y="7280147"/>
            <a:ext cx="14251579" cy="618482"/>
            <a:chOff x="52431" y="7303769"/>
            <a:chExt cx="14251579" cy="618482"/>
          </a:xfrm>
        </p:grpSpPr>
        <p:pic>
          <p:nvPicPr>
            <p:cNvPr id="95" name="object 95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10653902" y="7548511"/>
              <a:ext cx="1780286" cy="354803"/>
            </a:xfrm>
            <a:prstGeom prst="rect">
              <a:avLst/>
            </a:prstGeom>
          </p:spPr>
        </p:pic>
        <p:pic>
          <p:nvPicPr>
            <p:cNvPr id="96" name="object 96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12515469" y="7567422"/>
              <a:ext cx="1788541" cy="354829"/>
            </a:xfrm>
            <a:prstGeom prst="rect">
              <a:avLst/>
            </a:prstGeom>
          </p:spPr>
        </p:pic>
        <p:pic>
          <p:nvPicPr>
            <p:cNvPr id="97" name="object 97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8844406" y="7548511"/>
              <a:ext cx="1681099" cy="342748"/>
            </a:xfrm>
            <a:prstGeom prst="rect">
              <a:avLst/>
            </a:prstGeom>
          </p:spPr>
        </p:pic>
        <p:sp>
          <p:nvSpPr>
            <p:cNvPr id="98" name="object 98"/>
            <p:cNvSpPr/>
            <p:nvPr/>
          </p:nvSpPr>
          <p:spPr>
            <a:xfrm>
              <a:off x="7092950" y="7561211"/>
              <a:ext cx="1666239" cy="329565"/>
            </a:xfrm>
            <a:custGeom>
              <a:avLst/>
              <a:gdLst/>
              <a:ahLst/>
              <a:cxnLst/>
              <a:rect l="l" t="t" r="r" b="b"/>
              <a:pathLst>
                <a:path w="1666240" h="329565">
                  <a:moveTo>
                    <a:pt x="0" y="5130"/>
                  </a:moveTo>
                  <a:lnTo>
                    <a:pt x="1664843" y="0"/>
                  </a:lnTo>
                  <a:lnTo>
                    <a:pt x="1665858" y="323998"/>
                  </a:lnTo>
                  <a:lnTo>
                    <a:pt x="889" y="329129"/>
                  </a:lnTo>
                  <a:lnTo>
                    <a:pt x="0" y="5130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  <p:pic>
          <p:nvPicPr>
            <p:cNvPr id="100" name="object 100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5208778" y="7548511"/>
              <a:ext cx="1788795" cy="354830"/>
            </a:xfrm>
            <a:prstGeom prst="rect">
              <a:avLst/>
            </a:prstGeom>
          </p:spPr>
        </p:pic>
        <p:pic>
          <p:nvPicPr>
            <p:cNvPr id="101" name="object 10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3461004" y="7548511"/>
              <a:ext cx="1700403" cy="354557"/>
            </a:xfrm>
            <a:prstGeom prst="rect">
              <a:avLst/>
            </a:prstGeom>
          </p:spPr>
        </p:pic>
        <p:pic>
          <p:nvPicPr>
            <p:cNvPr id="102" name="object 102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1967610" y="7548511"/>
              <a:ext cx="1394333" cy="353614"/>
            </a:xfrm>
            <a:prstGeom prst="rect">
              <a:avLst/>
            </a:prstGeom>
          </p:spPr>
        </p:pic>
        <p:sp>
          <p:nvSpPr>
            <p:cNvPr id="106" name="object 106"/>
            <p:cNvSpPr/>
            <p:nvPr/>
          </p:nvSpPr>
          <p:spPr>
            <a:xfrm>
              <a:off x="7065010" y="7303769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h="144145">
                  <a:moveTo>
                    <a:pt x="0" y="14387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0" name="object 110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52431" y="7548511"/>
              <a:ext cx="1796561" cy="354855"/>
            </a:xfrm>
            <a:prstGeom prst="rect">
              <a:avLst/>
            </a:prstGeom>
          </p:spPr>
        </p:pic>
        <p:sp>
          <p:nvSpPr>
            <p:cNvPr id="112" name="object 112"/>
            <p:cNvSpPr/>
            <p:nvPr/>
          </p:nvSpPr>
          <p:spPr>
            <a:xfrm>
              <a:off x="13389610" y="7464552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4" h="102870">
                  <a:moveTo>
                    <a:pt x="253" y="-19050"/>
                  </a:moveTo>
                  <a:lnTo>
                    <a:pt x="253" y="121919"/>
                  </a:lnTo>
                </a:path>
              </a:pathLst>
            </a:custGeom>
            <a:ln w="386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3" name="object 11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11512296" y="7409687"/>
              <a:ext cx="144779" cy="228600"/>
            </a:xfrm>
            <a:prstGeom prst="rect">
              <a:avLst/>
            </a:prstGeom>
          </p:spPr>
        </p:pic>
        <p:sp>
          <p:nvSpPr>
            <p:cNvPr id="114" name="object 114"/>
            <p:cNvSpPr/>
            <p:nvPr/>
          </p:nvSpPr>
          <p:spPr>
            <a:xfrm>
              <a:off x="11557253" y="7454645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4" h="102870">
                  <a:moveTo>
                    <a:pt x="253" y="-19050"/>
                  </a:moveTo>
                  <a:lnTo>
                    <a:pt x="253" y="121919"/>
                  </a:lnTo>
                </a:path>
              </a:pathLst>
            </a:custGeom>
            <a:ln w="386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5" name="object 11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9640824" y="7409687"/>
              <a:ext cx="144779" cy="228600"/>
            </a:xfrm>
            <a:prstGeom prst="rect">
              <a:avLst/>
            </a:prstGeom>
          </p:spPr>
        </p:pic>
        <p:sp>
          <p:nvSpPr>
            <p:cNvPr id="116" name="object 116"/>
            <p:cNvSpPr/>
            <p:nvPr/>
          </p:nvSpPr>
          <p:spPr>
            <a:xfrm>
              <a:off x="9685781" y="7454645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4" h="102870">
                  <a:moveTo>
                    <a:pt x="254" y="-19050"/>
                  </a:moveTo>
                  <a:lnTo>
                    <a:pt x="254" y="121919"/>
                  </a:lnTo>
                </a:path>
              </a:pathLst>
            </a:custGeom>
            <a:ln w="38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7" name="object 117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7877555" y="7409687"/>
              <a:ext cx="144779" cy="228600"/>
            </a:xfrm>
            <a:prstGeom prst="rect">
              <a:avLst/>
            </a:prstGeom>
          </p:spPr>
        </p:pic>
        <p:sp>
          <p:nvSpPr>
            <p:cNvPr id="118" name="object 118"/>
            <p:cNvSpPr/>
            <p:nvPr/>
          </p:nvSpPr>
          <p:spPr>
            <a:xfrm>
              <a:off x="7922514" y="7454645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4" h="102870">
                  <a:moveTo>
                    <a:pt x="253" y="-19050"/>
                  </a:moveTo>
                  <a:lnTo>
                    <a:pt x="253" y="121919"/>
                  </a:lnTo>
                </a:path>
              </a:pathLst>
            </a:custGeom>
            <a:ln w="386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9" name="object 119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6041136" y="7409687"/>
              <a:ext cx="144779" cy="228600"/>
            </a:xfrm>
            <a:prstGeom prst="rect">
              <a:avLst/>
            </a:prstGeom>
          </p:spPr>
        </p:pic>
        <p:sp>
          <p:nvSpPr>
            <p:cNvPr id="120" name="object 120"/>
            <p:cNvSpPr/>
            <p:nvPr/>
          </p:nvSpPr>
          <p:spPr>
            <a:xfrm>
              <a:off x="6086093" y="7454645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5" h="102870">
                  <a:moveTo>
                    <a:pt x="253" y="-19050"/>
                  </a:moveTo>
                  <a:lnTo>
                    <a:pt x="253" y="121919"/>
                  </a:lnTo>
                </a:path>
              </a:pathLst>
            </a:custGeom>
            <a:ln w="3860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1" name="object 121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4239767" y="7409687"/>
              <a:ext cx="144779" cy="228600"/>
            </a:xfrm>
            <a:prstGeom prst="rect">
              <a:avLst/>
            </a:prstGeom>
          </p:spPr>
        </p:pic>
        <p:sp>
          <p:nvSpPr>
            <p:cNvPr id="122" name="object 122"/>
            <p:cNvSpPr/>
            <p:nvPr/>
          </p:nvSpPr>
          <p:spPr>
            <a:xfrm>
              <a:off x="4284725" y="7454645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5" h="102870">
                  <a:moveTo>
                    <a:pt x="253" y="-19050"/>
                  </a:moveTo>
                  <a:lnTo>
                    <a:pt x="253" y="121919"/>
                  </a:lnTo>
                </a:path>
              </a:pathLst>
            </a:custGeom>
            <a:ln w="38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2619756" y="7409687"/>
              <a:ext cx="144780" cy="228600"/>
            </a:xfrm>
            <a:prstGeom prst="rect">
              <a:avLst/>
            </a:prstGeom>
          </p:spPr>
        </p:pic>
        <p:sp>
          <p:nvSpPr>
            <p:cNvPr id="124" name="object 124"/>
            <p:cNvSpPr/>
            <p:nvPr/>
          </p:nvSpPr>
          <p:spPr>
            <a:xfrm>
              <a:off x="2664713" y="7454645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5" h="102870">
                  <a:moveTo>
                    <a:pt x="254" y="-19050"/>
                  </a:moveTo>
                  <a:lnTo>
                    <a:pt x="254" y="121919"/>
                  </a:lnTo>
                </a:path>
              </a:pathLst>
            </a:custGeom>
            <a:ln w="386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5" name="object 12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91540" y="7414259"/>
              <a:ext cx="144780" cy="228600"/>
            </a:xfrm>
            <a:prstGeom prst="rect">
              <a:avLst/>
            </a:prstGeom>
          </p:spPr>
        </p:pic>
        <p:sp>
          <p:nvSpPr>
            <p:cNvPr id="126" name="object 126"/>
            <p:cNvSpPr/>
            <p:nvPr/>
          </p:nvSpPr>
          <p:spPr>
            <a:xfrm>
              <a:off x="936498" y="7459217"/>
              <a:ext cx="635" cy="102870"/>
            </a:xfrm>
            <a:custGeom>
              <a:avLst/>
              <a:gdLst/>
              <a:ahLst/>
              <a:cxnLst/>
              <a:rect l="l" t="t" r="r" b="b"/>
              <a:pathLst>
                <a:path w="634" h="102870">
                  <a:moveTo>
                    <a:pt x="234" y="-19050"/>
                  </a:moveTo>
                  <a:lnTo>
                    <a:pt x="234" y="121919"/>
                  </a:lnTo>
                </a:path>
              </a:pathLst>
            </a:custGeom>
            <a:ln w="3856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7" name="object 127"/>
          <p:cNvSpPr/>
          <p:nvPr/>
        </p:nvSpPr>
        <p:spPr>
          <a:xfrm>
            <a:off x="9704069" y="6134100"/>
            <a:ext cx="1088390" cy="431800"/>
          </a:xfrm>
          <a:custGeom>
            <a:avLst/>
            <a:gdLst/>
            <a:ahLst/>
            <a:cxnLst/>
            <a:rect l="l" t="t" r="r" b="b"/>
            <a:pathLst>
              <a:path w="1088390" h="431800">
                <a:moveTo>
                  <a:pt x="0" y="431291"/>
                </a:moveTo>
                <a:lnTo>
                  <a:pt x="1088135" y="431291"/>
                </a:lnTo>
                <a:lnTo>
                  <a:pt x="1088135" y="0"/>
                </a:lnTo>
                <a:lnTo>
                  <a:pt x="0" y="0"/>
                </a:lnTo>
                <a:lnTo>
                  <a:pt x="0" y="431291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8" name="object 128"/>
          <p:cNvSpPr txBox="1"/>
          <p:nvPr/>
        </p:nvSpPr>
        <p:spPr>
          <a:xfrm>
            <a:off x="9933813" y="6151372"/>
            <a:ext cx="62674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59055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Gestión </a:t>
            </a:r>
            <a:r>
              <a:rPr sz="800" b="1" dirty="0">
                <a:latin typeface="Arial"/>
                <a:cs typeface="Arial"/>
              </a:rPr>
              <a:t>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C</a:t>
            </a:r>
            <a:r>
              <a:rPr sz="800" b="1" dirty="0">
                <a:latin typeface="Arial"/>
                <a:cs typeface="Arial"/>
              </a:rPr>
              <a:t>ol</a:t>
            </a:r>
            <a:r>
              <a:rPr sz="800" b="1" spc="-5" dirty="0">
                <a:latin typeface="Arial"/>
                <a:cs typeface="Arial"/>
              </a:rPr>
              <a:t>ecc</a:t>
            </a:r>
            <a:r>
              <a:rPr sz="800" b="1" dirty="0">
                <a:latin typeface="Arial"/>
                <a:cs typeface="Arial"/>
              </a:rPr>
              <a:t>iones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10885169" y="6134100"/>
            <a:ext cx="1071880" cy="411480"/>
          </a:xfrm>
          <a:custGeom>
            <a:avLst/>
            <a:gdLst/>
            <a:ahLst/>
            <a:cxnLst/>
            <a:rect l="l" t="t" r="r" b="b"/>
            <a:pathLst>
              <a:path w="1071879" h="411479">
                <a:moveTo>
                  <a:pt x="0" y="411479"/>
                </a:moveTo>
                <a:lnTo>
                  <a:pt x="1071372" y="411479"/>
                </a:lnTo>
                <a:lnTo>
                  <a:pt x="1071372" y="0"/>
                </a:lnTo>
                <a:lnTo>
                  <a:pt x="0" y="0"/>
                </a:lnTo>
                <a:lnTo>
                  <a:pt x="0" y="411479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0" name="object 130"/>
          <p:cNvSpPr txBox="1"/>
          <p:nvPr/>
        </p:nvSpPr>
        <p:spPr>
          <a:xfrm>
            <a:off x="11106657" y="6202299"/>
            <a:ext cx="628015" cy="2698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spc="10" dirty="0">
                <a:latin typeface="Arial"/>
                <a:cs typeface="Arial"/>
              </a:rPr>
              <a:t>M</a:t>
            </a:r>
            <a:r>
              <a:rPr sz="800" b="1" dirty="0">
                <a:latin typeface="Arial"/>
                <a:cs typeface="Arial"/>
              </a:rPr>
              <a:t>us</a:t>
            </a:r>
            <a:r>
              <a:rPr sz="800" b="1" spc="-10" dirty="0">
                <a:latin typeface="Arial"/>
                <a:cs typeface="Arial"/>
              </a:rPr>
              <a:t>e</a:t>
            </a:r>
            <a:r>
              <a:rPr sz="800" b="1" dirty="0">
                <a:latin typeface="Arial"/>
                <a:cs typeface="Arial"/>
              </a:rPr>
              <a:t>ogra</a:t>
            </a:r>
            <a:r>
              <a:rPr sz="800" b="1" spc="-10" dirty="0">
                <a:latin typeface="Arial"/>
                <a:cs typeface="Arial"/>
              </a:rPr>
              <a:t>f</a:t>
            </a:r>
            <a:r>
              <a:rPr sz="800" b="1" dirty="0">
                <a:latin typeface="Arial"/>
                <a:cs typeface="Arial"/>
              </a:rPr>
              <a:t>ía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39" name="object 139"/>
          <p:cNvSpPr txBox="1"/>
          <p:nvPr/>
        </p:nvSpPr>
        <p:spPr>
          <a:xfrm>
            <a:off x="8623489" y="4169890"/>
            <a:ext cx="1428115" cy="20574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39370" rIns="0" bIns="0" rtlCol="0">
            <a:spAutoFit/>
          </a:bodyPr>
          <a:lstStyle/>
          <a:p>
            <a:pPr marL="236854">
              <a:lnSpc>
                <a:spcPct val="100000"/>
              </a:lnSpc>
              <a:spcBef>
                <a:spcPts val="310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1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Literatura</a:t>
            </a:r>
            <a:endParaRPr sz="800">
              <a:latin typeface="Arial"/>
              <a:cs typeface="Arial"/>
            </a:endParaRPr>
          </a:p>
        </p:txBody>
      </p:sp>
      <p:sp>
        <p:nvSpPr>
          <p:cNvPr id="140" name="object 140"/>
          <p:cNvSpPr txBox="1"/>
          <p:nvPr/>
        </p:nvSpPr>
        <p:spPr>
          <a:xfrm>
            <a:off x="8613330" y="3866749"/>
            <a:ext cx="1440180" cy="20447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32384" rIns="0" bIns="0" rtlCol="0">
            <a:spAutoFit/>
          </a:bodyPr>
          <a:lstStyle/>
          <a:p>
            <a:pPr marL="332740">
              <a:lnSpc>
                <a:spcPct val="100000"/>
              </a:lnSpc>
              <a:spcBef>
                <a:spcPts val="254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3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2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Danza</a:t>
            </a:r>
            <a:endParaRPr sz="800">
              <a:latin typeface="Arial"/>
              <a:cs typeface="Arial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10424921" y="3892295"/>
            <a:ext cx="1229995" cy="396240"/>
          </a:xfrm>
          <a:custGeom>
            <a:avLst/>
            <a:gdLst/>
            <a:ahLst/>
            <a:cxnLst/>
            <a:rect l="l" t="t" r="r" b="b"/>
            <a:pathLst>
              <a:path w="1229995" h="396239">
                <a:moveTo>
                  <a:pt x="0" y="396239"/>
                </a:moveTo>
                <a:lnTo>
                  <a:pt x="1229868" y="396239"/>
                </a:lnTo>
                <a:lnTo>
                  <a:pt x="1229868" y="0"/>
                </a:lnTo>
                <a:lnTo>
                  <a:pt x="0" y="0"/>
                </a:lnTo>
                <a:lnTo>
                  <a:pt x="0" y="396239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2" name="object 142"/>
          <p:cNvSpPr txBox="1"/>
          <p:nvPr/>
        </p:nvSpPr>
        <p:spPr>
          <a:xfrm>
            <a:off x="10424921" y="3880104"/>
            <a:ext cx="1229995" cy="40894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85725" rIns="0" bIns="0" rtlCol="0">
            <a:spAutoFit/>
          </a:bodyPr>
          <a:lstStyle/>
          <a:p>
            <a:pPr marL="293370" marR="167640" indent="-143510">
              <a:lnSpc>
                <a:spcPct val="100000"/>
              </a:lnSpc>
              <a:spcBef>
                <a:spcPts val="675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Memoria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y</a:t>
            </a:r>
            <a:r>
              <a:rPr sz="800" b="1" spc="-2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Circulación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3" name="object 143"/>
          <p:cNvSpPr txBox="1"/>
          <p:nvPr/>
        </p:nvSpPr>
        <p:spPr>
          <a:xfrm>
            <a:off x="10434066" y="4347972"/>
            <a:ext cx="1213485" cy="33274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41910" rIns="0" bIns="0" rtlCol="0">
            <a:spAutoFit/>
          </a:bodyPr>
          <a:lstStyle/>
          <a:p>
            <a:pPr marL="269875" marR="89535" indent="-198120">
              <a:lnSpc>
                <a:spcPct val="100000"/>
              </a:lnSpc>
              <a:spcBef>
                <a:spcPts val="330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Producción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e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Información</a:t>
            </a:r>
            <a:endParaRPr sz="800">
              <a:latin typeface="Arial"/>
              <a:cs typeface="Arial"/>
            </a:endParaRPr>
          </a:p>
        </p:txBody>
      </p:sp>
      <p:sp>
        <p:nvSpPr>
          <p:cNvPr id="144" name="object 144"/>
          <p:cNvSpPr txBox="1"/>
          <p:nvPr/>
        </p:nvSpPr>
        <p:spPr>
          <a:xfrm>
            <a:off x="10363961" y="4736592"/>
            <a:ext cx="1351915" cy="38608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6985" rIns="0" bIns="0" rtlCol="0">
            <a:spAutoFit/>
          </a:bodyPr>
          <a:lstStyle/>
          <a:p>
            <a:pPr marL="199390" marR="193040" indent="-28575" algn="ctr">
              <a:lnSpc>
                <a:spcPct val="100000"/>
              </a:lnSpc>
              <a:spcBef>
                <a:spcPts val="55"/>
              </a:spcBef>
            </a:pPr>
            <a:r>
              <a:rPr sz="800" b="1" dirty="0">
                <a:latin typeface="Arial"/>
                <a:cs typeface="Arial"/>
              </a:rPr>
              <a:t>Grupo de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Comunicación y </a:t>
            </a:r>
            <a:r>
              <a:rPr sz="800" b="1" spc="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Medios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spc="-5" dirty="0">
                <a:latin typeface="Arial"/>
                <a:cs typeface="Arial"/>
              </a:rPr>
              <a:t>Interactivos</a:t>
            </a:r>
            <a:endParaRPr sz="800">
              <a:latin typeface="Arial"/>
              <a:cs typeface="Arial"/>
            </a:endParaRPr>
          </a:p>
        </p:txBody>
      </p:sp>
      <p:sp>
        <p:nvSpPr>
          <p:cNvPr id="145" name="object 145"/>
          <p:cNvSpPr/>
          <p:nvPr/>
        </p:nvSpPr>
        <p:spPr>
          <a:xfrm>
            <a:off x="1924050" y="6161532"/>
            <a:ext cx="998219" cy="463550"/>
          </a:xfrm>
          <a:custGeom>
            <a:avLst/>
            <a:gdLst/>
            <a:ahLst/>
            <a:cxnLst/>
            <a:rect l="l" t="t" r="r" b="b"/>
            <a:pathLst>
              <a:path w="998219" h="463550">
                <a:moveTo>
                  <a:pt x="0" y="463296"/>
                </a:moveTo>
                <a:lnTo>
                  <a:pt x="998219" y="463296"/>
                </a:lnTo>
                <a:lnTo>
                  <a:pt x="998219" y="0"/>
                </a:lnTo>
                <a:lnTo>
                  <a:pt x="0" y="0"/>
                </a:lnTo>
                <a:lnTo>
                  <a:pt x="0" y="463296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6" name="object 146"/>
          <p:cNvSpPr txBox="1"/>
          <p:nvPr/>
        </p:nvSpPr>
        <p:spPr>
          <a:xfrm>
            <a:off x="1973896" y="6216258"/>
            <a:ext cx="90360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20320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5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endParaRPr sz="800" dirty="0">
              <a:latin typeface="Arial"/>
              <a:cs typeface="Arial"/>
            </a:endParaRPr>
          </a:p>
          <a:p>
            <a:pPr algn="ctr">
              <a:lnSpc>
                <a:spcPct val="100000"/>
              </a:lnSpc>
            </a:pPr>
            <a:r>
              <a:rPr lang="es-CO" sz="800" b="1" spc="-5" dirty="0">
                <a:latin typeface="Arial"/>
                <a:cs typeface="Arial"/>
              </a:rPr>
              <a:t>Desarrollo de Colecciones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147" name="object 147"/>
          <p:cNvSpPr txBox="1"/>
          <p:nvPr/>
        </p:nvSpPr>
        <p:spPr>
          <a:xfrm>
            <a:off x="8617457" y="4443983"/>
            <a:ext cx="1440180" cy="216535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345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30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1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Música</a:t>
            </a:r>
            <a:endParaRPr sz="800" dirty="0">
              <a:latin typeface="Arial"/>
              <a:cs typeface="Arial"/>
            </a:endParaRPr>
          </a:p>
        </p:txBody>
      </p:sp>
      <p:grpSp>
        <p:nvGrpSpPr>
          <p:cNvPr id="149" name="object 149"/>
          <p:cNvGrpSpPr/>
          <p:nvPr/>
        </p:nvGrpSpPr>
        <p:grpSpPr>
          <a:xfrm>
            <a:off x="9755122" y="2401021"/>
            <a:ext cx="5439918" cy="4159375"/>
            <a:chOff x="9621011" y="2426208"/>
            <a:chExt cx="5439918" cy="4159375"/>
          </a:xfrm>
        </p:grpSpPr>
        <p:pic>
          <p:nvPicPr>
            <p:cNvPr id="150" name="object 150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9621011" y="2426208"/>
              <a:ext cx="3130296" cy="731520"/>
            </a:xfrm>
            <a:prstGeom prst="rect">
              <a:avLst/>
            </a:prstGeom>
          </p:spPr>
        </p:pic>
        <p:pic>
          <p:nvPicPr>
            <p:cNvPr id="151" name="object 151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9753599" y="2546604"/>
              <a:ext cx="2878836" cy="542544"/>
            </a:xfrm>
            <a:prstGeom prst="rect">
              <a:avLst/>
            </a:prstGeom>
          </p:spPr>
        </p:pic>
        <p:sp>
          <p:nvSpPr>
            <p:cNvPr id="152" name="object 152"/>
            <p:cNvSpPr/>
            <p:nvPr/>
          </p:nvSpPr>
          <p:spPr>
            <a:xfrm>
              <a:off x="9663683" y="2449068"/>
              <a:ext cx="3045460" cy="646430"/>
            </a:xfrm>
            <a:custGeom>
              <a:avLst/>
              <a:gdLst/>
              <a:ahLst/>
              <a:cxnLst/>
              <a:rect l="l" t="t" r="r" b="b"/>
              <a:pathLst>
                <a:path w="3045459" h="646430">
                  <a:moveTo>
                    <a:pt x="3044952" y="0"/>
                  </a:moveTo>
                  <a:lnTo>
                    <a:pt x="0" y="0"/>
                  </a:lnTo>
                  <a:lnTo>
                    <a:pt x="0" y="646176"/>
                  </a:lnTo>
                  <a:lnTo>
                    <a:pt x="3044952" y="646176"/>
                  </a:lnTo>
                  <a:lnTo>
                    <a:pt x="3044952" y="0"/>
                  </a:lnTo>
                  <a:close/>
                </a:path>
              </a:pathLst>
            </a:custGeom>
            <a:solidFill>
              <a:srgbClr val="4987D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53" name="object 153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9698291" y="2568362"/>
              <a:ext cx="2699004" cy="301751"/>
            </a:xfrm>
            <a:prstGeom prst="rect">
              <a:avLst/>
            </a:prstGeom>
          </p:spPr>
        </p:pic>
        <p:pic>
          <p:nvPicPr>
            <p:cNvPr id="154" name="object 154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9663686" y="2741401"/>
              <a:ext cx="2796540" cy="301751"/>
            </a:xfrm>
            <a:prstGeom prst="rect">
              <a:avLst/>
            </a:prstGeom>
          </p:spPr>
        </p:pic>
        <p:pic>
          <p:nvPicPr>
            <p:cNvPr id="155" name="object 155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13285977" y="6134480"/>
              <a:ext cx="1774952" cy="451103"/>
            </a:xfrm>
            <a:prstGeom prst="rect">
              <a:avLst/>
            </a:prstGeom>
          </p:spPr>
        </p:pic>
      </p:grpSp>
      <p:sp>
        <p:nvSpPr>
          <p:cNvPr id="156" name="object 156"/>
          <p:cNvSpPr txBox="1"/>
          <p:nvPr/>
        </p:nvSpPr>
        <p:spPr>
          <a:xfrm>
            <a:off x="9866756" y="2574036"/>
            <a:ext cx="2640965" cy="343535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12700" marR="5080" indent="48260">
              <a:lnSpc>
                <a:spcPts val="1250"/>
              </a:lnSpc>
              <a:spcBef>
                <a:spcPts val="140"/>
              </a:spcBef>
            </a:pP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DESPACHO</a:t>
            </a:r>
            <a:r>
              <a:rPr sz="1050" b="1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DEL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 VICEMINISTRO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 DE</a:t>
            </a:r>
            <a:r>
              <a:rPr sz="1050" b="1" spc="-3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1050" b="1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15" dirty="0">
                <a:solidFill>
                  <a:srgbClr val="FFFFFF"/>
                </a:solidFill>
                <a:latin typeface="Arial"/>
                <a:cs typeface="Arial"/>
              </a:rPr>
              <a:t>CREATIVIDAD</a:t>
            </a:r>
            <a:r>
              <a:rPr sz="1050" b="1" spc="4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Y</a:t>
            </a:r>
            <a:r>
              <a:rPr sz="1050" b="1" spc="-10" dirty="0">
                <a:solidFill>
                  <a:srgbClr val="FFFFFF"/>
                </a:solidFill>
                <a:latin typeface="Arial"/>
                <a:cs typeface="Arial"/>
              </a:rPr>
              <a:t> LA </a:t>
            </a:r>
            <a:r>
              <a:rPr sz="1050" b="1" spc="-5" dirty="0">
                <a:solidFill>
                  <a:srgbClr val="FFFFFF"/>
                </a:solidFill>
                <a:latin typeface="Arial"/>
                <a:cs typeface="Arial"/>
              </a:rPr>
              <a:t>ECONIMÍA</a:t>
            </a:r>
            <a:r>
              <a:rPr sz="1050" b="1" spc="-35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50" b="1" spc="-20" dirty="0">
                <a:solidFill>
                  <a:srgbClr val="FFFFFF"/>
                </a:solidFill>
                <a:latin typeface="Arial"/>
                <a:cs typeface="Arial"/>
              </a:rPr>
              <a:t>NARANJA</a:t>
            </a:r>
            <a:endParaRPr sz="1050" dirty="0">
              <a:latin typeface="Arial"/>
              <a:cs typeface="Arial"/>
            </a:endParaRPr>
          </a:p>
        </p:txBody>
      </p:sp>
      <p:grpSp>
        <p:nvGrpSpPr>
          <p:cNvPr id="157" name="object 157"/>
          <p:cNvGrpSpPr/>
          <p:nvPr/>
        </p:nvGrpSpPr>
        <p:grpSpPr>
          <a:xfrm>
            <a:off x="2111438" y="13548"/>
            <a:ext cx="11982324" cy="6237986"/>
            <a:chOff x="2123820" y="36322"/>
            <a:chExt cx="11982324" cy="6237986"/>
          </a:xfrm>
        </p:grpSpPr>
        <p:pic>
          <p:nvPicPr>
            <p:cNvPr id="158" name="object 158"/>
            <p:cNvPicPr/>
            <p:nvPr/>
          </p:nvPicPr>
          <p:blipFill>
            <a:blip r:embed="rId36" cstate="print"/>
            <a:stretch>
              <a:fillRect/>
            </a:stretch>
          </p:blipFill>
          <p:spPr>
            <a:xfrm>
              <a:off x="5699760" y="5518404"/>
              <a:ext cx="5282184" cy="144780"/>
            </a:xfrm>
            <a:prstGeom prst="rect">
              <a:avLst/>
            </a:prstGeom>
          </p:spPr>
        </p:pic>
        <p:sp>
          <p:nvSpPr>
            <p:cNvPr id="159" name="object 159"/>
            <p:cNvSpPr/>
            <p:nvPr/>
          </p:nvSpPr>
          <p:spPr>
            <a:xfrm>
              <a:off x="5726430" y="5563362"/>
              <a:ext cx="5156200" cy="0"/>
            </a:xfrm>
            <a:custGeom>
              <a:avLst/>
              <a:gdLst/>
              <a:ahLst/>
              <a:cxnLst/>
              <a:rect l="l" t="t" r="r" b="b"/>
              <a:pathLst>
                <a:path w="5156200">
                  <a:moveTo>
                    <a:pt x="0" y="0"/>
                  </a:moveTo>
                  <a:lnTo>
                    <a:pt x="5155946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0" name="object 160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5663183" y="784860"/>
              <a:ext cx="2537460" cy="164592"/>
            </a:xfrm>
            <a:prstGeom prst="rect">
              <a:avLst/>
            </a:prstGeom>
          </p:spPr>
        </p:pic>
        <p:sp>
          <p:nvSpPr>
            <p:cNvPr id="161" name="object 161"/>
            <p:cNvSpPr/>
            <p:nvPr/>
          </p:nvSpPr>
          <p:spPr>
            <a:xfrm>
              <a:off x="5689854" y="829818"/>
              <a:ext cx="2411730" cy="20320"/>
            </a:xfrm>
            <a:custGeom>
              <a:avLst/>
              <a:gdLst/>
              <a:ahLst/>
              <a:cxnLst/>
              <a:rect l="l" t="t" r="r" b="b"/>
              <a:pathLst>
                <a:path w="2411729" h="20319">
                  <a:moveTo>
                    <a:pt x="0" y="20065"/>
                  </a:moveTo>
                  <a:lnTo>
                    <a:pt x="2411729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2" name="object 162"/>
            <p:cNvSpPr/>
            <p:nvPr/>
          </p:nvSpPr>
          <p:spPr>
            <a:xfrm>
              <a:off x="7562849" y="1389126"/>
              <a:ext cx="529590" cy="635"/>
            </a:xfrm>
            <a:custGeom>
              <a:avLst/>
              <a:gdLst/>
              <a:ahLst/>
              <a:cxnLst/>
              <a:rect l="l" t="t" r="r" b="b"/>
              <a:pathLst>
                <a:path w="529590" h="634">
                  <a:moveTo>
                    <a:pt x="529463" y="634"/>
                  </a:moveTo>
                  <a:lnTo>
                    <a:pt x="0" y="0"/>
                  </a:lnTo>
                </a:path>
              </a:pathLst>
            </a:custGeom>
            <a:ln w="1981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4959095" y="5782056"/>
              <a:ext cx="144779" cy="269748"/>
            </a:xfrm>
            <a:prstGeom prst="rect">
              <a:avLst/>
            </a:prstGeom>
          </p:spPr>
        </p:pic>
        <p:sp>
          <p:nvSpPr>
            <p:cNvPr id="164" name="object 164"/>
            <p:cNvSpPr/>
            <p:nvPr/>
          </p:nvSpPr>
          <p:spPr>
            <a:xfrm>
              <a:off x="5004053" y="5827014"/>
              <a:ext cx="0" cy="144145"/>
            </a:xfrm>
            <a:custGeom>
              <a:avLst/>
              <a:gdLst/>
              <a:ahLst/>
              <a:cxnLst/>
              <a:rect l="l" t="t" r="r" b="b"/>
              <a:pathLst>
                <a:path h="144145">
                  <a:moveTo>
                    <a:pt x="0" y="143890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5" name="object 165"/>
            <p:cNvPicPr/>
            <p:nvPr/>
          </p:nvPicPr>
          <p:blipFill>
            <a:blip r:embed="rId39" cstate="print"/>
            <a:stretch>
              <a:fillRect/>
            </a:stretch>
          </p:blipFill>
          <p:spPr>
            <a:xfrm>
              <a:off x="2357627" y="5934456"/>
              <a:ext cx="5030724" cy="112775"/>
            </a:xfrm>
            <a:prstGeom prst="rect">
              <a:avLst/>
            </a:prstGeom>
          </p:spPr>
        </p:pic>
        <p:sp>
          <p:nvSpPr>
            <p:cNvPr id="166" name="object 166"/>
            <p:cNvSpPr/>
            <p:nvPr/>
          </p:nvSpPr>
          <p:spPr>
            <a:xfrm>
              <a:off x="2413253" y="5970270"/>
              <a:ext cx="4932680" cy="2540"/>
            </a:xfrm>
            <a:custGeom>
              <a:avLst/>
              <a:gdLst/>
              <a:ahLst/>
              <a:cxnLst/>
              <a:rect l="l" t="t" r="r" b="b"/>
              <a:pathLst>
                <a:path w="4932680" h="2539">
                  <a:moveTo>
                    <a:pt x="4932553" y="0"/>
                  </a:moveTo>
                  <a:lnTo>
                    <a:pt x="0" y="2031"/>
                  </a:lnTo>
                </a:path>
              </a:pathLst>
            </a:custGeom>
            <a:ln w="2590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7" name="object 167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2368295" y="5962650"/>
              <a:ext cx="144780" cy="304037"/>
            </a:xfrm>
            <a:prstGeom prst="rect">
              <a:avLst/>
            </a:prstGeom>
          </p:spPr>
        </p:pic>
        <p:sp>
          <p:nvSpPr>
            <p:cNvPr id="168" name="object 168"/>
            <p:cNvSpPr/>
            <p:nvPr/>
          </p:nvSpPr>
          <p:spPr>
            <a:xfrm>
              <a:off x="2399982" y="5962650"/>
              <a:ext cx="45719" cy="224155"/>
            </a:xfrm>
            <a:custGeom>
              <a:avLst/>
              <a:gdLst/>
              <a:ahLst/>
              <a:cxnLst/>
              <a:rect l="l" t="t" r="r" b="b"/>
              <a:pathLst>
                <a:path h="231775">
                  <a:moveTo>
                    <a:pt x="0" y="23164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9" name="object 169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3649979" y="5917692"/>
              <a:ext cx="144779" cy="356616"/>
            </a:xfrm>
            <a:prstGeom prst="rect">
              <a:avLst/>
            </a:prstGeom>
          </p:spPr>
        </p:pic>
        <p:sp>
          <p:nvSpPr>
            <p:cNvPr id="170" name="object 170"/>
            <p:cNvSpPr/>
            <p:nvPr/>
          </p:nvSpPr>
          <p:spPr>
            <a:xfrm>
              <a:off x="3694937" y="5962650"/>
              <a:ext cx="0" cy="231775"/>
            </a:xfrm>
            <a:custGeom>
              <a:avLst/>
              <a:gdLst/>
              <a:ahLst/>
              <a:cxnLst/>
              <a:rect l="l" t="t" r="r" b="b"/>
              <a:pathLst>
                <a:path h="231775">
                  <a:moveTo>
                    <a:pt x="0" y="231647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1" name="object 171"/>
            <p:cNvPicPr/>
            <p:nvPr/>
          </p:nvPicPr>
          <p:blipFill>
            <a:blip r:embed="rId40" cstate="print"/>
            <a:stretch>
              <a:fillRect/>
            </a:stretch>
          </p:blipFill>
          <p:spPr>
            <a:xfrm>
              <a:off x="4799075" y="5905500"/>
              <a:ext cx="144779" cy="356615"/>
            </a:xfrm>
            <a:prstGeom prst="rect">
              <a:avLst/>
            </a:prstGeom>
          </p:spPr>
        </p:pic>
        <p:sp>
          <p:nvSpPr>
            <p:cNvPr id="172" name="object 172"/>
            <p:cNvSpPr/>
            <p:nvPr/>
          </p:nvSpPr>
          <p:spPr>
            <a:xfrm>
              <a:off x="4798314" y="5962650"/>
              <a:ext cx="45719" cy="219583"/>
            </a:xfrm>
            <a:custGeom>
              <a:avLst/>
              <a:gdLst/>
              <a:ahLst/>
              <a:cxnLst/>
              <a:rect l="l" t="t" r="r" b="b"/>
              <a:pathLst>
                <a:path h="231775">
                  <a:moveTo>
                    <a:pt x="0" y="23164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3" name="object 173"/>
            <p:cNvPicPr/>
            <p:nvPr/>
          </p:nvPicPr>
          <p:blipFill>
            <a:blip r:embed="rId41" cstate="print"/>
            <a:stretch>
              <a:fillRect/>
            </a:stretch>
          </p:blipFill>
          <p:spPr>
            <a:xfrm>
              <a:off x="5905499" y="5910072"/>
              <a:ext cx="144779" cy="327660"/>
            </a:xfrm>
            <a:prstGeom prst="rect">
              <a:avLst/>
            </a:prstGeom>
          </p:spPr>
        </p:pic>
        <p:sp>
          <p:nvSpPr>
            <p:cNvPr id="174" name="object 174"/>
            <p:cNvSpPr/>
            <p:nvPr/>
          </p:nvSpPr>
          <p:spPr>
            <a:xfrm>
              <a:off x="5950457" y="5955030"/>
              <a:ext cx="0" cy="201930"/>
            </a:xfrm>
            <a:custGeom>
              <a:avLst/>
              <a:gdLst/>
              <a:ahLst/>
              <a:cxnLst/>
              <a:rect l="l" t="t" r="r" b="b"/>
              <a:pathLst>
                <a:path h="201929">
                  <a:moveTo>
                    <a:pt x="0" y="20180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5" name="object 175"/>
            <p:cNvPicPr/>
            <p:nvPr/>
          </p:nvPicPr>
          <p:blipFill>
            <a:blip r:embed="rId42" cstate="print"/>
            <a:stretch>
              <a:fillRect/>
            </a:stretch>
          </p:blipFill>
          <p:spPr>
            <a:xfrm>
              <a:off x="7301483" y="5913120"/>
              <a:ext cx="144779" cy="309372"/>
            </a:xfrm>
            <a:prstGeom prst="rect">
              <a:avLst/>
            </a:prstGeom>
          </p:spPr>
        </p:pic>
        <p:sp>
          <p:nvSpPr>
            <p:cNvPr id="176" name="object 176"/>
            <p:cNvSpPr/>
            <p:nvPr/>
          </p:nvSpPr>
          <p:spPr>
            <a:xfrm>
              <a:off x="7346442" y="5958078"/>
              <a:ext cx="0" cy="183515"/>
            </a:xfrm>
            <a:custGeom>
              <a:avLst/>
              <a:gdLst/>
              <a:ahLst/>
              <a:cxnLst/>
              <a:rect l="l" t="t" r="r" b="b"/>
              <a:pathLst>
                <a:path h="183514">
                  <a:moveTo>
                    <a:pt x="0" y="183515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7" name="object 177"/>
            <p:cNvPicPr/>
            <p:nvPr/>
          </p:nvPicPr>
          <p:blipFill>
            <a:blip r:embed="rId43" cstate="print"/>
            <a:stretch>
              <a:fillRect/>
            </a:stretch>
          </p:blipFill>
          <p:spPr>
            <a:xfrm>
              <a:off x="11655552" y="5766816"/>
              <a:ext cx="144779" cy="248412"/>
            </a:xfrm>
            <a:prstGeom prst="rect">
              <a:avLst/>
            </a:prstGeom>
          </p:spPr>
        </p:pic>
        <p:sp>
          <p:nvSpPr>
            <p:cNvPr id="178" name="object 178"/>
            <p:cNvSpPr/>
            <p:nvPr/>
          </p:nvSpPr>
          <p:spPr>
            <a:xfrm>
              <a:off x="11700510" y="5811774"/>
              <a:ext cx="0" cy="123825"/>
            </a:xfrm>
            <a:custGeom>
              <a:avLst/>
              <a:gdLst/>
              <a:ahLst/>
              <a:cxnLst/>
              <a:rect l="l" t="t" r="r" b="b"/>
              <a:pathLst>
                <a:path h="123825">
                  <a:moveTo>
                    <a:pt x="0" y="123697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9" name="object 179"/>
            <p:cNvPicPr/>
            <p:nvPr/>
          </p:nvPicPr>
          <p:blipFill>
            <a:blip r:embed="rId44" cstate="print"/>
            <a:stretch>
              <a:fillRect/>
            </a:stretch>
          </p:blipFill>
          <p:spPr>
            <a:xfrm>
              <a:off x="9019031" y="5890260"/>
              <a:ext cx="150875" cy="348995"/>
            </a:xfrm>
            <a:prstGeom prst="rect">
              <a:avLst/>
            </a:prstGeom>
          </p:spPr>
        </p:pic>
        <p:sp>
          <p:nvSpPr>
            <p:cNvPr id="180" name="object 180"/>
            <p:cNvSpPr/>
            <p:nvPr/>
          </p:nvSpPr>
          <p:spPr>
            <a:xfrm>
              <a:off x="9063989" y="5935218"/>
              <a:ext cx="6985" cy="223520"/>
            </a:xfrm>
            <a:custGeom>
              <a:avLst/>
              <a:gdLst/>
              <a:ahLst/>
              <a:cxnLst/>
              <a:rect l="l" t="t" r="r" b="b"/>
              <a:pathLst>
                <a:path w="6984" h="223520">
                  <a:moveTo>
                    <a:pt x="3301" y="-19050"/>
                  </a:moveTo>
                  <a:lnTo>
                    <a:pt x="3301" y="242188"/>
                  </a:lnTo>
                </a:path>
              </a:pathLst>
            </a:custGeom>
            <a:ln w="44703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1" name="object 181"/>
            <p:cNvPicPr/>
            <p:nvPr/>
          </p:nvPicPr>
          <p:blipFill>
            <a:blip r:embed="rId45" cstate="print"/>
            <a:stretch>
              <a:fillRect/>
            </a:stretch>
          </p:blipFill>
          <p:spPr>
            <a:xfrm>
              <a:off x="3250691" y="3742943"/>
              <a:ext cx="144780" cy="188975"/>
            </a:xfrm>
            <a:prstGeom prst="rect">
              <a:avLst/>
            </a:prstGeom>
          </p:spPr>
        </p:pic>
        <p:sp>
          <p:nvSpPr>
            <p:cNvPr id="182" name="object 182"/>
            <p:cNvSpPr/>
            <p:nvPr/>
          </p:nvSpPr>
          <p:spPr>
            <a:xfrm>
              <a:off x="3295649" y="3787902"/>
              <a:ext cx="0" cy="64769"/>
            </a:xfrm>
            <a:custGeom>
              <a:avLst/>
              <a:gdLst/>
              <a:ahLst/>
              <a:cxnLst/>
              <a:rect l="l" t="t" r="r" b="b"/>
              <a:pathLst>
                <a:path h="64770">
                  <a:moveTo>
                    <a:pt x="0" y="64388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3" name="object 183"/>
            <p:cNvPicPr/>
            <p:nvPr/>
          </p:nvPicPr>
          <p:blipFill>
            <a:blip r:embed="rId46" cstate="print"/>
            <a:stretch>
              <a:fillRect/>
            </a:stretch>
          </p:blipFill>
          <p:spPr>
            <a:xfrm>
              <a:off x="2482595" y="3828287"/>
              <a:ext cx="1905000" cy="152400"/>
            </a:xfrm>
            <a:prstGeom prst="rect">
              <a:avLst/>
            </a:prstGeom>
          </p:spPr>
        </p:pic>
        <p:sp>
          <p:nvSpPr>
            <p:cNvPr id="184" name="object 184"/>
            <p:cNvSpPr/>
            <p:nvPr/>
          </p:nvSpPr>
          <p:spPr>
            <a:xfrm>
              <a:off x="2509265" y="3873246"/>
              <a:ext cx="1779270" cy="7620"/>
            </a:xfrm>
            <a:custGeom>
              <a:avLst/>
              <a:gdLst/>
              <a:ahLst/>
              <a:cxnLst/>
              <a:rect l="l" t="t" r="r" b="b"/>
              <a:pathLst>
                <a:path w="1779270" h="7620">
                  <a:moveTo>
                    <a:pt x="0" y="0"/>
                  </a:moveTo>
                  <a:lnTo>
                    <a:pt x="1778761" y="761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5" name="object 185"/>
            <p:cNvPicPr/>
            <p:nvPr/>
          </p:nvPicPr>
          <p:blipFill>
            <a:blip r:embed="rId47" cstate="print"/>
            <a:stretch>
              <a:fillRect/>
            </a:stretch>
          </p:blipFill>
          <p:spPr>
            <a:xfrm>
              <a:off x="11716512" y="3500628"/>
              <a:ext cx="428244" cy="144779"/>
            </a:xfrm>
            <a:prstGeom prst="rect">
              <a:avLst/>
            </a:prstGeom>
          </p:spPr>
        </p:pic>
        <p:sp>
          <p:nvSpPr>
            <p:cNvPr id="186" name="object 186"/>
            <p:cNvSpPr/>
            <p:nvPr/>
          </p:nvSpPr>
          <p:spPr>
            <a:xfrm>
              <a:off x="11743181" y="3545586"/>
              <a:ext cx="302260" cy="1270"/>
            </a:xfrm>
            <a:custGeom>
              <a:avLst/>
              <a:gdLst/>
              <a:ahLst/>
              <a:cxnLst/>
              <a:rect l="l" t="t" r="r" b="b"/>
              <a:pathLst>
                <a:path w="302259" h="1270">
                  <a:moveTo>
                    <a:pt x="-19049" y="381"/>
                  </a:moveTo>
                  <a:lnTo>
                    <a:pt x="321183" y="381"/>
                  </a:lnTo>
                </a:path>
              </a:pathLst>
            </a:custGeom>
            <a:ln w="3886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7" name="object 187"/>
            <p:cNvPicPr/>
            <p:nvPr/>
          </p:nvPicPr>
          <p:blipFill>
            <a:blip r:embed="rId48" cstate="print"/>
            <a:stretch>
              <a:fillRect/>
            </a:stretch>
          </p:blipFill>
          <p:spPr>
            <a:xfrm>
              <a:off x="5183123" y="3031236"/>
              <a:ext cx="146303" cy="419100"/>
            </a:xfrm>
            <a:prstGeom prst="rect">
              <a:avLst/>
            </a:prstGeom>
          </p:spPr>
        </p:pic>
        <p:sp>
          <p:nvSpPr>
            <p:cNvPr id="188" name="object 188"/>
            <p:cNvSpPr/>
            <p:nvPr/>
          </p:nvSpPr>
          <p:spPr>
            <a:xfrm>
              <a:off x="5228081" y="3076194"/>
              <a:ext cx="1905" cy="293370"/>
            </a:xfrm>
            <a:custGeom>
              <a:avLst/>
              <a:gdLst/>
              <a:ahLst/>
              <a:cxnLst/>
              <a:rect l="l" t="t" r="r" b="b"/>
              <a:pathLst>
                <a:path w="1904" h="293370">
                  <a:moveTo>
                    <a:pt x="888" y="-19050"/>
                  </a:moveTo>
                  <a:lnTo>
                    <a:pt x="888" y="312293"/>
                  </a:lnTo>
                </a:path>
              </a:pathLst>
            </a:custGeom>
            <a:ln w="39877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89" name="object 189"/>
            <p:cNvPicPr/>
            <p:nvPr/>
          </p:nvPicPr>
          <p:blipFill>
            <a:blip r:embed="rId49" cstate="print"/>
            <a:stretch>
              <a:fillRect/>
            </a:stretch>
          </p:blipFill>
          <p:spPr>
            <a:xfrm>
              <a:off x="11141964" y="3051048"/>
              <a:ext cx="144779" cy="374903"/>
            </a:xfrm>
            <a:prstGeom prst="rect">
              <a:avLst/>
            </a:prstGeom>
          </p:spPr>
        </p:pic>
        <p:sp>
          <p:nvSpPr>
            <p:cNvPr id="190" name="object 190"/>
            <p:cNvSpPr/>
            <p:nvPr/>
          </p:nvSpPr>
          <p:spPr>
            <a:xfrm>
              <a:off x="11186922" y="3096006"/>
              <a:ext cx="0" cy="250190"/>
            </a:xfrm>
            <a:custGeom>
              <a:avLst/>
              <a:gdLst/>
              <a:ahLst/>
              <a:cxnLst/>
              <a:rect l="l" t="t" r="r" b="b"/>
              <a:pathLst>
                <a:path h="250189">
                  <a:moveTo>
                    <a:pt x="0" y="250062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1" name="object 191"/>
            <p:cNvPicPr/>
            <p:nvPr/>
          </p:nvPicPr>
          <p:blipFill>
            <a:blip r:embed="rId50" cstate="print"/>
            <a:stretch>
              <a:fillRect/>
            </a:stretch>
          </p:blipFill>
          <p:spPr>
            <a:xfrm>
              <a:off x="10995660" y="3689604"/>
              <a:ext cx="144779" cy="295656"/>
            </a:xfrm>
            <a:prstGeom prst="rect">
              <a:avLst/>
            </a:prstGeom>
          </p:spPr>
        </p:pic>
        <p:sp>
          <p:nvSpPr>
            <p:cNvPr id="192" name="object 192"/>
            <p:cNvSpPr/>
            <p:nvPr/>
          </p:nvSpPr>
          <p:spPr>
            <a:xfrm>
              <a:off x="11040617" y="3734562"/>
              <a:ext cx="0" cy="170180"/>
            </a:xfrm>
            <a:custGeom>
              <a:avLst/>
              <a:gdLst/>
              <a:ahLst/>
              <a:cxnLst/>
              <a:rect l="l" t="t" r="r" b="b"/>
              <a:pathLst>
                <a:path h="170179">
                  <a:moveTo>
                    <a:pt x="0" y="170179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3" name="object 193"/>
            <p:cNvPicPr/>
            <p:nvPr/>
          </p:nvPicPr>
          <p:blipFill>
            <a:blip r:embed="rId51" cstate="print"/>
            <a:stretch>
              <a:fillRect/>
            </a:stretch>
          </p:blipFill>
          <p:spPr>
            <a:xfrm>
              <a:off x="9026652" y="5891784"/>
              <a:ext cx="5041392" cy="135636"/>
            </a:xfrm>
            <a:prstGeom prst="rect">
              <a:avLst/>
            </a:prstGeom>
          </p:spPr>
        </p:pic>
        <p:sp>
          <p:nvSpPr>
            <p:cNvPr id="194" name="object 194"/>
            <p:cNvSpPr/>
            <p:nvPr/>
          </p:nvSpPr>
          <p:spPr>
            <a:xfrm>
              <a:off x="9070086" y="5930646"/>
              <a:ext cx="4935855" cy="11430"/>
            </a:xfrm>
            <a:custGeom>
              <a:avLst/>
              <a:gdLst/>
              <a:ahLst/>
              <a:cxnLst/>
              <a:rect l="l" t="t" r="r" b="b"/>
              <a:pathLst>
                <a:path w="4935855" h="11429">
                  <a:moveTo>
                    <a:pt x="0" y="0"/>
                  </a:moveTo>
                  <a:lnTo>
                    <a:pt x="4935601" y="11429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5" name="object 195"/>
            <p:cNvPicPr/>
            <p:nvPr/>
          </p:nvPicPr>
          <p:blipFill>
            <a:blip r:embed="rId52" cstate="print"/>
            <a:stretch>
              <a:fillRect/>
            </a:stretch>
          </p:blipFill>
          <p:spPr>
            <a:xfrm>
              <a:off x="9998964" y="3532631"/>
              <a:ext cx="397764" cy="123444"/>
            </a:xfrm>
            <a:prstGeom prst="rect">
              <a:avLst/>
            </a:prstGeom>
          </p:spPr>
        </p:pic>
        <p:sp>
          <p:nvSpPr>
            <p:cNvPr id="196" name="object 196"/>
            <p:cNvSpPr/>
            <p:nvPr/>
          </p:nvSpPr>
          <p:spPr>
            <a:xfrm>
              <a:off x="10042398" y="3571493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4">
                  <a:moveTo>
                    <a:pt x="0" y="0"/>
                  </a:moveTo>
                  <a:lnTo>
                    <a:pt x="292353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7" name="object 197"/>
            <p:cNvPicPr/>
            <p:nvPr/>
          </p:nvPicPr>
          <p:blipFill>
            <a:blip r:embed="rId53" cstate="print"/>
            <a:stretch>
              <a:fillRect/>
            </a:stretch>
          </p:blipFill>
          <p:spPr>
            <a:xfrm>
              <a:off x="9252203" y="3739896"/>
              <a:ext cx="123444" cy="231648"/>
            </a:xfrm>
            <a:prstGeom prst="rect">
              <a:avLst/>
            </a:prstGeom>
          </p:spPr>
        </p:pic>
        <p:sp>
          <p:nvSpPr>
            <p:cNvPr id="198" name="object 198"/>
            <p:cNvSpPr/>
            <p:nvPr/>
          </p:nvSpPr>
          <p:spPr>
            <a:xfrm>
              <a:off x="9313926" y="3758946"/>
              <a:ext cx="0" cy="128905"/>
            </a:xfrm>
            <a:custGeom>
              <a:avLst/>
              <a:gdLst/>
              <a:ahLst/>
              <a:cxnLst/>
              <a:rect l="l" t="t" r="r" b="b"/>
              <a:pathLst>
                <a:path h="128904">
                  <a:moveTo>
                    <a:pt x="0" y="0"/>
                  </a:moveTo>
                  <a:lnTo>
                    <a:pt x="0" y="12839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9" name="object 199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2459735" y="3840480"/>
              <a:ext cx="123443" cy="320039"/>
            </a:xfrm>
            <a:prstGeom prst="rect">
              <a:avLst/>
            </a:prstGeom>
          </p:spPr>
        </p:pic>
        <p:sp>
          <p:nvSpPr>
            <p:cNvPr id="200" name="object 200"/>
            <p:cNvSpPr/>
            <p:nvPr/>
          </p:nvSpPr>
          <p:spPr>
            <a:xfrm>
              <a:off x="2521457" y="3859530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0"/>
                  </a:moveTo>
                  <a:lnTo>
                    <a:pt x="0" y="21602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1" name="object 201"/>
            <p:cNvPicPr/>
            <p:nvPr/>
          </p:nvPicPr>
          <p:blipFill>
            <a:blip r:embed="rId54" cstate="print"/>
            <a:stretch>
              <a:fillRect/>
            </a:stretch>
          </p:blipFill>
          <p:spPr>
            <a:xfrm>
              <a:off x="4215383" y="3840480"/>
              <a:ext cx="123444" cy="320039"/>
            </a:xfrm>
            <a:prstGeom prst="rect">
              <a:avLst/>
            </a:prstGeom>
          </p:spPr>
        </p:pic>
        <p:sp>
          <p:nvSpPr>
            <p:cNvPr id="202" name="object 202"/>
            <p:cNvSpPr/>
            <p:nvPr/>
          </p:nvSpPr>
          <p:spPr>
            <a:xfrm>
              <a:off x="4277105" y="3859530"/>
              <a:ext cx="0" cy="216535"/>
            </a:xfrm>
            <a:custGeom>
              <a:avLst/>
              <a:gdLst/>
              <a:ahLst/>
              <a:cxnLst/>
              <a:rect l="l" t="t" r="r" b="b"/>
              <a:pathLst>
                <a:path h="216535">
                  <a:moveTo>
                    <a:pt x="0" y="0"/>
                  </a:moveTo>
                  <a:lnTo>
                    <a:pt x="0" y="21602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3" name="object 203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4116323" y="3532631"/>
              <a:ext cx="443484" cy="123444"/>
            </a:xfrm>
            <a:prstGeom prst="rect">
              <a:avLst/>
            </a:prstGeom>
          </p:spPr>
        </p:pic>
        <p:sp>
          <p:nvSpPr>
            <p:cNvPr id="204" name="object 204"/>
            <p:cNvSpPr/>
            <p:nvPr/>
          </p:nvSpPr>
          <p:spPr>
            <a:xfrm>
              <a:off x="4159757" y="3571493"/>
              <a:ext cx="338455" cy="0"/>
            </a:xfrm>
            <a:custGeom>
              <a:avLst/>
              <a:gdLst/>
              <a:ahLst/>
              <a:cxnLst/>
              <a:rect l="l" t="t" r="r" b="b"/>
              <a:pathLst>
                <a:path w="338454">
                  <a:moveTo>
                    <a:pt x="0" y="0"/>
                  </a:moveTo>
                  <a:lnTo>
                    <a:pt x="337946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5" name="object 205"/>
            <p:cNvPicPr/>
            <p:nvPr/>
          </p:nvPicPr>
          <p:blipFill>
            <a:blip r:embed="rId55" cstate="print"/>
            <a:stretch>
              <a:fillRect/>
            </a:stretch>
          </p:blipFill>
          <p:spPr>
            <a:xfrm>
              <a:off x="5920739" y="3537204"/>
              <a:ext cx="443484" cy="123444"/>
            </a:xfrm>
            <a:prstGeom prst="rect">
              <a:avLst/>
            </a:prstGeom>
          </p:spPr>
        </p:pic>
        <p:sp>
          <p:nvSpPr>
            <p:cNvPr id="206" name="object 206"/>
            <p:cNvSpPr/>
            <p:nvPr/>
          </p:nvSpPr>
          <p:spPr>
            <a:xfrm>
              <a:off x="5964174" y="3576066"/>
              <a:ext cx="338455" cy="0"/>
            </a:xfrm>
            <a:custGeom>
              <a:avLst/>
              <a:gdLst/>
              <a:ahLst/>
              <a:cxnLst/>
              <a:rect l="l" t="t" r="r" b="b"/>
              <a:pathLst>
                <a:path w="338454">
                  <a:moveTo>
                    <a:pt x="0" y="0"/>
                  </a:moveTo>
                  <a:lnTo>
                    <a:pt x="337947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7" name="object 207"/>
            <p:cNvSpPr/>
            <p:nvPr/>
          </p:nvSpPr>
          <p:spPr>
            <a:xfrm>
              <a:off x="2124201" y="36322"/>
              <a:ext cx="3093085" cy="387985"/>
            </a:xfrm>
            <a:custGeom>
              <a:avLst/>
              <a:gdLst/>
              <a:ahLst/>
              <a:cxnLst/>
              <a:rect l="l" t="t" r="r" b="b"/>
              <a:pathLst>
                <a:path w="3093085" h="387984">
                  <a:moveTo>
                    <a:pt x="0" y="9525"/>
                  </a:moveTo>
                  <a:lnTo>
                    <a:pt x="3091942" y="0"/>
                  </a:lnTo>
                  <a:lnTo>
                    <a:pt x="3093085" y="378205"/>
                  </a:lnTo>
                  <a:lnTo>
                    <a:pt x="1143" y="387730"/>
                  </a:lnTo>
                  <a:lnTo>
                    <a:pt x="0" y="9525"/>
                  </a:lnTo>
                  <a:close/>
                </a:path>
              </a:pathLst>
            </a:custGeom>
            <a:ln w="25399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8" name="object 208"/>
            <p:cNvPicPr/>
            <p:nvPr/>
          </p:nvPicPr>
          <p:blipFill>
            <a:blip r:embed="rId56" cstate="print"/>
            <a:stretch>
              <a:fillRect/>
            </a:stretch>
          </p:blipFill>
          <p:spPr>
            <a:xfrm>
              <a:off x="2918205" y="193294"/>
              <a:ext cx="1505584" cy="96900"/>
            </a:xfrm>
            <a:prstGeom prst="rect">
              <a:avLst/>
            </a:prstGeom>
          </p:spPr>
        </p:pic>
        <p:sp>
          <p:nvSpPr>
            <p:cNvPr id="209" name="object 209"/>
            <p:cNvSpPr/>
            <p:nvPr/>
          </p:nvSpPr>
          <p:spPr>
            <a:xfrm>
              <a:off x="2123820" y="519811"/>
              <a:ext cx="3093720" cy="488950"/>
            </a:xfrm>
            <a:custGeom>
              <a:avLst/>
              <a:gdLst/>
              <a:ahLst/>
              <a:cxnLst/>
              <a:rect l="l" t="t" r="r" b="b"/>
              <a:pathLst>
                <a:path w="3093720" h="488950">
                  <a:moveTo>
                    <a:pt x="0" y="9525"/>
                  </a:moveTo>
                  <a:lnTo>
                    <a:pt x="3091942" y="0"/>
                  </a:lnTo>
                  <a:lnTo>
                    <a:pt x="3093466" y="479171"/>
                  </a:lnTo>
                  <a:lnTo>
                    <a:pt x="1524" y="488696"/>
                  </a:lnTo>
                  <a:lnTo>
                    <a:pt x="0" y="952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0" name="object 210"/>
            <p:cNvPicPr/>
            <p:nvPr/>
          </p:nvPicPr>
          <p:blipFill>
            <a:blip r:embed="rId57" cstate="print"/>
            <a:stretch>
              <a:fillRect/>
            </a:stretch>
          </p:blipFill>
          <p:spPr>
            <a:xfrm>
              <a:off x="2437108" y="663956"/>
              <a:ext cx="2492650" cy="222885"/>
            </a:xfrm>
            <a:prstGeom prst="rect">
              <a:avLst/>
            </a:prstGeom>
          </p:spPr>
        </p:pic>
        <p:pic>
          <p:nvPicPr>
            <p:cNvPr id="211" name="object 211"/>
            <p:cNvPicPr/>
            <p:nvPr/>
          </p:nvPicPr>
          <p:blipFill>
            <a:blip r:embed="rId58" cstate="print"/>
            <a:stretch>
              <a:fillRect/>
            </a:stretch>
          </p:blipFill>
          <p:spPr>
            <a:xfrm>
              <a:off x="5617463" y="175260"/>
              <a:ext cx="105917" cy="1638299"/>
            </a:xfrm>
            <a:prstGeom prst="rect">
              <a:avLst/>
            </a:prstGeom>
          </p:spPr>
        </p:pic>
        <p:sp>
          <p:nvSpPr>
            <p:cNvPr id="212" name="object 212"/>
            <p:cNvSpPr/>
            <p:nvPr/>
          </p:nvSpPr>
          <p:spPr>
            <a:xfrm rot="120000">
              <a:off x="5662422" y="204919"/>
              <a:ext cx="45719" cy="1580006"/>
            </a:xfrm>
            <a:custGeom>
              <a:avLst/>
              <a:gdLst/>
              <a:ahLst/>
              <a:cxnLst/>
              <a:rect l="l" t="t" r="r" b="b"/>
              <a:pathLst>
                <a:path w="10160" h="2016125">
                  <a:moveTo>
                    <a:pt x="10160" y="2015997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3" name="object 213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5178551" y="713232"/>
              <a:ext cx="557784" cy="128016"/>
            </a:xfrm>
            <a:prstGeom prst="rect">
              <a:avLst/>
            </a:prstGeom>
          </p:spPr>
        </p:pic>
        <p:sp>
          <p:nvSpPr>
            <p:cNvPr id="214" name="object 214"/>
            <p:cNvSpPr/>
            <p:nvPr/>
          </p:nvSpPr>
          <p:spPr>
            <a:xfrm>
              <a:off x="5221985" y="752094"/>
              <a:ext cx="452755" cy="5080"/>
            </a:xfrm>
            <a:custGeom>
              <a:avLst/>
              <a:gdLst/>
              <a:ahLst/>
              <a:cxnLst/>
              <a:rect l="l" t="t" r="r" b="b"/>
              <a:pathLst>
                <a:path w="452754" h="5079">
                  <a:moveTo>
                    <a:pt x="0" y="0"/>
                  </a:moveTo>
                  <a:lnTo>
                    <a:pt x="452500" y="482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5" name="object 215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5192267" y="1254252"/>
              <a:ext cx="557784" cy="128016"/>
            </a:xfrm>
            <a:prstGeom prst="rect">
              <a:avLst/>
            </a:prstGeom>
          </p:spPr>
        </p:pic>
        <p:sp>
          <p:nvSpPr>
            <p:cNvPr id="216" name="object 216"/>
            <p:cNvSpPr/>
            <p:nvPr/>
          </p:nvSpPr>
          <p:spPr>
            <a:xfrm>
              <a:off x="5235701" y="1293114"/>
              <a:ext cx="452755" cy="5080"/>
            </a:xfrm>
            <a:custGeom>
              <a:avLst/>
              <a:gdLst/>
              <a:ahLst/>
              <a:cxnLst/>
              <a:rect l="l" t="t" r="r" b="b"/>
              <a:pathLst>
                <a:path w="452754" h="5080">
                  <a:moveTo>
                    <a:pt x="0" y="0"/>
                  </a:moveTo>
                  <a:lnTo>
                    <a:pt x="452500" y="4826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7" name="object 217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5192267" y="1722120"/>
              <a:ext cx="557784" cy="128015"/>
            </a:xfrm>
            <a:prstGeom prst="rect">
              <a:avLst/>
            </a:prstGeom>
          </p:spPr>
        </p:pic>
        <p:sp>
          <p:nvSpPr>
            <p:cNvPr id="218" name="object 218"/>
            <p:cNvSpPr/>
            <p:nvPr/>
          </p:nvSpPr>
          <p:spPr>
            <a:xfrm>
              <a:off x="5235701" y="1760982"/>
              <a:ext cx="452755" cy="5080"/>
            </a:xfrm>
            <a:custGeom>
              <a:avLst/>
              <a:gdLst/>
              <a:ahLst/>
              <a:cxnLst/>
              <a:rect l="l" t="t" r="r" b="b"/>
              <a:pathLst>
                <a:path w="452754" h="5080">
                  <a:moveTo>
                    <a:pt x="0" y="0"/>
                  </a:moveTo>
                  <a:lnTo>
                    <a:pt x="452500" y="482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19" name="object 219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3961364" y="5903975"/>
              <a:ext cx="144780" cy="333756"/>
            </a:xfrm>
            <a:prstGeom prst="rect">
              <a:avLst/>
            </a:prstGeom>
          </p:spPr>
        </p:pic>
        <p:sp>
          <p:nvSpPr>
            <p:cNvPr id="220" name="object 220"/>
            <p:cNvSpPr/>
            <p:nvPr/>
          </p:nvSpPr>
          <p:spPr>
            <a:xfrm>
              <a:off x="13982382" y="5936795"/>
              <a:ext cx="0" cy="208915"/>
            </a:xfrm>
            <a:custGeom>
              <a:avLst/>
              <a:gdLst/>
              <a:ahLst/>
              <a:cxnLst/>
              <a:rect l="l" t="t" r="r" b="b"/>
              <a:pathLst>
                <a:path h="208914">
                  <a:moveTo>
                    <a:pt x="0" y="208534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2591288" y="5896356"/>
              <a:ext cx="144779" cy="333756"/>
            </a:xfrm>
            <a:prstGeom prst="rect">
              <a:avLst/>
            </a:prstGeom>
          </p:spPr>
        </p:pic>
        <p:sp>
          <p:nvSpPr>
            <p:cNvPr id="222" name="object 222"/>
            <p:cNvSpPr/>
            <p:nvPr/>
          </p:nvSpPr>
          <p:spPr>
            <a:xfrm>
              <a:off x="12636245" y="5941314"/>
              <a:ext cx="0" cy="208915"/>
            </a:xfrm>
            <a:custGeom>
              <a:avLst/>
              <a:gdLst/>
              <a:ahLst/>
              <a:cxnLst/>
              <a:rect l="l" t="t" r="r" b="b"/>
              <a:pathLst>
                <a:path h="208914">
                  <a:moveTo>
                    <a:pt x="0" y="20853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3" name="object 223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1332464" y="5890260"/>
              <a:ext cx="144779" cy="333756"/>
            </a:xfrm>
            <a:prstGeom prst="rect">
              <a:avLst/>
            </a:prstGeom>
          </p:spPr>
        </p:pic>
        <p:sp>
          <p:nvSpPr>
            <p:cNvPr id="224" name="object 224"/>
            <p:cNvSpPr/>
            <p:nvPr/>
          </p:nvSpPr>
          <p:spPr>
            <a:xfrm>
              <a:off x="11377422" y="5935218"/>
              <a:ext cx="0" cy="208915"/>
            </a:xfrm>
            <a:custGeom>
              <a:avLst/>
              <a:gdLst/>
              <a:ahLst/>
              <a:cxnLst/>
              <a:rect l="l" t="t" r="r" b="b"/>
              <a:pathLst>
                <a:path h="208914">
                  <a:moveTo>
                    <a:pt x="0" y="20853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5" name="object 225"/>
            <p:cNvPicPr/>
            <p:nvPr/>
          </p:nvPicPr>
          <p:blipFill>
            <a:blip r:embed="rId60" cstate="print"/>
            <a:stretch>
              <a:fillRect/>
            </a:stretch>
          </p:blipFill>
          <p:spPr>
            <a:xfrm>
              <a:off x="10180319" y="5890260"/>
              <a:ext cx="144779" cy="333756"/>
            </a:xfrm>
            <a:prstGeom prst="rect">
              <a:avLst/>
            </a:prstGeom>
          </p:spPr>
        </p:pic>
        <p:sp>
          <p:nvSpPr>
            <p:cNvPr id="226" name="object 226"/>
            <p:cNvSpPr/>
            <p:nvPr/>
          </p:nvSpPr>
          <p:spPr>
            <a:xfrm>
              <a:off x="10225277" y="5935218"/>
              <a:ext cx="0" cy="208915"/>
            </a:xfrm>
            <a:custGeom>
              <a:avLst/>
              <a:gdLst/>
              <a:ahLst/>
              <a:cxnLst/>
              <a:rect l="l" t="t" r="r" b="b"/>
              <a:pathLst>
                <a:path h="208914">
                  <a:moveTo>
                    <a:pt x="0" y="208533"/>
                  </a:moveTo>
                  <a:lnTo>
                    <a:pt x="0" y="0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7" name="object 227"/>
            <p:cNvPicPr/>
            <p:nvPr/>
          </p:nvPicPr>
          <p:blipFill>
            <a:blip r:embed="rId59" cstate="print"/>
            <a:stretch>
              <a:fillRect/>
            </a:stretch>
          </p:blipFill>
          <p:spPr>
            <a:xfrm>
              <a:off x="5193791" y="178308"/>
              <a:ext cx="557784" cy="128016"/>
            </a:xfrm>
            <a:prstGeom prst="rect">
              <a:avLst/>
            </a:prstGeom>
          </p:spPr>
        </p:pic>
        <p:sp>
          <p:nvSpPr>
            <p:cNvPr id="228" name="object 228"/>
            <p:cNvSpPr/>
            <p:nvPr/>
          </p:nvSpPr>
          <p:spPr>
            <a:xfrm>
              <a:off x="5237225" y="217170"/>
              <a:ext cx="452755" cy="5080"/>
            </a:xfrm>
            <a:custGeom>
              <a:avLst/>
              <a:gdLst/>
              <a:ahLst/>
              <a:cxnLst/>
              <a:rect l="l" t="t" r="r" b="b"/>
              <a:pathLst>
                <a:path w="452754" h="5079">
                  <a:moveTo>
                    <a:pt x="0" y="0"/>
                  </a:moveTo>
                  <a:lnTo>
                    <a:pt x="452500" y="4825"/>
                  </a:lnTo>
                </a:path>
              </a:pathLst>
            </a:custGeom>
            <a:ln w="381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9" name="object 229"/>
            <p:cNvSpPr/>
            <p:nvPr/>
          </p:nvSpPr>
          <p:spPr>
            <a:xfrm>
              <a:off x="2127757" y="1605407"/>
              <a:ext cx="3093085" cy="339725"/>
            </a:xfrm>
            <a:custGeom>
              <a:avLst/>
              <a:gdLst/>
              <a:ahLst/>
              <a:cxnLst/>
              <a:rect l="l" t="t" r="r" b="b"/>
              <a:pathLst>
                <a:path w="3093085" h="339725">
                  <a:moveTo>
                    <a:pt x="3091942" y="0"/>
                  </a:moveTo>
                  <a:lnTo>
                    <a:pt x="0" y="9525"/>
                  </a:lnTo>
                  <a:lnTo>
                    <a:pt x="1016" y="339217"/>
                  </a:lnTo>
                  <a:lnTo>
                    <a:pt x="3092958" y="329692"/>
                  </a:lnTo>
                  <a:lnTo>
                    <a:pt x="30919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0" name="object 230"/>
            <p:cNvSpPr/>
            <p:nvPr/>
          </p:nvSpPr>
          <p:spPr>
            <a:xfrm>
              <a:off x="2127757" y="1605407"/>
              <a:ext cx="3093085" cy="339725"/>
            </a:xfrm>
            <a:custGeom>
              <a:avLst/>
              <a:gdLst/>
              <a:ahLst/>
              <a:cxnLst/>
              <a:rect l="l" t="t" r="r" b="b"/>
              <a:pathLst>
                <a:path w="3093085" h="339725">
                  <a:moveTo>
                    <a:pt x="0" y="9525"/>
                  </a:moveTo>
                  <a:lnTo>
                    <a:pt x="3091942" y="0"/>
                  </a:lnTo>
                  <a:lnTo>
                    <a:pt x="3092958" y="329692"/>
                  </a:lnTo>
                  <a:lnTo>
                    <a:pt x="1016" y="339217"/>
                  </a:lnTo>
                  <a:lnTo>
                    <a:pt x="0" y="9525"/>
                  </a:lnTo>
                  <a:close/>
                </a:path>
              </a:pathLst>
            </a:custGeom>
            <a:ln w="25400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31" name="object 231"/>
            <p:cNvPicPr/>
            <p:nvPr/>
          </p:nvPicPr>
          <p:blipFill>
            <a:blip r:embed="rId61" cstate="print"/>
            <a:stretch>
              <a:fillRect/>
            </a:stretch>
          </p:blipFill>
          <p:spPr>
            <a:xfrm>
              <a:off x="2476626" y="1735328"/>
              <a:ext cx="2391664" cy="100964"/>
            </a:xfrm>
            <a:prstGeom prst="rect">
              <a:avLst/>
            </a:prstGeom>
          </p:spPr>
        </p:pic>
        <p:sp>
          <p:nvSpPr>
            <p:cNvPr id="234" name="object 234"/>
            <p:cNvSpPr/>
            <p:nvPr/>
          </p:nvSpPr>
          <p:spPr>
            <a:xfrm>
              <a:off x="12067793" y="4034790"/>
              <a:ext cx="1335151" cy="394970"/>
            </a:xfrm>
            <a:custGeom>
              <a:avLst/>
              <a:gdLst/>
              <a:ahLst/>
              <a:cxnLst/>
              <a:rect l="l" t="t" r="r" b="b"/>
              <a:pathLst>
                <a:path w="1229994" h="394970">
                  <a:moveTo>
                    <a:pt x="0" y="394715"/>
                  </a:moveTo>
                  <a:lnTo>
                    <a:pt x="1229867" y="394715"/>
                  </a:lnTo>
                  <a:lnTo>
                    <a:pt x="1229867" y="0"/>
                  </a:lnTo>
                  <a:lnTo>
                    <a:pt x="0" y="0"/>
                  </a:lnTo>
                  <a:lnTo>
                    <a:pt x="0" y="394715"/>
                  </a:lnTo>
                  <a:close/>
                </a:path>
              </a:pathLst>
            </a:custGeom>
            <a:ln w="25907">
              <a:solidFill>
                <a:srgbClr val="4AACC5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36" name="object 236"/>
          <p:cNvSpPr txBox="1"/>
          <p:nvPr/>
        </p:nvSpPr>
        <p:spPr>
          <a:xfrm>
            <a:off x="12138150" y="4063365"/>
            <a:ext cx="1198754" cy="25968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 indent="-26034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lang="es-CO" sz="800" b="1" dirty="0">
                <a:latin typeface="Arial"/>
                <a:cs typeface="Arial"/>
              </a:rPr>
              <a:t>Incentivos</a:t>
            </a:r>
            <a:r>
              <a:rPr sz="800" b="1" dirty="0">
                <a:latin typeface="Arial"/>
                <a:cs typeface="Arial"/>
              </a:rPr>
              <a:t>, </a:t>
            </a:r>
            <a:r>
              <a:rPr sz="800" b="1" spc="-204" dirty="0">
                <a:latin typeface="Arial"/>
                <a:cs typeface="Arial"/>
              </a:rPr>
              <a:t> </a:t>
            </a:r>
            <a:r>
              <a:rPr lang="es-CO" sz="800" b="1" spc="-10" dirty="0" smtClean="0">
                <a:latin typeface="Arial"/>
                <a:cs typeface="Arial"/>
              </a:rPr>
              <a:t>Acceso</a:t>
            </a:r>
            <a:r>
              <a:rPr sz="800" b="1" spc="5" dirty="0" smtClean="0">
                <a:latin typeface="Arial"/>
                <a:cs typeface="Arial"/>
              </a:rPr>
              <a:t> </a:t>
            </a:r>
            <a:r>
              <a:rPr lang="es-CO" sz="800" b="1" dirty="0">
                <a:latin typeface="Arial"/>
                <a:cs typeface="Arial"/>
              </a:rPr>
              <a:t>y Conocimiento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12057125" y="4494203"/>
            <a:ext cx="1345819" cy="454733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73025" rIns="0" bIns="0" rtlCol="0">
            <a:spAutoFit/>
          </a:bodyPr>
          <a:lstStyle/>
          <a:p>
            <a:pPr marL="198755" marR="106680" indent="-108585">
              <a:lnSpc>
                <a:spcPct val="100000"/>
              </a:lnSpc>
              <a:spcBef>
                <a:spcPts val="575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244" name="object 159">
            <a:extLst>
              <a:ext uri="{FF2B5EF4-FFF2-40B4-BE49-F238E27FC236}">
                <a16:creationId xmlns="" xmlns:a16="http://schemas.microsoft.com/office/drawing/2014/main" id="{9B6493FD-678E-4C4B-B9C7-A8E54A743B33}"/>
              </a:ext>
            </a:extLst>
          </p:cNvPr>
          <p:cNvSpPr/>
          <p:nvPr/>
        </p:nvSpPr>
        <p:spPr>
          <a:xfrm flipV="1">
            <a:off x="2050289" y="7367778"/>
            <a:ext cx="12483838" cy="45719"/>
          </a:xfrm>
          <a:custGeom>
            <a:avLst/>
            <a:gdLst/>
            <a:ahLst/>
            <a:cxnLst/>
            <a:rect l="l" t="t" r="r" b="b"/>
            <a:pathLst>
              <a:path w="5156200">
                <a:moveTo>
                  <a:pt x="0" y="0"/>
                </a:moveTo>
                <a:lnTo>
                  <a:pt x="5155946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3" name="object 64"/>
          <p:cNvSpPr/>
          <p:nvPr/>
        </p:nvSpPr>
        <p:spPr>
          <a:xfrm>
            <a:off x="3322826" y="4898136"/>
            <a:ext cx="1545464" cy="291084"/>
          </a:xfrm>
          <a:custGeom>
            <a:avLst/>
            <a:gdLst/>
            <a:ahLst/>
            <a:cxnLst/>
            <a:rect l="l" t="t" r="r" b="b"/>
            <a:pathLst>
              <a:path w="1440180" h="340360">
                <a:moveTo>
                  <a:pt x="0" y="339852"/>
                </a:moveTo>
                <a:lnTo>
                  <a:pt x="1440180" y="339852"/>
                </a:lnTo>
                <a:lnTo>
                  <a:pt x="1440180" y="0"/>
                </a:lnTo>
                <a:lnTo>
                  <a:pt x="0" y="0"/>
                </a:lnTo>
                <a:lnTo>
                  <a:pt x="0" y="339852"/>
                </a:lnTo>
                <a:close/>
              </a:path>
            </a:pathLst>
          </a:custGeom>
          <a:ln w="25908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6" name="object 65"/>
          <p:cNvSpPr txBox="1"/>
          <p:nvPr/>
        </p:nvSpPr>
        <p:spPr>
          <a:xfrm>
            <a:off x="3548125" y="4901578"/>
            <a:ext cx="1135874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marR="5080" indent="-15113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lang="es-CO" sz="800" b="1" dirty="0">
                <a:latin typeface="Arial"/>
                <a:cs typeface="Arial"/>
              </a:rPr>
              <a:t>Escuelas Taller Colombia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7" name="object 192"/>
          <p:cNvSpPr/>
          <p:nvPr/>
        </p:nvSpPr>
        <p:spPr>
          <a:xfrm flipH="1">
            <a:off x="12672440" y="3868420"/>
            <a:ext cx="45719" cy="136525"/>
          </a:xfrm>
          <a:custGeom>
            <a:avLst/>
            <a:gdLst/>
            <a:ahLst/>
            <a:cxnLst/>
            <a:rect l="l" t="t" r="r" b="b"/>
            <a:pathLst>
              <a:path h="170179">
                <a:moveTo>
                  <a:pt x="0" y="170179"/>
                </a:moveTo>
                <a:lnTo>
                  <a:pt x="0" y="0"/>
                </a:lnTo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8" name="object 236"/>
          <p:cNvSpPr txBox="1"/>
          <p:nvPr/>
        </p:nvSpPr>
        <p:spPr>
          <a:xfrm>
            <a:off x="12151930" y="4518420"/>
            <a:ext cx="1251014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 marR="5080" indent="-26034" algn="ctr">
              <a:lnSpc>
                <a:spcPct val="100000"/>
              </a:lnSpc>
              <a:spcBef>
                <a:spcPts val="105"/>
              </a:spcBef>
            </a:pPr>
            <a:r>
              <a:rPr sz="800" b="1" dirty="0">
                <a:latin typeface="Arial"/>
                <a:cs typeface="Arial"/>
              </a:rPr>
              <a:t>Grupo</a:t>
            </a:r>
            <a:r>
              <a:rPr sz="800" b="1" spc="-45" dirty="0">
                <a:latin typeface="Arial"/>
                <a:cs typeface="Arial"/>
              </a:rPr>
              <a:t> </a:t>
            </a:r>
            <a:r>
              <a:rPr sz="800" b="1" dirty="0">
                <a:latin typeface="Arial"/>
                <a:cs typeface="Arial"/>
              </a:rPr>
              <a:t>de</a:t>
            </a:r>
            <a:r>
              <a:rPr sz="800" b="1" spc="-40" dirty="0">
                <a:latin typeface="Arial"/>
                <a:cs typeface="Arial"/>
              </a:rPr>
              <a:t> </a:t>
            </a:r>
            <a:r>
              <a:rPr lang="es-CO" sz="800" b="1" spc="-40" dirty="0">
                <a:latin typeface="Arial"/>
                <a:cs typeface="Arial"/>
              </a:rPr>
              <a:t>Integración</a:t>
            </a:r>
            <a:r>
              <a:rPr sz="800" b="1" dirty="0">
                <a:latin typeface="Arial"/>
                <a:cs typeface="Arial"/>
              </a:rPr>
              <a:t>, </a:t>
            </a:r>
            <a:r>
              <a:rPr lang="es-CO" sz="800" b="1" dirty="0">
                <a:latin typeface="Arial"/>
                <a:cs typeface="Arial"/>
              </a:rPr>
              <a:t>Oportunidades e Innovación Pública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9" name="object 56"/>
          <p:cNvSpPr txBox="1"/>
          <p:nvPr/>
        </p:nvSpPr>
        <p:spPr>
          <a:xfrm>
            <a:off x="8414195" y="7570849"/>
            <a:ext cx="105905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23749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 panose="020B0604020202020204" pitchFamily="34" charset="0"/>
                <a:cs typeface="Arial" panose="020B0604020202020204" pitchFamily="34" charset="0"/>
              </a:rPr>
              <a:t>Grupo </a:t>
            </a:r>
            <a:r>
              <a:rPr lang="es-CO" sz="800" b="1" dirty="0">
                <a:latin typeface="Arial" panose="020B0604020202020204" pitchFamily="34" charset="0"/>
                <a:cs typeface="Arial" panose="020B0604020202020204" pitchFamily="34" charset="0"/>
              </a:rPr>
              <a:t>de Gestión Documental</a:t>
            </a:r>
          </a:p>
        </p:txBody>
      </p:sp>
      <p:sp>
        <p:nvSpPr>
          <p:cNvPr id="235" name="object 98">
            <a:extLst>
              <a:ext uri="{FF2B5EF4-FFF2-40B4-BE49-F238E27FC236}">
                <a16:creationId xmlns="" xmlns:a16="http://schemas.microsoft.com/office/drawing/2014/main" id="{59B402CE-AB58-4815-571F-0ACD098FF66C}"/>
              </a:ext>
            </a:extLst>
          </p:cNvPr>
          <p:cNvSpPr/>
          <p:nvPr/>
        </p:nvSpPr>
        <p:spPr>
          <a:xfrm>
            <a:off x="12079539" y="6135052"/>
            <a:ext cx="1194181" cy="410528"/>
          </a:xfrm>
          <a:custGeom>
            <a:avLst/>
            <a:gdLst/>
            <a:ahLst/>
            <a:cxnLst/>
            <a:rect l="l" t="t" r="r" b="b"/>
            <a:pathLst>
              <a:path w="1666240" h="329565">
                <a:moveTo>
                  <a:pt x="0" y="5130"/>
                </a:moveTo>
                <a:lnTo>
                  <a:pt x="1664843" y="0"/>
                </a:lnTo>
                <a:lnTo>
                  <a:pt x="1665858" y="323998"/>
                </a:lnTo>
                <a:lnTo>
                  <a:pt x="889" y="329129"/>
                </a:lnTo>
                <a:lnTo>
                  <a:pt x="0" y="5130"/>
                </a:lnTo>
                <a:close/>
              </a:path>
            </a:pathLst>
          </a:custGeom>
          <a:ln w="25400">
            <a:solidFill>
              <a:srgbClr val="4AACC5"/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37" name="object 130">
            <a:extLst>
              <a:ext uri="{FF2B5EF4-FFF2-40B4-BE49-F238E27FC236}">
                <a16:creationId xmlns="" xmlns:a16="http://schemas.microsoft.com/office/drawing/2014/main" id="{BF740306-3E0A-ACFA-3184-17538A4BB0A7}"/>
              </a:ext>
            </a:extLst>
          </p:cNvPr>
          <p:cNvSpPr txBox="1"/>
          <p:nvPr/>
        </p:nvSpPr>
        <p:spPr>
          <a:xfrm>
            <a:off x="12066585" y="6198870"/>
            <a:ext cx="1194183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74295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latin typeface="Arial"/>
                <a:cs typeface="Arial"/>
              </a:rPr>
              <a:t>Grupo </a:t>
            </a:r>
            <a:r>
              <a:rPr lang="es-CO" sz="800" b="1" spc="10" dirty="0">
                <a:latin typeface="Arial"/>
                <a:cs typeface="Arial"/>
              </a:rPr>
              <a:t>M</a:t>
            </a:r>
            <a:r>
              <a:rPr sz="800" b="1" dirty="0" err="1">
                <a:latin typeface="Arial"/>
                <a:cs typeface="Arial"/>
              </a:rPr>
              <a:t>us</a:t>
            </a:r>
            <a:r>
              <a:rPr sz="800" b="1" spc="-10" dirty="0" err="1">
                <a:latin typeface="Arial"/>
                <a:cs typeface="Arial"/>
              </a:rPr>
              <a:t>e</a:t>
            </a:r>
            <a:r>
              <a:rPr sz="800" b="1" dirty="0" err="1">
                <a:latin typeface="Arial"/>
                <a:cs typeface="Arial"/>
              </a:rPr>
              <a:t>o</a:t>
            </a:r>
            <a:r>
              <a:rPr lang="es-CO" sz="800" b="1" dirty="0">
                <a:latin typeface="Arial"/>
                <a:cs typeface="Arial"/>
              </a:rPr>
              <a:t>s Colonial y Santa Clara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39" name="object 65"/>
          <p:cNvSpPr txBox="1"/>
          <p:nvPr/>
        </p:nvSpPr>
        <p:spPr>
          <a:xfrm>
            <a:off x="8770746" y="4729721"/>
            <a:ext cx="1195342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marR="5080" indent="-151130">
              <a:lnSpc>
                <a:spcPct val="100000"/>
              </a:lnSpc>
              <a:spcBef>
                <a:spcPts val="100"/>
              </a:spcBef>
            </a:pPr>
            <a:r>
              <a:rPr lang="es-CO" sz="800" b="1" dirty="0" smtClean="0">
                <a:latin typeface="Arial"/>
                <a:cs typeface="Arial"/>
              </a:rPr>
              <a:t>Grupo Centro Nacional de las Artes - CNA</a:t>
            </a:r>
            <a:endParaRPr sz="800" dirty="0">
              <a:latin typeface="Arial"/>
              <a:cs typeface="Arial"/>
            </a:endParaRPr>
          </a:p>
        </p:txBody>
      </p:sp>
      <p:sp>
        <p:nvSpPr>
          <p:cNvPr id="240" name="object 147"/>
          <p:cNvSpPr txBox="1"/>
          <p:nvPr/>
        </p:nvSpPr>
        <p:spPr>
          <a:xfrm>
            <a:off x="8620504" y="4720649"/>
            <a:ext cx="1440180" cy="28800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345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232" name="object 147"/>
          <p:cNvSpPr txBox="1"/>
          <p:nvPr/>
        </p:nvSpPr>
        <p:spPr>
          <a:xfrm>
            <a:off x="8627539" y="5082853"/>
            <a:ext cx="1440180" cy="288000"/>
          </a:xfrm>
          <a:prstGeom prst="rect">
            <a:avLst/>
          </a:prstGeom>
          <a:ln w="25907">
            <a:solidFill>
              <a:srgbClr val="4AACC5"/>
            </a:solidFill>
          </a:ln>
        </p:spPr>
        <p:txBody>
          <a:bodyPr vert="horz" wrap="square" lIns="0" tIns="43815" rIns="0" bIns="0" rtlCol="0">
            <a:spAutoFit/>
          </a:bodyPr>
          <a:lstStyle/>
          <a:p>
            <a:pPr marL="306070">
              <a:lnSpc>
                <a:spcPct val="100000"/>
              </a:lnSpc>
              <a:spcBef>
                <a:spcPts val="345"/>
              </a:spcBef>
            </a:pPr>
            <a:endParaRPr sz="800" dirty="0">
              <a:latin typeface="Arial"/>
              <a:cs typeface="Arial"/>
            </a:endParaRPr>
          </a:p>
        </p:txBody>
      </p:sp>
      <p:sp>
        <p:nvSpPr>
          <p:cNvPr id="233" name="object 65"/>
          <p:cNvSpPr txBox="1"/>
          <p:nvPr/>
        </p:nvSpPr>
        <p:spPr>
          <a:xfrm>
            <a:off x="8732063" y="5144898"/>
            <a:ext cx="1195342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63195" marR="5080" indent="-151130">
              <a:lnSpc>
                <a:spcPct val="100000"/>
              </a:lnSpc>
              <a:spcBef>
                <a:spcPts val="100"/>
              </a:spcBef>
            </a:pPr>
            <a:r>
              <a:rPr lang="es-CO" sz="800" b="1" dirty="0" smtClean="0">
                <a:latin typeface="Arial"/>
                <a:cs typeface="Arial"/>
              </a:rPr>
              <a:t>Grupo </a:t>
            </a:r>
            <a:r>
              <a:rPr lang="es-CO" sz="800" b="1" dirty="0" smtClean="0">
                <a:latin typeface="Arial"/>
                <a:cs typeface="Arial"/>
              </a:rPr>
              <a:t>de Teatro y Circo</a:t>
            </a:r>
            <a:endParaRPr sz="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_dlc_DocId xmlns="ae9388c0-b1e2-40ea-b6a8-c51c7913cbd2">H7EN5MXTHQNV-1513-332</_dlc_DocId>
    <_dlc_DocIdUrl xmlns="ae9388c0-b1e2-40ea-b6a8-c51c7913cbd2">
      <Url>https://www.mincultura.gov.co/ministerio/recursos-humanos/_layouts/15/DocIdRedir.aspx?ID=H7EN5MXTHQNV-1513-332</Url>
      <Description>H7EN5MXTHQNV-1513-332</Description>
    </_dlc_DocIdUrl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A81FD8BE8D33941B641A993FB072DFD" ma:contentTypeVersion="2" ma:contentTypeDescription="Crear nuevo documento." ma:contentTypeScope="" ma:versionID="10a98ce036d8a2255ee32d4e20cf8e1b">
  <xsd:schema xmlns:xsd="http://www.w3.org/2001/XMLSchema" xmlns:xs="http://www.w3.org/2001/XMLSchema" xmlns:p="http://schemas.microsoft.com/office/2006/metadata/properties" xmlns:ns1="http://schemas.microsoft.com/sharepoint/v3" xmlns:ns2="ae9388c0-b1e2-40ea-b6a8-c51c7913cbd2" targetNamespace="http://schemas.microsoft.com/office/2006/metadata/properties" ma:root="true" ma:fieldsID="2da0221a89756a2ec0c2db0b0b4be7e2" ns1:_="" ns2:_="">
    <xsd:import namespace="http://schemas.microsoft.com/sharepoint/v3"/>
    <xsd:import namespace="ae9388c0-b1e2-40ea-b6a8-c51c7913cbd2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1" nillable="true" ma:displayName="Fecha de inicio programada" ma:internalName="PublishingStartDate">
      <xsd:simpleType>
        <xsd:restriction base="dms:Unknown"/>
      </xsd:simpleType>
    </xsd:element>
    <xsd:element name="PublishingExpirationDate" ma:index="12" nillable="true" ma:displayName="Fecha de finalización programada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e9388c0-b1e2-40ea-b6a8-c51c7913cbd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D8C428F-D75A-4202-8066-768EDE599E32}"/>
</file>

<file path=customXml/itemProps2.xml><?xml version="1.0" encoding="utf-8"?>
<ds:datastoreItem xmlns:ds="http://schemas.openxmlformats.org/officeDocument/2006/customXml" ds:itemID="{FA3A18C6-4ACC-4A39-96CE-F43AE1C85310}"/>
</file>

<file path=customXml/itemProps3.xml><?xml version="1.0" encoding="utf-8"?>
<ds:datastoreItem xmlns:ds="http://schemas.openxmlformats.org/officeDocument/2006/customXml" ds:itemID="{9CB8EF44-3541-465D-9AF0-882C6FB8DE95}"/>
</file>

<file path=customXml/itemProps4.xml><?xml version="1.0" encoding="utf-8"?>
<ds:datastoreItem xmlns:ds="http://schemas.openxmlformats.org/officeDocument/2006/customXml" ds:itemID="{C496ACAF-A018-49D5-9710-807A98D4A5A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</TotalTime>
  <Words>382</Words>
  <Application>Microsoft Office PowerPoint</Application>
  <PresentationFormat>Personalizado</PresentationFormat>
  <Paragraphs>82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Arial MT</vt:lpstr>
      <vt:lpstr>Calibri</vt:lpstr>
      <vt:lpstr>Courier New</vt:lpstr>
      <vt:lpstr>Times New Roman</vt:lpstr>
      <vt:lpstr>Office Theme</vt:lpstr>
      <vt:lpstr>Estructura Orgánica  Ministerio de Cultura</vt:lpstr>
      <vt:lpstr>DESPACHO DEL MINISTRO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superior actual</dc:title>
  <dc:creator>Ministerio de Hacienda</dc:creator>
  <cp:lastModifiedBy>Christian Camilo Velasquez Cruz</cp:lastModifiedBy>
  <cp:revision>11</cp:revision>
  <dcterms:created xsi:type="dcterms:W3CDTF">2021-09-29T21:57:14Z</dcterms:created>
  <dcterms:modified xsi:type="dcterms:W3CDTF">2022-10-04T19:47:45Z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2021-02-14T00:00:00Z</vt:filetime>
  </property>
  <property fmtid="{D5CDD505-2E9C-101B-9397-08002B2CF9AE}" pid="3" name="Creator">
    <vt:lpwstr>Microsoft® PowerPoint® 2013</vt:lpwstr>
  </property>
  <property fmtid="{D5CDD505-2E9C-101B-9397-08002B2CF9AE}" pid="4" name="LastSaved">
    <vt:filetime>2021-09-29T00:00:00Z</vt:filetime>
  </property>
  <property fmtid="{D5CDD505-2E9C-101B-9397-08002B2CF9AE}" pid="5" name="ContentTypeId">
    <vt:lpwstr>0x0101006A81FD8BE8D33941B641A993FB072DFD</vt:lpwstr>
  </property>
  <property fmtid="{D5CDD505-2E9C-101B-9397-08002B2CF9AE}" pid="6" name="_dlc_DocIdItemGuid">
    <vt:lpwstr>f25897ff-7440-4461-be5c-fd25cb3bf8d2</vt:lpwstr>
  </property>
</Properties>
</file>