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66" r:id="rId5"/>
    <p:sldId id="260" r:id="rId6"/>
    <p:sldId id="261" r:id="rId7"/>
    <p:sldId id="262" r:id="rId8"/>
    <p:sldId id="263" r:id="rId9"/>
    <p:sldId id="264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65" r:id="rId22"/>
  </p:sldIdLst>
  <p:sldSz cx="12192000" cy="6858000"/>
  <p:notesSz cx="6858000" cy="9144000"/>
  <p:defaultTextStyle>
    <a:defPPr>
      <a:defRPr lang="en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F097F"/>
    <a:srgbClr val="F687F9"/>
    <a:srgbClr val="592682"/>
    <a:srgbClr val="38294F"/>
    <a:srgbClr val="1C71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718"/>
    <p:restoredTop sz="96327"/>
  </p:normalViewPr>
  <p:slideViewPr>
    <p:cSldViewPr snapToGrid="0" snapToObjects="1">
      <p:cViewPr varScale="1">
        <p:scale>
          <a:sx n="90" d="100"/>
          <a:sy n="90" d="100"/>
        </p:scale>
        <p:origin x="82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Relationship Id="rId30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C1854C-CED9-4778-8EBF-C8105A0D881F}" type="datetimeFigureOut">
              <a:rPr lang="es-CO" smtClean="0"/>
              <a:t>19/08/2022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40AEDB-B770-41B2-B1EE-BD9A0383709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71438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F7E56-6AF6-BD44-8C01-46881F58E2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72641" y="1122363"/>
            <a:ext cx="6040581" cy="2387600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 dirty="0"/>
              <a:t>Click to edit Master title style</a:t>
            </a:r>
            <a:endParaRPr lang="en-CO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D0219E-E5AD-C245-94B0-119D950CB4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72641" y="3602038"/>
            <a:ext cx="6040581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CO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993492-F820-DC45-9B8D-139B2B445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1D563-7F42-8940-B831-0AE9D87CB2A6}" type="datetimeFigureOut">
              <a:rPr lang="en-CO" smtClean="0"/>
              <a:t>08/19/2022</a:t>
            </a:fld>
            <a:endParaRPr lang="en-C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4DED0C-BB3C-E74C-876D-F9E15AC55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81D808-D0CB-3445-B3DE-474878A90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3BF2B-CB7E-8E44-B440-2E63C1DCD90E}" type="slidenum">
              <a:rPr lang="en-CO" smtClean="0"/>
              <a:t>‹Nº›</a:t>
            </a:fld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980398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F5390-87AE-0343-B2F9-586927132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7D9C92-1812-EB46-8A0B-4A140D9359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F668CD-8E9C-9D43-81C3-18673C84D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1D563-7F42-8940-B831-0AE9D87CB2A6}" type="datetimeFigureOut">
              <a:rPr lang="en-CO" smtClean="0"/>
              <a:t>08/19/2022</a:t>
            </a:fld>
            <a:endParaRPr lang="en-C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BF53C9-E24F-0440-AF22-DC1C77E88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217093-0F74-C945-916F-C95804F9F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3BF2B-CB7E-8E44-B440-2E63C1DCD90E}" type="slidenum">
              <a:rPr lang="en-CO" smtClean="0"/>
              <a:t>‹Nº›</a:t>
            </a:fld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2341960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BEB4D8-29CF-0C4F-B3E8-F2AE12271D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7D99A2-0469-7840-9EDF-1B5993EC1F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78543-FB88-B44C-AB9C-659768E26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1D563-7F42-8940-B831-0AE9D87CB2A6}" type="datetimeFigureOut">
              <a:rPr lang="en-CO" smtClean="0"/>
              <a:t>08/19/2022</a:t>
            </a:fld>
            <a:endParaRPr lang="en-C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C82C5-62A1-7747-91A4-DE31EA681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34231D-57A9-394B-A74B-AF9057D40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3BF2B-CB7E-8E44-B440-2E63C1DCD90E}" type="slidenum">
              <a:rPr lang="en-CO" smtClean="0"/>
              <a:t>‹Nº›</a:t>
            </a:fld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2338472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BCD42-70EB-634C-8BA9-9426B916B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18E4A1-7A76-CD4D-B4B6-410FF5C1F8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25FA81-F2F3-EA44-A990-649B4E850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1D563-7F42-8940-B831-0AE9D87CB2A6}" type="datetimeFigureOut">
              <a:rPr lang="en-CO" smtClean="0"/>
              <a:t>08/19/2022</a:t>
            </a:fld>
            <a:endParaRPr lang="en-C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B2D41D-45DD-BA44-82C8-835FDCD9B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E4E5B2-987D-0E4D-9505-FAE5A6A5E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3BF2B-CB7E-8E44-B440-2E63C1DCD90E}" type="slidenum">
              <a:rPr lang="en-CO" smtClean="0"/>
              <a:t>‹Nº›</a:t>
            </a:fld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2573561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7B568-820C-3C44-8AE6-BA425F87C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en-CO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B7C2E1-E681-074D-8F59-7B5C17BD6A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073317-6D90-FB4B-BDB3-A513AF2FE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1D563-7F42-8940-B831-0AE9D87CB2A6}" type="datetimeFigureOut">
              <a:rPr lang="en-CO" smtClean="0"/>
              <a:t>08/19/2022</a:t>
            </a:fld>
            <a:endParaRPr lang="en-C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F31965-4508-4B4A-9272-811B82AAB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2B35A9-C9CC-A14D-81EC-1DC92E9B9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3BF2B-CB7E-8E44-B440-2E63C1DCD90E}" type="slidenum">
              <a:rPr lang="en-CO" smtClean="0"/>
              <a:t>‹Nº›</a:t>
            </a:fld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1207103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16E695-BA0E-8248-B484-1069AE83D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A770C3-D2CB-8147-A71B-2762036EFE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B2EAD1-0D3D-D649-8DAE-C96EB9A883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06235E-4B98-7245-BA2A-9F99C79A0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1D563-7F42-8940-B831-0AE9D87CB2A6}" type="datetimeFigureOut">
              <a:rPr lang="en-CO" smtClean="0"/>
              <a:t>08/19/2022</a:t>
            </a:fld>
            <a:endParaRPr lang="en-C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B812AD-0F59-7546-96B3-F7BA3A738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4BD18C-B548-4244-A019-7E236E557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3BF2B-CB7E-8E44-B440-2E63C1DCD90E}" type="slidenum">
              <a:rPr lang="en-CO" smtClean="0"/>
              <a:t>‹Nº›</a:t>
            </a:fld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3723159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B37E3C-CB97-B74B-9812-F9BDEFA4E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E2B437-3400-984F-B515-EB636DE1A8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629E30-3D89-484F-B052-228C62952A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O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DBD9C2-A04F-1E4A-A71F-AA9F0AD54F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CCE95E-957C-C648-AD39-2E50B3E676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O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EA69F5A-D9ED-6F40-BBF6-F18A70752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1D563-7F42-8940-B831-0AE9D87CB2A6}" type="datetimeFigureOut">
              <a:rPr lang="en-CO" smtClean="0"/>
              <a:t>08/19/2022</a:t>
            </a:fld>
            <a:endParaRPr lang="en-C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D0512C8-6F8B-1F4D-8DEE-636ABAF4B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03C13AB-1CF1-AF4D-97FE-234B16FC1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3BF2B-CB7E-8E44-B440-2E63C1DCD90E}" type="slidenum">
              <a:rPr lang="en-CO" smtClean="0"/>
              <a:t>‹Nº›</a:t>
            </a:fld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3114070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39F42-62AF-7B4E-B8F6-C9D3F1B79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FC2848-25F5-744D-B671-EEC062765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1D563-7F42-8940-B831-0AE9D87CB2A6}" type="datetimeFigureOut">
              <a:rPr lang="en-CO" smtClean="0"/>
              <a:t>08/19/2022</a:t>
            </a:fld>
            <a:endParaRPr lang="en-C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CA2985-5C8B-704A-B1F1-A98E85BE4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79D973-8B61-D948-8603-D4B03FBB3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3BF2B-CB7E-8E44-B440-2E63C1DCD90E}" type="slidenum">
              <a:rPr lang="en-CO" smtClean="0"/>
              <a:t>‹Nº›</a:t>
            </a:fld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430749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9474B09-6F52-5143-BF4B-57DB0E382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1D563-7F42-8940-B831-0AE9D87CB2A6}" type="datetimeFigureOut">
              <a:rPr lang="en-CO" smtClean="0"/>
              <a:t>08/19/2022</a:t>
            </a:fld>
            <a:endParaRPr lang="en-C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C568D8-B108-2A44-9BE7-F4E4506E0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1682DD-C6E1-BB4D-BA04-CAD96FA8A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3BF2B-CB7E-8E44-B440-2E63C1DCD90E}" type="slidenum">
              <a:rPr lang="en-CO" smtClean="0"/>
              <a:t>‹Nº›</a:t>
            </a:fld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3218641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A8F0C-F532-0447-A802-5073FAA90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261FE0-B15A-3B40-B46D-B45F868441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BF2DAE-EF41-E244-8D89-541D3A8AEE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6C3EC4-7CC2-B041-A02E-364FACF6F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1D563-7F42-8940-B831-0AE9D87CB2A6}" type="datetimeFigureOut">
              <a:rPr lang="en-CO" smtClean="0"/>
              <a:t>08/19/2022</a:t>
            </a:fld>
            <a:endParaRPr lang="en-C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1966AF-1BF6-5649-BEAA-3BD217398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55FDF1-8ADC-CD46-8865-DEC7FF26F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3BF2B-CB7E-8E44-B440-2E63C1DCD90E}" type="slidenum">
              <a:rPr lang="en-CO" smtClean="0"/>
              <a:t>‹Nº›</a:t>
            </a:fld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3776368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EA8DA-E8F1-6742-AE3E-F26278332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522017-C7FE-7545-A46D-95D6ECFB4E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35AA25-7C47-694A-967B-D122355C37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FE2361-65E5-0D4D-98D3-26430FB60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1D563-7F42-8940-B831-0AE9D87CB2A6}" type="datetimeFigureOut">
              <a:rPr lang="en-CO" smtClean="0"/>
              <a:t>08/19/2022</a:t>
            </a:fld>
            <a:endParaRPr lang="en-C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E57B5C-8776-9142-8671-42C1C3D21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C910DF-926C-8441-BC83-3343E9585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3BF2B-CB7E-8E44-B440-2E63C1DCD90E}" type="slidenum">
              <a:rPr lang="en-CO" smtClean="0"/>
              <a:t>‹Nº›</a:t>
            </a:fld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2514268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D8D5EDA-3BB2-B948-892F-28AB31569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CO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6E3261-7E47-1045-8882-97672006A6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O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F68F4D-DD6E-274F-8363-5F7481575D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21D563-7F42-8940-B831-0AE9D87CB2A6}" type="datetimeFigureOut">
              <a:rPr lang="en-CO" smtClean="0"/>
              <a:t>08/19/2022</a:t>
            </a:fld>
            <a:endParaRPr lang="en-C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FAF960-ECA2-8A4B-A4E7-AE79CCD648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36A978-A644-EA4C-9A08-02C65F5C17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3BF2B-CB7E-8E44-B440-2E63C1DCD90E}" type="slidenum">
              <a:rPr lang="en-CO" smtClean="0"/>
              <a:t>‹Nº›</a:t>
            </a:fld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740642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592682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0026A61-DDBD-6740-93CC-545D92D5624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393"/>
            <a:ext cx="12192000" cy="68572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66EDD78-5DCB-A646-A931-2896C555E5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72641" y="299359"/>
            <a:ext cx="6040581" cy="2387600"/>
          </a:xfrm>
        </p:spPr>
        <p:txBody>
          <a:bodyPr>
            <a:normAutofit/>
          </a:bodyPr>
          <a:lstStyle/>
          <a:p>
            <a:r>
              <a:rPr lang="es-ES" sz="4000" dirty="0"/>
              <a:t>DERECHO DE LAS MUJERES A UNA </a:t>
            </a:r>
            <a:r>
              <a:rPr lang="es-ES" sz="4000" dirty="0">
                <a:solidFill>
                  <a:srgbClr val="9F097F"/>
                </a:solidFill>
              </a:rPr>
              <a:t>VIDA LIBRE DE VIOLENCIAS</a:t>
            </a:r>
            <a:endParaRPr lang="en-CO" sz="4000" dirty="0">
              <a:solidFill>
                <a:srgbClr val="9F097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084719-1772-6E4D-B84C-C1EC6E358F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72638" y="2701227"/>
            <a:ext cx="6040581" cy="1655762"/>
          </a:xfrm>
        </p:spPr>
        <p:txBody>
          <a:bodyPr/>
          <a:lstStyle/>
          <a:p>
            <a:r>
              <a:rPr lang="es-ES" sz="2400" dirty="0">
                <a:latin typeface="Abadi Extra Light" panose="020B02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Violencias contra las mujeres, rutas y competencias en el Distrito. </a:t>
            </a:r>
            <a:endParaRPr lang="es-CO" sz="2400" dirty="0">
              <a:latin typeface="Abadi Extra Light" panose="020B0204020104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CO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546AAF19-923E-4CEE-9ADC-20245B3BABFD}"/>
              </a:ext>
            </a:extLst>
          </p:cNvPr>
          <p:cNvSpPr txBox="1">
            <a:spLocks/>
          </p:cNvSpPr>
          <p:nvPr/>
        </p:nvSpPr>
        <p:spPr>
          <a:xfrm>
            <a:off x="5272637" y="4356989"/>
            <a:ext cx="6040581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200" dirty="0">
                <a:latin typeface="Abadi Extra Light" panose="020B02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Grupo de Gestión Humana</a:t>
            </a:r>
          </a:p>
          <a:p>
            <a:r>
              <a:rPr lang="es-ES" sz="2200" b="1" dirty="0">
                <a:latin typeface="Abadi Extra Light" panose="020B02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Ministerio de Cultura</a:t>
            </a:r>
          </a:p>
          <a:p>
            <a:r>
              <a:rPr lang="es-CO" sz="2200" dirty="0">
                <a:latin typeface="Abadi Extra Light" panose="020B02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2022 </a:t>
            </a:r>
          </a:p>
          <a:p>
            <a:endParaRPr lang="en-CO" dirty="0"/>
          </a:p>
        </p:txBody>
      </p:sp>
    </p:spTree>
    <p:extLst>
      <p:ext uri="{BB962C8B-B14F-4D97-AF65-F5344CB8AC3E}">
        <p14:creationId xmlns:p14="http://schemas.microsoft.com/office/powerpoint/2010/main" val="37796760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593C26D-43CE-8B49-A6A8-D088CB8215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7159"/>
          <a:stretch/>
        </p:blipFill>
        <p:spPr>
          <a:xfrm>
            <a:off x="10626436" y="393"/>
            <a:ext cx="1565563" cy="6857213"/>
          </a:xfr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BF2D7E61-067A-4217-BAF7-0B5AF3D30C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672" y="-138545"/>
            <a:ext cx="8943051" cy="6848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1082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593C26D-43CE-8B49-A6A8-D088CB8215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7159"/>
          <a:stretch/>
        </p:blipFill>
        <p:spPr>
          <a:xfrm>
            <a:off x="10626436" y="393"/>
            <a:ext cx="1565563" cy="6857213"/>
          </a:xfr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832F185D-7F13-4D72-A3D7-24E6B6033E7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118"/>
          <a:stretch/>
        </p:blipFill>
        <p:spPr>
          <a:xfrm>
            <a:off x="609600" y="0"/>
            <a:ext cx="9242474" cy="6792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6494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593C26D-43CE-8B49-A6A8-D088CB8215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8068" r="1"/>
          <a:stretch/>
        </p:blipFill>
        <p:spPr>
          <a:xfrm>
            <a:off x="8298873" y="393"/>
            <a:ext cx="3893127" cy="6857213"/>
          </a:xfrm>
        </p:spPr>
      </p:pic>
      <p:pic>
        <p:nvPicPr>
          <p:cNvPr id="4" name="Imagen 3" descr="Texto&#10;&#10;Descripción generada automáticamente con confianza baja">
            <a:extLst>
              <a:ext uri="{FF2B5EF4-FFF2-40B4-BE49-F238E27FC236}">
                <a16:creationId xmlns:a16="http://schemas.microsoft.com/office/drawing/2014/main" id="{51FA311D-67BF-4E9E-94DF-A50863C314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" y="-1181"/>
            <a:ext cx="7863840" cy="6858000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C32CE0A8-E1BE-41CD-BD31-2CDD726AFD77}"/>
              </a:ext>
            </a:extLst>
          </p:cNvPr>
          <p:cNvSpPr txBox="1"/>
          <p:nvPr/>
        </p:nvSpPr>
        <p:spPr>
          <a:xfrm>
            <a:off x="8413866" y="1465677"/>
            <a:ext cx="208788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dirty="0">
                <a:solidFill>
                  <a:srgbClr val="62064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DIRECCIÓN</a:t>
            </a:r>
          </a:p>
          <a:p>
            <a:pPr algn="ctr"/>
            <a:endParaRPr lang="es-CO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s-CO" sz="23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Carrera 9 # 3- 11</a:t>
            </a:r>
          </a:p>
          <a:p>
            <a:pPr algn="ctr"/>
            <a:endParaRPr lang="es-CO" sz="2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s-CO" sz="2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Barrio La Candelaria</a:t>
            </a:r>
          </a:p>
          <a:p>
            <a:pPr algn="ctr"/>
            <a:endParaRPr lang="es-CO" sz="2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s-CO" sz="2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Esquina Café de Rosita </a:t>
            </a:r>
          </a:p>
        </p:txBody>
      </p:sp>
    </p:spTree>
    <p:extLst>
      <p:ext uri="{BB962C8B-B14F-4D97-AF65-F5344CB8AC3E}">
        <p14:creationId xmlns:p14="http://schemas.microsoft.com/office/powerpoint/2010/main" val="11409232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593C26D-43CE-8B49-A6A8-D088CB8215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7273" r="1"/>
          <a:stretch/>
        </p:blipFill>
        <p:spPr>
          <a:xfrm>
            <a:off x="10640291" y="393"/>
            <a:ext cx="1551709" cy="6857213"/>
          </a:xfr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43C234AE-E53E-4C4D-AFC7-E35F1C0E76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145" y="-4642"/>
            <a:ext cx="8882417" cy="6862642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D5DFFEF4-949A-4FA7-9899-582C3242BFC6}"/>
              </a:ext>
            </a:extLst>
          </p:cNvPr>
          <p:cNvSpPr/>
          <p:nvPr/>
        </p:nvSpPr>
        <p:spPr>
          <a:xfrm>
            <a:off x="1777192" y="5820955"/>
            <a:ext cx="6302326" cy="16881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Flecha: a la derecha 9">
            <a:extLst>
              <a:ext uri="{FF2B5EF4-FFF2-40B4-BE49-F238E27FC236}">
                <a16:creationId xmlns:a16="http://schemas.microsoft.com/office/drawing/2014/main" id="{3E1DB873-0D7D-4988-B6DD-AD847A9DEFB5}"/>
              </a:ext>
            </a:extLst>
          </p:cNvPr>
          <p:cNvSpPr/>
          <p:nvPr/>
        </p:nvSpPr>
        <p:spPr>
          <a:xfrm>
            <a:off x="984405" y="5743581"/>
            <a:ext cx="365760" cy="32355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048793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593C26D-43CE-8B49-A6A8-D088CB8215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7273" r="1"/>
          <a:stretch/>
        </p:blipFill>
        <p:spPr>
          <a:xfrm>
            <a:off x="10640291" y="393"/>
            <a:ext cx="1551709" cy="6857213"/>
          </a:xfr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DFF2086-0C13-4ABB-86EB-04E4EFE46A7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540"/>
          <a:stretch/>
        </p:blipFill>
        <p:spPr>
          <a:xfrm>
            <a:off x="637308" y="0"/>
            <a:ext cx="9294683" cy="6853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9281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593C26D-43CE-8B49-A6A8-D088CB8215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7273" r="1"/>
          <a:stretch/>
        </p:blipFill>
        <p:spPr>
          <a:xfrm>
            <a:off x="10640291" y="393"/>
            <a:ext cx="1551709" cy="6857213"/>
          </a:xfr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8027F949-95C6-46F7-A593-89CB3DEBE6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637" y="0"/>
            <a:ext cx="9376362" cy="6848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842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593C26D-43CE-8B49-A6A8-D088CB8215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7273" r="1"/>
          <a:stretch/>
        </p:blipFill>
        <p:spPr>
          <a:xfrm>
            <a:off x="10640291" y="393"/>
            <a:ext cx="1551709" cy="6857213"/>
          </a:xfr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DBD58230-4214-4D6C-850A-04060C06225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593"/>
          <a:stretch/>
        </p:blipFill>
        <p:spPr>
          <a:xfrm>
            <a:off x="581891" y="0"/>
            <a:ext cx="9249839" cy="6853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5125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593C26D-43CE-8B49-A6A8-D088CB8215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7273" r="1"/>
          <a:stretch/>
        </p:blipFill>
        <p:spPr>
          <a:xfrm>
            <a:off x="10640291" y="393"/>
            <a:ext cx="1551709" cy="6857213"/>
          </a:xfr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16D1BF2A-C30F-4B93-880B-7D5FDFB4182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136" b="2637"/>
          <a:stretch/>
        </p:blipFill>
        <p:spPr>
          <a:xfrm>
            <a:off x="670631" y="94957"/>
            <a:ext cx="8909467" cy="6668086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16B386C6-93BE-4300-9604-007D8A28EE0D}"/>
              </a:ext>
            </a:extLst>
          </p:cNvPr>
          <p:cNvSpPr/>
          <p:nvPr/>
        </p:nvSpPr>
        <p:spPr>
          <a:xfrm>
            <a:off x="619192" y="2897945"/>
            <a:ext cx="9164815" cy="268692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Flecha: a la derecha 8">
            <a:extLst>
              <a:ext uri="{FF2B5EF4-FFF2-40B4-BE49-F238E27FC236}">
                <a16:creationId xmlns:a16="http://schemas.microsoft.com/office/drawing/2014/main" id="{79C16C35-7401-4F69-B5CC-753C07040091}"/>
              </a:ext>
            </a:extLst>
          </p:cNvPr>
          <p:cNvSpPr/>
          <p:nvPr/>
        </p:nvSpPr>
        <p:spPr>
          <a:xfrm>
            <a:off x="126716" y="4507924"/>
            <a:ext cx="365760" cy="32355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768514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593C26D-43CE-8B49-A6A8-D088CB8215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7273" r="1"/>
          <a:stretch/>
        </p:blipFill>
        <p:spPr>
          <a:xfrm>
            <a:off x="10640291" y="393"/>
            <a:ext cx="1551709" cy="6857213"/>
          </a:xfr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2FFE11D1-3C80-4663-8A2B-BEF8416268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775" y="0"/>
            <a:ext cx="9716160" cy="6227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3275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593C26D-43CE-8B49-A6A8-D088CB8215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7273" r="1"/>
          <a:stretch/>
        </p:blipFill>
        <p:spPr>
          <a:xfrm>
            <a:off x="10640291" y="393"/>
            <a:ext cx="1551709" cy="6857213"/>
          </a:xfr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380E6F43-884E-4760-9818-31FF53AEE5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927" y="393"/>
            <a:ext cx="9383151" cy="6625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0365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8EC8597-8828-AD4A-A488-1A5A92473F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-5879"/>
            <a:ext cx="12192001" cy="6858001"/>
          </a:xfrm>
        </p:spPr>
      </p:pic>
      <p:sp>
        <p:nvSpPr>
          <p:cNvPr id="7" name="Bocadillo: ovalado 6">
            <a:extLst>
              <a:ext uri="{FF2B5EF4-FFF2-40B4-BE49-F238E27FC236}">
                <a16:creationId xmlns:a16="http://schemas.microsoft.com/office/drawing/2014/main" id="{AAFED334-5E80-42CC-9B7D-1D9D47FAE3FB}"/>
              </a:ext>
            </a:extLst>
          </p:cNvPr>
          <p:cNvSpPr>
            <a:spLocks/>
          </p:cNvSpPr>
          <p:nvPr/>
        </p:nvSpPr>
        <p:spPr>
          <a:xfrm>
            <a:off x="8605718" y="1742775"/>
            <a:ext cx="2981632" cy="3188026"/>
          </a:xfrm>
          <a:prstGeom prst="wedgeEllipseCallout">
            <a:avLst>
              <a:gd name="adj1" fmla="val -60833"/>
              <a:gd name="adj2" fmla="val 2168"/>
            </a:avLst>
          </a:prstGeom>
          <a:solidFill>
            <a:srgbClr val="62064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93CD4FB-6104-46B1-9AB6-20387B676A9B}"/>
              </a:ext>
            </a:extLst>
          </p:cNvPr>
          <p:cNvSpPr txBox="1"/>
          <p:nvPr/>
        </p:nvSpPr>
        <p:spPr>
          <a:xfrm>
            <a:off x="8750536" y="2182626"/>
            <a:ext cx="26919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¿</a:t>
            </a:r>
            <a:r>
              <a:rPr lang="es-CO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Qué es el </a:t>
            </a:r>
            <a:r>
              <a:rPr lang="es-CO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enfoque de género?</a:t>
            </a:r>
          </a:p>
          <a:p>
            <a:pPr algn="ctr"/>
            <a:endParaRPr lang="es-CO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s-CO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¿</a:t>
            </a:r>
            <a:r>
              <a:rPr lang="es-CO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Cuál es su </a:t>
            </a:r>
            <a:r>
              <a:rPr lang="es-CO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utilidad?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1264221D-3284-4E05-A1F6-B57A3FD1B3BF}"/>
              </a:ext>
            </a:extLst>
          </p:cNvPr>
          <p:cNvSpPr txBox="1"/>
          <p:nvPr/>
        </p:nvSpPr>
        <p:spPr>
          <a:xfrm>
            <a:off x="3123209" y="1290074"/>
            <a:ext cx="487786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Herramienta de análisis que permite identificar y caracterizar </a:t>
            </a:r>
            <a:r>
              <a:rPr lang="es-E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las particularidades contextuales y situaciones vivenciadas </a:t>
            </a:r>
            <a:r>
              <a:rPr lang="es-E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por las personas, de acuerdo con su sexo y a los constructos sociales asociados con dicho sexo. </a:t>
            </a:r>
          </a:p>
          <a:p>
            <a:pPr algn="just"/>
            <a:endParaRPr lang="es-E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s-E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Éstas generan </a:t>
            </a:r>
            <a:r>
              <a:rPr lang="es-E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diferencias económicas, políticas, psicológicas, culturales y jurídicas</a:t>
            </a:r>
            <a:r>
              <a:rPr lang="es-E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identificando </a:t>
            </a:r>
            <a:r>
              <a:rPr lang="es-E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brechas y patrones de discriminación</a:t>
            </a:r>
            <a:r>
              <a:rPr lang="es-E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s-CO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61860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593C26D-43CE-8B49-A6A8-D088CB8215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7273" r="1"/>
          <a:stretch/>
        </p:blipFill>
        <p:spPr>
          <a:xfrm>
            <a:off x="10640291" y="393"/>
            <a:ext cx="1551709" cy="6857213"/>
          </a:xfr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16269E8C-58D3-417A-86CD-478EB0153EF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067"/>
          <a:stretch/>
        </p:blipFill>
        <p:spPr>
          <a:xfrm>
            <a:off x="775855" y="0"/>
            <a:ext cx="8736037" cy="6548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0743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ACF87A7-E3BE-7E4A-B7D5-EC4D223AE32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7213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B8CA0DB6-2632-8F42-8B18-8B0EB5801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83369"/>
            <a:ext cx="10515600" cy="3512776"/>
          </a:xfrm>
        </p:spPr>
        <p:txBody>
          <a:bodyPr/>
          <a:lstStyle/>
          <a:p>
            <a:br>
              <a:rPr lang="es-CO" dirty="0"/>
            </a:br>
            <a:br>
              <a:rPr lang="es-CO" dirty="0"/>
            </a:br>
            <a:r>
              <a:rPr lang="en-CO" dirty="0"/>
              <a:t>Gracias</a:t>
            </a:r>
          </a:p>
        </p:txBody>
      </p:sp>
      <p:pic>
        <p:nvPicPr>
          <p:cNvPr id="6" name="Marcador de contenido 11">
            <a:extLst>
              <a:ext uri="{FF2B5EF4-FFF2-40B4-BE49-F238E27FC236}">
                <a16:creationId xmlns:a16="http://schemas.microsoft.com/office/drawing/2014/main" id="{D4516A82-9085-405E-804D-69A55E93119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72" t="29571" r="31886" b="31541"/>
          <a:stretch/>
        </p:blipFill>
        <p:spPr>
          <a:xfrm>
            <a:off x="3600137" y="1332676"/>
            <a:ext cx="4991725" cy="2670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845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hape&#10;&#10;Description automatically generated with low confidence">
            <a:extLst>
              <a:ext uri="{FF2B5EF4-FFF2-40B4-BE49-F238E27FC236}">
                <a16:creationId xmlns:a16="http://schemas.microsoft.com/office/drawing/2014/main" id="{9359DC98-683B-2846-B5CD-27CCD37DD0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" r="97"/>
          <a:stretch/>
        </p:blipFill>
        <p:spPr>
          <a:xfrm>
            <a:off x="0" y="-635"/>
            <a:ext cx="12192000" cy="6864750"/>
          </a:xfrm>
        </p:spPr>
      </p:pic>
      <p:sp>
        <p:nvSpPr>
          <p:cNvPr id="12" name="3 Título">
            <a:extLst>
              <a:ext uri="{FF2B5EF4-FFF2-40B4-BE49-F238E27FC236}">
                <a16:creationId xmlns:a16="http://schemas.microsoft.com/office/drawing/2014/main" id="{A5ACC578-F455-4A90-8B00-7D431663BA01}"/>
              </a:ext>
            </a:extLst>
          </p:cNvPr>
          <p:cNvSpPr txBox="1">
            <a:spLocks/>
          </p:cNvSpPr>
          <p:nvPr/>
        </p:nvSpPr>
        <p:spPr>
          <a:xfrm>
            <a:off x="2449959" y="532430"/>
            <a:ext cx="3263442" cy="260458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3600" dirty="0">
                <a:solidFill>
                  <a:srgbClr val="62064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¿POR QUÉ HABLAMOS DE VIOLENCIAS CONTRA LAS MUJERES?</a:t>
            </a:r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51D4336E-1050-4C9B-BCDC-C8E4BFD16757}"/>
              </a:ext>
            </a:extLst>
          </p:cNvPr>
          <p:cNvGrpSpPr/>
          <p:nvPr/>
        </p:nvGrpSpPr>
        <p:grpSpPr>
          <a:xfrm>
            <a:off x="8726398" y="522478"/>
            <a:ext cx="1803512" cy="2805973"/>
            <a:chOff x="4744912" y="2037080"/>
            <a:chExt cx="1803512" cy="2805973"/>
          </a:xfrm>
        </p:grpSpPr>
        <p:sp>
          <p:nvSpPr>
            <p:cNvPr id="14" name="Rectángulo: esquinas redondeadas 13">
              <a:extLst>
                <a:ext uri="{FF2B5EF4-FFF2-40B4-BE49-F238E27FC236}">
                  <a16:creationId xmlns:a16="http://schemas.microsoft.com/office/drawing/2014/main" id="{1FCEA129-436D-4848-A826-2571ED66F7F4}"/>
                </a:ext>
              </a:extLst>
            </p:cNvPr>
            <p:cNvSpPr/>
            <p:nvPr/>
          </p:nvSpPr>
          <p:spPr>
            <a:xfrm>
              <a:off x="4744912" y="2037080"/>
              <a:ext cx="1781767" cy="592416"/>
            </a:xfrm>
            <a:prstGeom prst="roundRect">
              <a:avLst/>
            </a:prstGeom>
            <a:solidFill>
              <a:srgbClr val="572363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Ideas</a:t>
              </a:r>
            </a:p>
          </p:txBody>
        </p:sp>
        <p:sp>
          <p:nvSpPr>
            <p:cNvPr id="15" name="Rectángulo: esquinas redondeadas 14">
              <a:extLst>
                <a:ext uri="{FF2B5EF4-FFF2-40B4-BE49-F238E27FC236}">
                  <a16:creationId xmlns:a16="http://schemas.microsoft.com/office/drawing/2014/main" id="{3E02EE2B-FF05-49D1-9D39-B19BD0FDBA48}"/>
                </a:ext>
              </a:extLst>
            </p:cNvPr>
            <p:cNvSpPr/>
            <p:nvPr/>
          </p:nvSpPr>
          <p:spPr>
            <a:xfrm>
              <a:off x="4766657" y="2776379"/>
              <a:ext cx="1781767" cy="592416"/>
            </a:xfrm>
            <a:prstGeom prst="roundRect">
              <a:avLst/>
            </a:prstGeom>
            <a:solidFill>
              <a:srgbClr val="572363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Cultura</a:t>
              </a:r>
            </a:p>
          </p:txBody>
        </p:sp>
        <p:sp>
          <p:nvSpPr>
            <p:cNvPr id="16" name="Rectángulo: esquinas redondeadas 15">
              <a:extLst>
                <a:ext uri="{FF2B5EF4-FFF2-40B4-BE49-F238E27FC236}">
                  <a16:creationId xmlns:a16="http://schemas.microsoft.com/office/drawing/2014/main" id="{0D835615-6695-4DE5-A23E-69A720B060DA}"/>
                </a:ext>
              </a:extLst>
            </p:cNvPr>
            <p:cNvSpPr/>
            <p:nvPr/>
          </p:nvSpPr>
          <p:spPr>
            <a:xfrm>
              <a:off x="4744912" y="4250637"/>
              <a:ext cx="1781767" cy="592416"/>
            </a:xfrm>
            <a:prstGeom prst="roundRect">
              <a:avLst/>
            </a:prstGeom>
            <a:solidFill>
              <a:srgbClr val="572363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Prejuicios</a:t>
              </a:r>
            </a:p>
          </p:txBody>
        </p:sp>
        <p:sp>
          <p:nvSpPr>
            <p:cNvPr id="17" name="Rectángulo: esquinas redondeadas 16">
              <a:extLst>
                <a:ext uri="{FF2B5EF4-FFF2-40B4-BE49-F238E27FC236}">
                  <a16:creationId xmlns:a16="http://schemas.microsoft.com/office/drawing/2014/main" id="{F66F979A-859B-4007-BDC9-789096A50F1E}"/>
                </a:ext>
              </a:extLst>
            </p:cNvPr>
            <p:cNvSpPr/>
            <p:nvPr/>
          </p:nvSpPr>
          <p:spPr>
            <a:xfrm>
              <a:off x="4766657" y="3513508"/>
              <a:ext cx="1781767" cy="592416"/>
            </a:xfrm>
            <a:prstGeom prst="roundRect">
              <a:avLst/>
            </a:prstGeom>
            <a:solidFill>
              <a:srgbClr val="572363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Histórico</a:t>
              </a:r>
            </a:p>
          </p:txBody>
        </p:sp>
      </p:grpSp>
      <p:cxnSp>
        <p:nvCxnSpPr>
          <p:cNvPr id="18" name="Conector recto de flecha 17">
            <a:extLst>
              <a:ext uri="{FF2B5EF4-FFF2-40B4-BE49-F238E27FC236}">
                <a16:creationId xmlns:a16="http://schemas.microsoft.com/office/drawing/2014/main" id="{1D2EACE2-814E-40F1-AD5A-AB3EFAD55D47}"/>
              </a:ext>
            </a:extLst>
          </p:cNvPr>
          <p:cNvCxnSpPr>
            <a:cxnSpLocks/>
          </p:cNvCxnSpPr>
          <p:nvPr/>
        </p:nvCxnSpPr>
        <p:spPr>
          <a:xfrm>
            <a:off x="5462956" y="1895421"/>
            <a:ext cx="2849771" cy="1012024"/>
          </a:xfrm>
          <a:prstGeom prst="straightConnector1">
            <a:avLst/>
          </a:prstGeom>
          <a:ln>
            <a:solidFill>
              <a:srgbClr val="CC00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de flecha 19">
            <a:extLst>
              <a:ext uri="{FF2B5EF4-FFF2-40B4-BE49-F238E27FC236}">
                <a16:creationId xmlns:a16="http://schemas.microsoft.com/office/drawing/2014/main" id="{02F019DB-1279-4A1D-B80F-8329A04AC9C8}"/>
              </a:ext>
            </a:extLst>
          </p:cNvPr>
          <p:cNvCxnSpPr>
            <a:cxnSpLocks/>
          </p:cNvCxnSpPr>
          <p:nvPr/>
        </p:nvCxnSpPr>
        <p:spPr>
          <a:xfrm>
            <a:off x="5462956" y="1895421"/>
            <a:ext cx="2974462" cy="267448"/>
          </a:xfrm>
          <a:prstGeom prst="straightConnector1">
            <a:avLst/>
          </a:prstGeom>
          <a:ln>
            <a:solidFill>
              <a:srgbClr val="CC00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de flecha 21">
            <a:extLst>
              <a:ext uri="{FF2B5EF4-FFF2-40B4-BE49-F238E27FC236}">
                <a16:creationId xmlns:a16="http://schemas.microsoft.com/office/drawing/2014/main" id="{2857FC46-10F7-41B0-A472-A08B77A74FF3}"/>
              </a:ext>
            </a:extLst>
          </p:cNvPr>
          <p:cNvCxnSpPr>
            <a:cxnSpLocks/>
          </p:cNvCxnSpPr>
          <p:nvPr/>
        </p:nvCxnSpPr>
        <p:spPr>
          <a:xfrm flipV="1">
            <a:off x="5444651" y="1557985"/>
            <a:ext cx="2992767" cy="323905"/>
          </a:xfrm>
          <a:prstGeom prst="straightConnector1">
            <a:avLst/>
          </a:prstGeom>
          <a:ln>
            <a:solidFill>
              <a:srgbClr val="CC00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de flecha 23">
            <a:extLst>
              <a:ext uri="{FF2B5EF4-FFF2-40B4-BE49-F238E27FC236}">
                <a16:creationId xmlns:a16="http://schemas.microsoft.com/office/drawing/2014/main" id="{7358BDC1-A8D3-44E5-A3F6-8D0F29E174A5}"/>
              </a:ext>
            </a:extLst>
          </p:cNvPr>
          <p:cNvCxnSpPr>
            <a:cxnSpLocks/>
          </p:cNvCxnSpPr>
          <p:nvPr/>
        </p:nvCxnSpPr>
        <p:spPr>
          <a:xfrm flipV="1">
            <a:off x="5462956" y="880433"/>
            <a:ext cx="2974462" cy="1001457"/>
          </a:xfrm>
          <a:prstGeom prst="straightConnector1">
            <a:avLst/>
          </a:prstGeom>
          <a:ln>
            <a:solidFill>
              <a:srgbClr val="CC00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ángulo: esquinas redondeadas 30">
            <a:extLst>
              <a:ext uri="{FF2B5EF4-FFF2-40B4-BE49-F238E27FC236}">
                <a16:creationId xmlns:a16="http://schemas.microsoft.com/office/drawing/2014/main" id="{382AAEA2-8FED-459E-9597-52D4F61431E9}"/>
              </a:ext>
            </a:extLst>
          </p:cNvPr>
          <p:cNvSpPr/>
          <p:nvPr/>
        </p:nvSpPr>
        <p:spPr>
          <a:xfrm>
            <a:off x="2812473" y="3851564"/>
            <a:ext cx="8797636" cy="2313709"/>
          </a:xfrm>
          <a:prstGeom prst="roundRect">
            <a:avLst/>
          </a:prstGeom>
          <a:solidFill>
            <a:srgbClr val="F687F9"/>
          </a:solidFill>
          <a:ln>
            <a:solidFill>
              <a:srgbClr val="3829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9" name="Marcador de contenido 2">
            <a:extLst>
              <a:ext uri="{FF2B5EF4-FFF2-40B4-BE49-F238E27FC236}">
                <a16:creationId xmlns:a16="http://schemas.microsoft.com/office/drawing/2014/main" id="{EA1B13A9-8BE8-46A5-8D82-6C12D12FA0A0}"/>
              </a:ext>
            </a:extLst>
          </p:cNvPr>
          <p:cNvSpPr txBox="1">
            <a:spLocks/>
          </p:cNvSpPr>
          <p:nvPr/>
        </p:nvSpPr>
        <p:spPr>
          <a:xfrm>
            <a:off x="2812473" y="4249801"/>
            <a:ext cx="8550549" cy="180863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E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“(…) </a:t>
            </a:r>
            <a:r>
              <a:rPr lang="es-ES" sz="22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cualquier acción u omisión, que le </a:t>
            </a:r>
            <a:r>
              <a:rPr lang="es-ES" sz="22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cause muerte, daño o </a:t>
            </a:r>
            <a:r>
              <a:rPr lang="es-ES" sz="22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sufrimiento físico, sexual, psicológico, económico o patrimonial por su condición de mujer, así como las amenazas de tales actos, la coacción o la privación arbitraria de la libertad, bien sea que se presente en el </a:t>
            </a:r>
            <a:r>
              <a:rPr lang="es-ES" sz="22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ámbito público o en el privado</a:t>
            </a:r>
            <a:r>
              <a:rPr lang="es-E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 </a:t>
            </a:r>
          </a:p>
          <a:p>
            <a:pPr algn="r"/>
            <a:r>
              <a:rPr lang="es-ES" sz="2500" b="1" dirty="0">
                <a:latin typeface="Arial" panose="020B0604020202020204" pitchFamily="34" charset="0"/>
                <a:cs typeface="Arial" panose="020B0604020202020204" pitchFamily="34" charset="0"/>
              </a:rPr>
              <a:t>L1257/08 Art. 2 </a:t>
            </a:r>
            <a:endParaRPr lang="en-US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21657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4" descr="Shape&#10;&#10;Description automatically generated with low confidence">
            <a:extLst>
              <a:ext uri="{FF2B5EF4-FFF2-40B4-BE49-F238E27FC236}">
                <a16:creationId xmlns:a16="http://schemas.microsoft.com/office/drawing/2014/main" id="{4550C0EF-8F1E-4806-B662-200ACDB419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7727"/>
          <a:stretch/>
        </p:blipFill>
        <p:spPr>
          <a:xfrm>
            <a:off x="0" y="0"/>
            <a:ext cx="10030691" cy="6858000"/>
          </a:xfr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30479D44-4E43-4B5B-99AE-7E7FC3202F3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288" b="94444" l="10000" r="90000">
                        <a14:foregroundMark x1="51860" y1="22222" x2="51860" y2="22222"/>
                        <a14:foregroundMark x1="41163" y1="14052" x2="41163" y2="14052"/>
                        <a14:foregroundMark x1="45814" y1="2941" x2="45814" y2="2941"/>
                        <a14:foregroundMark x1="27674" y1="73529" x2="27674" y2="73529"/>
                        <a14:foregroundMark x1="32093" y1="78758" x2="32093" y2="78758"/>
                        <a14:foregroundMark x1="27209" y1="65033" x2="27209" y2="65033"/>
                        <a14:foregroundMark x1="25814" y1="94444" x2="25814" y2="94444"/>
                        <a14:foregroundMark x1="70465" y1="87908" x2="70465" y2="87908"/>
                        <a14:foregroundMark x1="65116" y1="71242" x2="65116" y2="71242"/>
                        <a14:foregroundMark x1="65116" y1="75163" x2="65116" y2="75163"/>
                        <a14:foregroundMark x1="70930" y1="78105" x2="70930" y2="78105"/>
                        <a14:foregroundMark x1="78837" y1="78105" x2="78837" y2="78105"/>
                        <a14:foregroundMark x1="74419" y1="71569" x2="74419" y2="71569"/>
                        <a14:foregroundMark x1="68837" y1="64379" x2="68837" y2="64379"/>
                        <a14:foregroundMark x1="66279" y1="70588" x2="70465" y2="80392"/>
                        <a14:foregroundMark x1="70465" y1="80392" x2="69535" y2="67974"/>
                        <a14:foregroundMark x1="69535" y1="67974" x2="65116" y2="71569"/>
                        <a14:foregroundMark x1="66927" y1="43791" x2="68837" y2="47059"/>
                        <a14:foregroundMark x1="65208" y1="40850" x2="66927" y2="43791"/>
                        <a14:foregroundMark x1="58140" y1="28758" x2="65208" y2="40850"/>
                        <a14:foregroundMark x1="68984" y1="48366" x2="70233" y2="59477"/>
                        <a14:foregroundMark x1="68837" y1="47059" x2="68984" y2="48366"/>
                        <a14:foregroundMark x1="70818" y1="48366" x2="72791" y2="53595"/>
                        <a14:foregroundMark x1="69091" y1="43791" x2="70818" y2="48366"/>
                        <a14:foregroundMark x1="67981" y1="40850" x2="69091" y2="43791"/>
                        <a14:foregroundMark x1="67241" y1="38889" x2="67981" y2="40850"/>
                        <a14:foregroundMark x1="65391" y1="33987" x2="67241" y2="38889"/>
                        <a14:foregroundMark x1="64651" y1="32026" x2="65391" y2="33987"/>
                        <a14:foregroundMark x1="71458" y1="60458" x2="71395" y2="60784"/>
                        <a14:foregroundMark x1="72791" y1="53595" x2="71458" y2="60458"/>
                        <a14:foregroundMark x1="70233" y1="50000" x2="70233" y2="50000"/>
                        <a14:foregroundMark x1="70000" y1="49020" x2="70000" y2="49020"/>
                        <a14:foregroundMark x1="65814" y1="40523" x2="65814" y2="40523"/>
                        <a14:foregroundMark x1="64419" y1="36601" x2="64419" y2="36601"/>
                        <a14:foregroundMark x1="65116" y1="36601" x2="65116" y2="36601"/>
                        <a14:foregroundMark x1="70930" y1="47059" x2="70930" y2="47059"/>
                        <a14:foregroundMark x1="70465" y1="50327" x2="70465" y2="50327"/>
                        <a14:foregroundMark x1="63953" y1="88235" x2="63953" y2="88235"/>
                        <a14:foregroundMark x1="61395" y1="87908" x2="61395" y2="87908"/>
                        <a14:foregroundMark x1="57907" y1="85294" x2="57907" y2="85294"/>
                        <a14:foregroundMark x1="57209" y1="86275" x2="39535" y2="90196"/>
                        <a14:foregroundMark x1="39535" y1="90196" x2="39302" y2="90196"/>
                        <a14:foregroundMark x1="74419" y1="88562" x2="74419" y2="88562"/>
                        <a14:foregroundMark x1="79070" y1="81046" x2="79070" y2="81046"/>
                        <a14:foregroundMark x1="74651" y1="86275" x2="74651" y2="86275"/>
                        <a14:foregroundMark x1="54419" y1="71242" x2="54419" y2="71242"/>
                        <a14:foregroundMark x1="56512" y1="75817" x2="56512" y2="75817"/>
                        <a14:foregroundMark x1="57674" y1="78758" x2="57674" y2="78758"/>
                        <a14:foregroundMark x1="60465" y1="84314" x2="60465" y2="84314"/>
                        <a14:foregroundMark x1="53256" y1="69935" x2="53256" y2="69935"/>
                        <a14:foregroundMark x1="41163" y1="70915" x2="41163" y2="70915"/>
                        <a14:foregroundMark x1="40465" y1="70915" x2="40465" y2="70915"/>
                        <a14:foregroundMark x1="40233" y1="70915" x2="40233" y2="70915"/>
                        <a14:foregroundMark x1="46279" y1="44118" x2="46279" y2="44118"/>
                        <a14:foregroundMark x1="46047" y1="43464" x2="46047" y2="43464"/>
                        <a14:foregroundMark x1="46744" y1="40850" x2="46744" y2="40850"/>
                        <a14:foregroundMark x1="47209" y1="37582" x2="46744" y2="43464"/>
                        <a14:foregroundMark x1="46744" y1="41503" x2="46744" y2="42810"/>
                        <a14:foregroundMark x1="61395" y1="75163" x2="61395" y2="75163"/>
                        <a14:foregroundMark x1="65349" y1="84967" x2="65349" y2="84967"/>
                        <a14:foregroundMark x1="63953" y1="90523" x2="63953" y2="90523"/>
                        <a14:foregroundMark x1="54884" y1="89542" x2="54884" y2="89542"/>
                        <a14:foregroundMark x1="52558" y1="90850" x2="52558" y2="90850"/>
                        <a14:foregroundMark x1="50698" y1="91176" x2="50698" y2="91176"/>
                        <a14:foregroundMark x1="48605" y1="91830" x2="48605" y2="91830"/>
                        <a14:foregroundMark x1="47209" y1="92157" x2="47209" y2="92157"/>
                        <a14:foregroundMark x1="46047" y1="92157" x2="46047" y2="92157"/>
                        <a14:foregroundMark x1="44884" y1="92484" x2="39535" y2="91830"/>
                        <a14:foregroundMark x1="70698" y1="50654" x2="70698" y2="50654"/>
                        <a14:foregroundMark x1="69406" y1="43791" x2="69302" y2="42484"/>
                        <a14:foregroundMark x1="69768" y1="48366" x2="69406" y2="43791"/>
                        <a14:foregroundMark x1="70233" y1="54248" x2="69768" y2="48366"/>
                        <a14:foregroundMark x1="66521" y1="38889" x2="63488" y2="34967"/>
                        <a14:foregroundMark x1="68038" y1="40850" x2="66521" y2="38889"/>
                        <a14:foregroundMark x1="69302" y1="42484" x2="68038" y2="40850"/>
                        <a14:foregroundMark x1="48140" y1="55556" x2="48140" y2="55556"/>
                        <a14:foregroundMark x1="48372" y1="61765" x2="48372" y2="61765"/>
                        <a14:foregroundMark x1="47674" y1="62745" x2="47674" y2="62745"/>
                        <a14:foregroundMark x1="42093" y1="62745" x2="42093" y2="62745"/>
                        <a14:foregroundMark x1="41395" y1="62745" x2="50000" y2="60458"/>
                        <a14:foregroundMark x1="50000" y1="60458" x2="49302" y2="48366"/>
                        <a14:foregroundMark x1="49302" y1="48366" x2="48837" y2="48366"/>
                        <a14:foregroundMark x1="36977" y1="48693" x2="49535" y2="51961"/>
                        <a14:foregroundMark x1="49535" y1="51961" x2="40000" y2="52614"/>
                        <a14:foregroundMark x1="40000" y1="52614" x2="68605" y2="56209"/>
                        <a14:foregroundMark x1="68605" y1="56209" x2="40930" y2="55229"/>
                        <a14:foregroundMark x1="40930" y1="55229" x2="46047" y2="57190"/>
                        <a14:foregroundMark x1="60698" y1="60458" x2="39070" y2="60458"/>
                        <a14:foregroundMark x1="39070" y1="60458" x2="45581" y2="63399"/>
                        <a14:foregroundMark x1="56512" y1="54575" x2="30465" y2="51634"/>
                        <a14:foregroundMark x1="30465" y1="51634" x2="36977" y2="57843"/>
                        <a14:foregroundMark x1="54419" y1="49020" x2="45349" y2="48039"/>
                        <a14:foregroundMark x1="45349" y1="48039" x2="53256" y2="50327"/>
                        <a14:foregroundMark x1="53256" y1="50327" x2="43721" y2="50327"/>
                        <a14:foregroundMark x1="65581" y1="84967" x2="73488" y2="88235"/>
                        <a14:foregroundMark x1="73488" y1="88235" x2="77209" y2="84641"/>
                        <a14:foregroundMark x1="75116" y1="74510" x2="75116" y2="74510"/>
                        <a14:foregroundMark x1="64186" y1="70261" x2="64186" y2="70261"/>
                        <a14:foregroundMark x1="62791" y1="78105" x2="62791" y2="78105"/>
                        <a14:foregroundMark x1="38837" y1="62418" x2="35814" y2="62092"/>
                        <a14:foregroundMark x1="35116" y1="62092" x2="53721" y2="65359"/>
                        <a14:foregroundMark x1="53721" y1="65359" x2="58837" y2="64052"/>
                        <a14:foregroundMark x1="36744" y1="57190" x2="37209" y2="44771"/>
                        <a14:foregroundMark x1="37209" y1="44771" x2="45116" y2="41503"/>
                        <a14:foregroundMark x1="45116" y1="41503" x2="55814" y2="43791"/>
                        <a14:foregroundMark x1="55814" y1="43791" x2="59302" y2="46078"/>
                        <a14:foregroundMark x1="70698" y1="49346" x2="70698" y2="49346"/>
                        <a14:foregroundMark x1="70233" y1="49346" x2="70233" y2="49346"/>
                        <a14:foregroundMark x1="69302" y1="48366" x2="69302" y2="48366"/>
                        <a14:foregroundMark x1="22558" y1="55229" x2="24419" y2="43464"/>
                        <a14:foregroundMark x1="24419" y1="43464" x2="29302" y2="33007"/>
                        <a14:foregroundMark x1="29302" y1="33007" x2="31860" y2="30065"/>
                        <a14:foregroundMark x1="25116" y1="56536" x2="33023" y2="36275"/>
                        <a14:foregroundMark x1="33023" y1="36275" x2="33721" y2="35294"/>
                        <a14:foregroundMark x1="38837" y1="88889" x2="56279" y2="90523"/>
                        <a14:foregroundMark x1="56279" y1="90523" x2="60000" y2="89869"/>
                        <a14:foregroundMark x1="60000" y1="89542" x2="42558" y2="94444"/>
                        <a14:foregroundMark x1="42558" y1="94444" x2="35814" y2="89542"/>
                        <a14:foregroundMark x1="65523" y1="43791" x2="70000" y2="55229"/>
                        <a14:foregroundMark x1="64372" y1="40850" x2="65523" y2="43791"/>
                        <a14:foregroundMark x1="59767" y1="29085" x2="64372" y2="40850"/>
                        <a14:foregroundMark x1="70367" y1="60458" x2="71860" y2="81699"/>
                        <a14:foregroundMark x1="70000" y1="55229" x2="70367" y2="60458"/>
                        <a14:foregroundMark x1="18140" y1="84641" x2="18140" y2="84641"/>
                        <a14:foregroundMark x1="18837" y1="74837" x2="18837" y2="74837"/>
                        <a14:foregroundMark x1="17209" y1="72876" x2="17209" y2="72876"/>
                        <a14:foregroundMark x1="20698" y1="72549" x2="20698" y2="72549"/>
                        <a14:foregroundMark x1="23256" y1="66013" x2="16279" y2="72549"/>
                        <a14:foregroundMark x1="16279" y1="72549" x2="21628" y2="81373"/>
                        <a14:foregroundMark x1="21628" y1="81373" x2="21628" y2="81373"/>
                        <a14:foregroundMark x1="26744" y1="70588" x2="21860" y2="81046"/>
                        <a14:foregroundMark x1="21860" y1="81046" x2="28140" y2="88889"/>
                        <a14:foregroundMark x1="28140" y1="88889" x2="28140" y2="88889"/>
                        <a14:foregroundMark x1="29535" y1="67974" x2="31628" y2="81046"/>
                        <a14:foregroundMark x1="31628" y1="81046" x2="25349" y2="87582"/>
                        <a14:foregroundMark x1="52093" y1="82353" x2="52093" y2="82353"/>
                        <a14:foregroundMark x1="50000" y1="80065" x2="41163" y2="80065"/>
                        <a14:foregroundMark x1="41163" y1="80065" x2="40465" y2="79085"/>
                        <a14:foregroundMark x1="67209" y1="33660" x2="65814" y2="33987"/>
                        <a14:foregroundMark x1="64651" y1="34641" x2="64651" y2="34641"/>
                        <a14:foregroundMark x1="66977" y1="34641" x2="72326" y2="49020"/>
                        <a14:foregroundMark x1="72093" y1="61111" x2="72093" y2="61111"/>
                        <a14:foregroundMark x1="73256" y1="59150" x2="72326" y2="61765"/>
                        <a14:foregroundMark x1="26512" y1="36928" x2="26512" y2="36928"/>
                      </a14:backgroundRemoval>
                    </a14:imgEffect>
                  </a14:imgLayer>
                </a14:imgProps>
              </a:ext>
            </a:extLst>
          </a:blip>
          <a:srcRect l="10936" r="16223"/>
          <a:stretch/>
        </p:blipFill>
        <p:spPr>
          <a:xfrm>
            <a:off x="7920821" y="790582"/>
            <a:ext cx="4271179" cy="4172719"/>
          </a:xfrm>
          <a:prstGeom prst="rect">
            <a:avLst/>
          </a:prstGeom>
        </p:spPr>
      </p:pic>
      <p:sp>
        <p:nvSpPr>
          <p:cNvPr id="7" name="Bocadillo: ovalado 6">
            <a:extLst>
              <a:ext uri="{FF2B5EF4-FFF2-40B4-BE49-F238E27FC236}">
                <a16:creationId xmlns:a16="http://schemas.microsoft.com/office/drawing/2014/main" id="{7048C535-83C9-474F-8F5F-E753DBBE9469}"/>
              </a:ext>
            </a:extLst>
          </p:cNvPr>
          <p:cNvSpPr/>
          <p:nvPr/>
        </p:nvSpPr>
        <p:spPr>
          <a:xfrm>
            <a:off x="1783268" y="507540"/>
            <a:ext cx="3506600" cy="2597217"/>
          </a:xfrm>
          <a:prstGeom prst="wedgeEllipseCallout">
            <a:avLst>
              <a:gd name="adj1" fmla="val 45139"/>
              <a:gd name="adj2" fmla="val 36852"/>
            </a:avLst>
          </a:prstGeom>
          <a:solidFill>
            <a:srgbClr val="62064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57A4C61-097B-450B-AAC1-FD46C8DEC931}"/>
              </a:ext>
            </a:extLst>
          </p:cNvPr>
          <p:cNvSpPr txBox="1"/>
          <p:nvPr/>
        </p:nvSpPr>
        <p:spPr>
          <a:xfrm>
            <a:off x="1891943" y="880520"/>
            <a:ext cx="3289249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1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¿En que consiste la </a:t>
            </a:r>
            <a:r>
              <a:rPr lang="es-CO" sz="21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Triada de Atención </a:t>
            </a:r>
            <a:r>
              <a:rPr lang="es-CO" sz="21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 material de </a:t>
            </a:r>
            <a:r>
              <a:rPr lang="es-CO" sz="21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atención integral </a:t>
            </a:r>
            <a:r>
              <a:rPr lang="es-CO" sz="21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la mujer víctima de violencias?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3168375-36C0-4822-91B7-4B4748D05735}"/>
              </a:ext>
            </a:extLst>
          </p:cNvPr>
          <p:cNvSpPr txBox="1"/>
          <p:nvPr/>
        </p:nvSpPr>
        <p:spPr>
          <a:xfrm>
            <a:off x="7920821" y="4963301"/>
            <a:ext cx="392372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Desde el sector protección, para </a:t>
            </a:r>
            <a:r>
              <a:rPr lang="es-E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garantizar el restablecimiento de derechos </a:t>
            </a:r>
            <a:r>
              <a:rPr lang="es-E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 la </a:t>
            </a:r>
            <a:r>
              <a:rPr lang="es-E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 repetición </a:t>
            </a:r>
            <a:r>
              <a:rPr lang="es-E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los eventos </a:t>
            </a:r>
            <a:endParaRPr lang="es-CO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81CA5AEE-E299-416B-9CF2-2FEA1B42EDBE}"/>
              </a:ext>
            </a:extLst>
          </p:cNvPr>
          <p:cNvSpPr txBox="1"/>
          <p:nvPr/>
        </p:nvSpPr>
        <p:spPr>
          <a:xfrm>
            <a:off x="4157003" y="3437416"/>
            <a:ext cx="38779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Desde Justicia para que </a:t>
            </a:r>
            <a:r>
              <a:rPr lang="es-E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 delito no quede impune </a:t>
            </a:r>
            <a:r>
              <a:rPr lang="es-E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 se brinden garantías de acceso a verdad, justicia y reparación</a:t>
            </a:r>
            <a:r>
              <a:rPr lang="es-E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s-CO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78E5134-AFAC-4838-BC92-4AB0DE406163}"/>
              </a:ext>
            </a:extLst>
          </p:cNvPr>
          <p:cNvSpPr txBox="1"/>
          <p:nvPr/>
        </p:nvSpPr>
        <p:spPr>
          <a:xfrm>
            <a:off x="5086966" y="174881"/>
            <a:ext cx="67575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Desde el sector salud, para garantizar la intervención sobre las consecuencias en </a:t>
            </a:r>
            <a:r>
              <a:rPr lang="es-E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salud física y mental </a:t>
            </a:r>
            <a:r>
              <a:rPr lang="es-E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 puedan haber causado las violencias. </a:t>
            </a:r>
            <a:endParaRPr lang="es-CO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2267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A1627533-CDA6-744B-9DD7-D7F6C2B9CF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4546F64-5A62-1749-A521-E4EED1D5F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3220" y="1677267"/>
            <a:ext cx="8349343" cy="1325563"/>
          </a:xfrm>
        </p:spPr>
        <p:txBody>
          <a:bodyPr>
            <a:normAutofit fontScale="90000"/>
          </a:bodyPr>
          <a:lstStyle/>
          <a:p>
            <a:r>
              <a:rPr lang="es-ES" dirty="0"/>
              <a:t>“</a:t>
            </a:r>
            <a:r>
              <a:rPr lang="es-ES" b="0" dirty="0"/>
              <a:t>Si te </a:t>
            </a:r>
            <a:r>
              <a:rPr lang="es-ES" dirty="0"/>
              <a:t>humillan, retienen, insultan, atacan, pegan o amenazan, </a:t>
            </a:r>
            <a:r>
              <a:rPr lang="es-ES" b="0" dirty="0"/>
              <a:t>por ser </a:t>
            </a:r>
            <a:r>
              <a:rPr lang="es-ES" dirty="0"/>
              <a:t>mujer </a:t>
            </a:r>
            <a:r>
              <a:rPr lang="es-ES" b="0" dirty="0"/>
              <a:t>o ser una </a:t>
            </a:r>
            <a:r>
              <a:rPr lang="es-ES" dirty="0"/>
              <a:t>persona con identidad sexual o de género diversa, </a:t>
            </a:r>
            <a:r>
              <a:rPr lang="es-ES" b="0" dirty="0"/>
              <a:t>es</a:t>
            </a:r>
            <a:r>
              <a:rPr lang="es-ES" dirty="0"/>
              <a:t> violencia </a:t>
            </a:r>
            <a:r>
              <a:rPr lang="es-ES" b="0" dirty="0"/>
              <a:t>por razones de </a:t>
            </a:r>
            <a:r>
              <a:rPr lang="es-ES" dirty="0"/>
              <a:t>género o sexo”</a:t>
            </a:r>
            <a:endParaRPr lang="en-CO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2FBF4CB-AC95-48CB-BBF0-9C3B7CA092E9}"/>
              </a:ext>
            </a:extLst>
          </p:cNvPr>
          <p:cNvSpPr txBox="1"/>
          <p:nvPr/>
        </p:nvSpPr>
        <p:spPr>
          <a:xfrm>
            <a:off x="3995550" y="4176362"/>
            <a:ext cx="736468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¿Cómo </a:t>
            </a:r>
            <a:r>
              <a:rPr lang="es-ES" sz="23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interpretar</a:t>
            </a:r>
            <a:r>
              <a:rPr lang="es-ES" sz="2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esta frase?</a:t>
            </a:r>
          </a:p>
          <a:p>
            <a:pPr algn="ctr"/>
            <a:endParaRPr lang="es-ES" sz="2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s-ES" sz="2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¿Crees que por ser mujer o LGBT se viven </a:t>
            </a:r>
            <a:r>
              <a:rPr lang="es-ES" sz="23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violencias </a:t>
            </a:r>
            <a:r>
              <a:rPr lang="es-ES" sz="2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por causa de la identidad de género?</a:t>
            </a:r>
          </a:p>
        </p:txBody>
      </p:sp>
    </p:spTree>
    <p:extLst>
      <p:ext uri="{BB962C8B-B14F-4D97-AF65-F5344CB8AC3E}">
        <p14:creationId xmlns:p14="http://schemas.microsoft.com/office/powerpoint/2010/main" val="20412537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shape&#10;&#10;Description automatically generated">
            <a:extLst>
              <a:ext uri="{FF2B5EF4-FFF2-40B4-BE49-F238E27FC236}">
                <a16:creationId xmlns:a16="http://schemas.microsoft.com/office/drawing/2014/main" id="{686C0561-FCB3-D94E-941F-7DA4EFE875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C90115D-6737-5942-8093-8FDA2DB97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4456" y="365125"/>
            <a:ext cx="8349343" cy="1325563"/>
          </a:xfrm>
        </p:spPr>
        <p:txBody>
          <a:bodyPr>
            <a:normAutofit/>
          </a:bodyPr>
          <a:lstStyle/>
          <a:p>
            <a:pPr algn="r"/>
            <a:r>
              <a:rPr lang="es-CO" sz="4000" dirty="0"/>
              <a:t>Entidades </a:t>
            </a:r>
            <a:r>
              <a:rPr lang="es-CO" sz="4000" b="0" dirty="0"/>
              <a:t>con corresponsabilidad en la </a:t>
            </a:r>
            <a:r>
              <a:rPr lang="es-CO" sz="4000" dirty="0"/>
              <a:t>implementación de la ruta</a:t>
            </a:r>
            <a:endParaRPr lang="en-CO" sz="400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0EB3E1D-C6E1-4576-A351-EC9D3EF34D00}"/>
              </a:ext>
            </a:extLst>
          </p:cNvPr>
          <p:cNvSpPr txBox="1"/>
          <p:nvPr/>
        </p:nvSpPr>
        <p:spPr>
          <a:xfrm>
            <a:off x="1737754" y="2086720"/>
            <a:ext cx="9429009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AutoNum type="arabicPeriod"/>
            </a:pPr>
            <a:r>
              <a:rPr lang="es-ES" sz="2200" b="1" dirty="0">
                <a:solidFill>
                  <a:srgbClr val="9F09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Sector Justicia: </a:t>
            </a:r>
            <a:r>
              <a:rPr lang="es-E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Fiscalía General de la Nación/ CAIVAS- URI- SAU- CAPIV</a:t>
            </a:r>
          </a:p>
          <a:p>
            <a:pPr marL="457200" indent="-457200" algn="just">
              <a:buAutoNum type="arabicPeriod"/>
            </a:pPr>
            <a:endParaRPr lang="es-ES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algn="just">
              <a:buAutoNum type="arabicPeriod"/>
            </a:pPr>
            <a:r>
              <a:rPr lang="es-ES" sz="2200" b="1" dirty="0">
                <a:solidFill>
                  <a:srgbClr val="9F09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Sector Protección, Seguridad y Justicia:</a:t>
            </a:r>
            <a:r>
              <a:rPr lang="es-E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Policía Nacional (MEBOG)/ Estación- CAI</a:t>
            </a:r>
          </a:p>
          <a:p>
            <a:pPr marL="457200" indent="-457200" algn="just">
              <a:buAutoNum type="arabicPeriod"/>
            </a:pPr>
            <a:endParaRPr lang="es-ES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algn="just">
              <a:buAutoNum type="arabicPeriod"/>
            </a:pPr>
            <a:r>
              <a:rPr lang="es-ES" sz="2200" b="1" dirty="0">
                <a:solidFill>
                  <a:srgbClr val="9F09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Sector Salud: </a:t>
            </a:r>
            <a:r>
              <a:rPr lang="es-E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Sub Red Integrada de Servicios de Salud/ IPS- ESE</a:t>
            </a:r>
          </a:p>
          <a:p>
            <a:pPr marL="457200" indent="-457200" algn="just">
              <a:buAutoNum type="arabicPeriod"/>
            </a:pPr>
            <a:endParaRPr lang="es-ES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algn="just">
              <a:buAutoNum type="arabicPeriod"/>
            </a:pPr>
            <a:r>
              <a:rPr lang="es-ES" sz="2200" b="1" dirty="0">
                <a:solidFill>
                  <a:srgbClr val="9F09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Sector Justicia: </a:t>
            </a:r>
            <a:r>
              <a:rPr lang="es-E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Comisarías de Familia</a:t>
            </a:r>
          </a:p>
          <a:p>
            <a:pPr marL="457200" indent="-457200" algn="just">
              <a:buAutoNum type="arabicPeriod"/>
            </a:pPr>
            <a:endParaRPr lang="es-ES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algn="just">
              <a:buAutoNum type="arabicPeriod"/>
            </a:pPr>
            <a:r>
              <a:rPr lang="es-ES" sz="2200" b="1" dirty="0">
                <a:solidFill>
                  <a:srgbClr val="9F09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Sector Salud: </a:t>
            </a:r>
            <a:r>
              <a:rPr lang="es-E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Instituto Nacional de Medicina Legal y Ciencias Forenses (INMLCF)</a:t>
            </a:r>
          </a:p>
          <a:p>
            <a:pPr marL="457200" indent="-457200" algn="just">
              <a:buAutoNum type="arabicPeriod"/>
            </a:pPr>
            <a:endParaRPr lang="es-CO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16205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2541AD1-96E8-D947-862B-52EE3B3180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0" y="0"/>
            <a:ext cx="12192000" cy="6857213"/>
          </a:xfr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A5B8E562-EA9F-4AAE-B548-98F4B1E3BAD2}"/>
              </a:ext>
            </a:extLst>
          </p:cNvPr>
          <p:cNvSpPr txBox="1">
            <a:spLocks/>
          </p:cNvSpPr>
          <p:nvPr/>
        </p:nvSpPr>
        <p:spPr>
          <a:xfrm>
            <a:off x="1771402" y="1044573"/>
            <a:ext cx="3978234" cy="12998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592682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r"/>
            <a:r>
              <a:rPr lang="es-ES" sz="4000" b="0" dirty="0"/>
              <a:t>¿Quién puede </a:t>
            </a:r>
            <a:r>
              <a:rPr lang="es-ES" sz="4000" dirty="0"/>
              <a:t>identificar o denunciar </a:t>
            </a:r>
            <a:r>
              <a:rPr lang="es-ES" sz="4000" b="0" dirty="0"/>
              <a:t>las violencias contra las mujeres? </a:t>
            </a:r>
            <a:endParaRPr lang="en-CO" sz="4000" b="0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3820EAB-C29E-4976-8F21-FE2B839D9D6D}"/>
              </a:ext>
            </a:extLst>
          </p:cNvPr>
          <p:cNvSpPr txBox="1"/>
          <p:nvPr/>
        </p:nvSpPr>
        <p:spPr>
          <a:xfrm>
            <a:off x="6096000" y="417238"/>
            <a:ext cx="48778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es-E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</a:t>
            </a:r>
            <a:r>
              <a:rPr lang="es-E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mujer</a:t>
            </a:r>
            <a:r>
              <a:rPr lang="es-E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víctima.</a:t>
            </a:r>
          </a:p>
          <a:p>
            <a:pPr algn="just"/>
            <a:r>
              <a:rPr lang="es-E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s-E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Cualquier persona </a:t>
            </a:r>
            <a:r>
              <a:rPr lang="es-E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 conozca de la situación.</a:t>
            </a:r>
          </a:p>
          <a:p>
            <a:pPr algn="just"/>
            <a:r>
              <a:rPr lang="es-E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s-E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Instituciones educativas </a:t>
            </a:r>
            <a:r>
              <a:rPr lang="es-E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(Escuelas, colegios, instituciones técnicas, tecnológicas y profesionales.</a:t>
            </a:r>
          </a:p>
          <a:p>
            <a:pPr algn="just"/>
            <a:r>
              <a:rPr lang="es-E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s-E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Comunidad en general </a:t>
            </a:r>
            <a:r>
              <a:rPr lang="es-E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(organizaciones sociales, vecinos/as)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090DA5C-9EF6-4999-8ADD-1C6E8717B2EF}"/>
              </a:ext>
            </a:extLst>
          </p:cNvPr>
          <p:cNvSpPr txBox="1">
            <a:spLocks/>
          </p:cNvSpPr>
          <p:nvPr/>
        </p:nvSpPr>
        <p:spPr>
          <a:xfrm>
            <a:off x="1771402" y="3743181"/>
            <a:ext cx="3978234" cy="12998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592682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r"/>
            <a:r>
              <a:rPr lang="es-ES" sz="4000" b="0" dirty="0"/>
              <a:t>¿Cómo se puede </a:t>
            </a:r>
            <a:r>
              <a:rPr lang="es-ES" sz="4000" dirty="0"/>
              <a:t>denunciar</a:t>
            </a:r>
            <a:r>
              <a:rPr lang="es-ES" sz="4000" b="0" dirty="0"/>
              <a:t> las violencias contra las mujeres?</a:t>
            </a:r>
            <a:endParaRPr lang="en-CO" sz="4000" b="0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96484FBA-616D-45DB-8401-3D29F8C16ABB}"/>
              </a:ext>
            </a:extLst>
          </p:cNvPr>
          <p:cNvSpPr txBox="1"/>
          <p:nvPr/>
        </p:nvSpPr>
        <p:spPr>
          <a:xfrm>
            <a:off x="5894118" y="3525964"/>
            <a:ext cx="487786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es-E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manera escrita o verbal</a:t>
            </a:r>
            <a:r>
              <a:rPr lang="es-E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(si la persona no sabe leer o escribir).</a:t>
            </a:r>
          </a:p>
          <a:p>
            <a:pPr marL="342900" indent="-342900" algn="just">
              <a:buFontTx/>
              <a:buChar char="-"/>
            </a:pPr>
            <a:r>
              <a:rPr lang="es-E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forma anónima </a:t>
            </a:r>
            <a:r>
              <a:rPr lang="es-E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por cualquier persona que conozca la situación de VBG</a:t>
            </a:r>
          </a:p>
          <a:p>
            <a:pPr marL="342900" indent="-342900" algn="just">
              <a:buFontTx/>
              <a:buChar char="-"/>
            </a:pPr>
            <a:r>
              <a:rPr lang="es-E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oficio</a:t>
            </a:r>
            <a:r>
              <a:rPr lang="es-E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por la institución que conozca o identifique el caso.</a:t>
            </a:r>
          </a:p>
        </p:txBody>
      </p:sp>
    </p:spTree>
    <p:extLst>
      <p:ext uri="{BB962C8B-B14F-4D97-AF65-F5344CB8AC3E}">
        <p14:creationId xmlns:p14="http://schemas.microsoft.com/office/powerpoint/2010/main" val="18017233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145A4EF-3749-E543-BC0C-17D7ED2E7F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78750"/>
          <a:stretch/>
        </p:blipFill>
        <p:spPr>
          <a:xfrm>
            <a:off x="0" y="393"/>
            <a:ext cx="2590800" cy="6857213"/>
          </a:xfr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116C57E8-5883-45B4-BF4B-BCF94BB883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5091" y="394680"/>
            <a:ext cx="7969787" cy="6068638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DA1CDB80-0668-4F22-AC0A-D38D65149E57}"/>
              </a:ext>
            </a:extLst>
          </p:cNvPr>
          <p:cNvSpPr/>
          <p:nvPr/>
        </p:nvSpPr>
        <p:spPr>
          <a:xfrm>
            <a:off x="5167745" y="4461164"/>
            <a:ext cx="3934691" cy="5403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735560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593C26D-43CE-8B49-A6A8-D088CB8215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0114"/>
          <a:stretch/>
        </p:blipFill>
        <p:spPr>
          <a:xfrm>
            <a:off x="7329054" y="393"/>
            <a:ext cx="4862945" cy="6857213"/>
          </a:xfr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7F0B0555-B0F8-4217-86C2-51A72B738CB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222"/>
          <a:stretch/>
        </p:blipFill>
        <p:spPr>
          <a:xfrm>
            <a:off x="858982" y="4642"/>
            <a:ext cx="9254345" cy="6853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7741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ae9388c0-b1e2-40ea-b6a8-c51c7913cbd2">H7EN5MXTHQNV-1513-314</_dlc_DocId>
    <_dlc_DocIdUrl xmlns="ae9388c0-b1e2-40ea-b6a8-c51c7913cbd2">
      <Url>https://www.mincultura.gov.co/ministerio/recursos-humanos/_layouts/15/DocIdRedir.aspx?ID=H7EN5MXTHQNV-1513-314</Url>
      <Description>H7EN5MXTHQNV-1513-314</Description>
    </_dlc_DocIdUrl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A81FD8BE8D33941B641A993FB072DFD" ma:contentTypeVersion="2" ma:contentTypeDescription="Crear nuevo documento." ma:contentTypeScope="" ma:versionID="10a98ce036d8a2255ee32d4e20cf8e1b">
  <xsd:schema xmlns:xsd="http://www.w3.org/2001/XMLSchema" xmlns:xs="http://www.w3.org/2001/XMLSchema" xmlns:p="http://schemas.microsoft.com/office/2006/metadata/properties" xmlns:ns1="http://schemas.microsoft.com/sharepoint/v3" xmlns:ns2="ae9388c0-b1e2-40ea-b6a8-c51c7913cbd2" targetNamespace="http://schemas.microsoft.com/office/2006/metadata/properties" ma:root="true" ma:fieldsID="2da0221a89756a2ec0c2db0b0b4be7e2" ns1:_="" ns2:_="">
    <xsd:import namespace="http://schemas.microsoft.com/sharepoint/v3"/>
    <xsd:import namespace="ae9388c0-b1e2-40ea-b6a8-c51c7913cbd2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1" nillable="true" ma:displayName="Fecha de inicio programada" ma:internalName="PublishingStartDate">
      <xsd:simpleType>
        <xsd:restriction base="dms:Unknown"/>
      </xsd:simpleType>
    </xsd:element>
    <xsd:element name="PublishingExpirationDate" ma:index="12" nillable="true" ma:displayName="Fecha de finalización programada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9388c0-b1e2-40ea-b6a8-c51c7913cbd2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Valor de Id. de documento" ma:description="El valor del identificador de documento asignado a este elemento." ma:internalName="_dlc_DocId" ma:readOnly="true">
      <xsd:simpleType>
        <xsd:restriction base="dms:Text"/>
      </xsd:simpleType>
    </xsd:element>
    <xsd:element name="_dlc_DocIdUrl" ma:index="9" nillable="true" ma:displayName="Id. de documento" ma:description="Vínculo permanente a este documento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48F34F8-0C8D-4EFD-8CE1-1A5C331F53C7}"/>
</file>

<file path=customXml/itemProps2.xml><?xml version="1.0" encoding="utf-8"?>
<ds:datastoreItem xmlns:ds="http://schemas.openxmlformats.org/officeDocument/2006/customXml" ds:itemID="{5FC4BEDE-6522-43A1-A190-352A61E5B3AD}"/>
</file>

<file path=customXml/itemProps3.xml><?xml version="1.0" encoding="utf-8"?>
<ds:datastoreItem xmlns:ds="http://schemas.openxmlformats.org/officeDocument/2006/customXml" ds:itemID="{A95F8A1A-2C85-46B8-903E-B9945E759E10}"/>
</file>

<file path=customXml/itemProps4.xml><?xml version="1.0" encoding="utf-8"?>
<ds:datastoreItem xmlns:ds="http://schemas.openxmlformats.org/officeDocument/2006/customXml" ds:itemID="{6B525F49-2983-4C88-AC7F-406B2E585C25}"/>
</file>

<file path=docProps/app.xml><?xml version="1.0" encoding="utf-8"?>
<Properties xmlns="http://schemas.openxmlformats.org/officeDocument/2006/extended-properties" xmlns:vt="http://schemas.openxmlformats.org/officeDocument/2006/docPropsVTypes">
  <TotalTime>700</TotalTime>
  <Words>511</Words>
  <Application>Microsoft Office PowerPoint</Application>
  <PresentationFormat>Panorámica</PresentationFormat>
  <Paragraphs>53</Paragraphs>
  <Slides>21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6" baseType="lpstr">
      <vt:lpstr>Abadi Extra Light</vt:lpstr>
      <vt:lpstr>Arial</vt:lpstr>
      <vt:lpstr>Calibri</vt:lpstr>
      <vt:lpstr>Tahoma</vt:lpstr>
      <vt:lpstr>Office Theme</vt:lpstr>
      <vt:lpstr>DERECHO DE LAS MUJERES A UNA VIDA LIBRE DE VIOLENCIAS</vt:lpstr>
      <vt:lpstr>Presentación de PowerPoint</vt:lpstr>
      <vt:lpstr>Presentación de PowerPoint</vt:lpstr>
      <vt:lpstr>Presentación de PowerPoint</vt:lpstr>
      <vt:lpstr>“Si te humillan, retienen, insultan, atacan, pegan o amenazan, por ser mujer o ser una persona con identidad sexual o de género diversa, es violencia por razones de género o sexo”</vt:lpstr>
      <vt:lpstr>Entidades con corresponsabilidad en la implementación de la ruta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 Gracias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Ingrid Fabiola Hincapie Zorro</dc:creator>
  <cp:lastModifiedBy>office23</cp:lastModifiedBy>
  <cp:revision>25</cp:revision>
  <dcterms:created xsi:type="dcterms:W3CDTF">2022-03-16T13:56:48Z</dcterms:created>
  <dcterms:modified xsi:type="dcterms:W3CDTF">2022-08-19T16:29:48Z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0x0101006A81FD8BE8D33941B641A993FB072DFD</vt:lpwstr>
  </property>
  <property fmtid="{D5CDD505-2E9C-101B-9397-08002B2CF9AE}" pid="3" name="_dlc_DocIdItemGuid">
    <vt:lpwstr>75eed609-656d-4b13-b623-54226eb01b8e</vt:lpwstr>
  </property>
</Properties>
</file>