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1"/>
  </p:notesMasterIdLst>
  <p:sldIdLst>
    <p:sldId id="256" r:id="rId2"/>
    <p:sldId id="414" r:id="rId3"/>
    <p:sldId id="291" r:id="rId4"/>
    <p:sldId id="263" r:id="rId5"/>
    <p:sldId id="284" r:id="rId6"/>
    <p:sldId id="290" r:id="rId7"/>
    <p:sldId id="285" r:id="rId8"/>
    <p:sldId id="287" r:id="rId9"/>
    <p:sldId id="292" r:id="rId10"/>
    <p:sldId id="275" r:id="rId11"/>
    <p:sldId id="401" r:id="rId12"/>
    <p:sldId id="415" r:id="rId13"/>
    <p:sldId id="277" r:id="rId14"/>
    <p:sldId id="293" r:id="rId15"/>
    <p:sldId id="294" r:id="rId16"/>
    <p:sldId id="282" r:id="rId17"/>
    <p:sldId id="416" r:id="rId18"/>
    <p:sldId id="417" r:id="rId19"/>
    <p:sldId id="421" r:id="rId20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22"/>
      <p:bold r:id="rId23"/>
      <p:italic r:id="rId24"/>
      <p:boldItalic r:id="rId25"/>
    </p:embeddedFont>
    <p:embeddedFont>
      <p:font typeface="Roboto Condensed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Roboto" panose="020B0604020202020204" charset="0"/>
      <p:regular r:id="rId34"/>
      <p:bold r:id="rId35"/>
      <p:italic r:id="rId36"/>
      <p:boldItalic r:id="rId37"/>
    </p:embeddedFont>
    <p:embeddedFont>
      <p:font typeface="Work Sans" panose="020B0604020202020204" charset="0"/>
      <p:regular r:id="rId38"/>
      <p:bold r:id="rId39"/>
      <p:italic r:id="rId40"/>
      <p:boldItalic r:id="rId41"/>
    </p:embeddedFont>
    <p:embeddedFont>
      <p:font typeface="Poppins" panose="020B0604020202020204" charset="0"/>
      <p:regular r:id="rId42"/>
      <p:bold r:id="rId43"/>
      <p:italic r:id="rId44"/>
      <p:boldItalic r:id="rId45"/>
    </p:embeddedFont>
    <p:embeddedFont>
      <p:font typeface="Roboto Light" panose="020B0604020202020204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64" roundtripDataSignature="AMtx7mjIKb99Xzzo41mjdnN5qney0bkq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2F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44"/>
    <p:restoredTop sz="87351"/>
  </p:normalViewPr>
  <p:slideViewPr>
    <p:cSldViewPr snapToGrid="0">
      <p:cViewPr varScale="1">
        <p:scale>
          <a:sx n="133" d="100"/>
          <a:sy n="133" d="100"/>
        </p:scale>
        <p:origin x="104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64" Type="http://customschemas.google.com/relationships/presentationmetadata" Target="metadata"/><Relationship Id="rId69" Type="http://schemas.openxmlformats.org/officeDocument/2006/relationships/customXml" Target="../customXml/item1.xml"/><Relationship Id="rId8" Type="http://schemas.openxmlformats.org/officeDocument/2006/relationships/slide" Target="slides/slide7.xml"/><Relationship Id="rId72" Type="http://schemas.openxmlformats.org/officeDocument/2006/relationships/customXml" Target="../customXml/item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7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CFE20F-A19C-1D48-BBBC-BB4EBDFB7336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F1F099B-68A8-A148-B501-C206DF6D47FF}">
      <dgm:prSet phldrT="[Texto]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r>
            <a:rPr lang="es-ES" dirty="0">
              <a:latin typeface="Work Sans" pitchFamily="2" charset="77"/>
            </a:rPr>
            <a:t>1</a:t>
          </a:r>
        </a:p>
      </dgm:t>
    </dgm:pt>
    <dgm:pt modelId="{77DAEA9E-00C0-2147-99AB-41104B001802}" type="parTrans" cxnId="{EBF9CDC7-877B-AC4F-B5A7-49315FC38651}">
      <dgm:prSet/>
      <dgm:spPr/>
      <dgm:t>
        <a:bodyPr/>
        <a:lstStyle/>
        <a:p>
          <a:endParaRPr lang="es-ES"/>
        </a:p>
      </dgm:t>
    </dgm:pt>
    <dgm:pt modelId="{BC6190B3-CE1B-ED4D-974F-47ABEFB491FB}" type="sibTrans" cxnId="{EBF9CDC7-877B-AC4F-B5A7-49315FC38651}">
      <dgm:prSet/>
      <dgm:spPr/>
      <dgm:t>
        <a:bodyPr/>
        <a:lstStyle/>
        <a:p>
          <a:endParaRPr lang="es-ES"/>
        </a:p>
      </dgm:t>
    </dgm:pt>
    <dgm:pt modelId="{724A8598-F789-5D40-AC10-CEF4DFE98517}">
      <dgm:prSet phldrT="[Texto]" custT="1"/>
      <dgm:spPr>
        <a:ln>
          <a:solidFill>
            <a:srgbClr val="0070C0"/>
          </a:solidFill>
        </a:ln>
      </dgm:spPr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lang="es-CO" sz="1400" b="0" i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+mn-cs"/>
            </a:rPr>
            <a:t>Permite profundizar en el conocimiento de las manifestaciones del PCI, dar cuenta de su estado actual y de su contexto social, histórico y cultural.</a:t>
          </a:r>
          <a:endParaRPr lang="es-ES" sz="1400" b="0" i="0" dirty="0">
            <a:solidFill>
              <a:schemeClr val="tx1"/>
            </a:solidFill>
            <a:latin typeface="Roboto Light" panose="02000000000000000000" pitchFamily="2" charset="0"/>
            <a:ea typeface="Roboto Light" panose="02000000000000000000" pitchFamily="2" charset="0"/>
          </a:endParaRPr>
        </a:p>
      </dgm:t>
    </dgm:pt>
    <dgm:pt modelId="{FAFA3A99-1069-8543-AE03-5C5A3F94AB22}" type="parTrans" cxnId="{CDB8AA65-6327-5946-A8D5-AF6FEC3060D6}">
      <dgm:prSet/>
      <dgm:spPr/>
      <dgm:t>
        <a:bodyPr/>
        <a:lstStyle/>
        <a:p>
          <a:endParaRPr lang="es-ES"/>
        </a:p>
      </dgm:t>
    </dgm:pt>
    <dgm:pt modelId="{6EB04515-B2F6-2349-B008-17B2FAB03BF4}" type="sibTrans" cxnId="{CDB8AA65-6327-5946-A8D5-AF6FEC3060D6}">
      <dgm:prSet/>
      <dgm:spPr/>
      <dgm:t>
        <a:bodyPr/>
        <a:lstStyle/>
        <a:p>
          <a:endParaRPr lang="es-ES"/>
        </a:p>
      </dgm:t>
    </dgm:pt>
    <dgm:pt modelId="{D4099818-A76D-6C45-89BF-A19B85D52B3B}">
      <dgm:prSet phldrT="[Texto]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r>
            <a:rPr lang="es-ES" dirty="0">
              <a:latin typeface="Work Sans" pitchFamily="2" charset="77"/>
            </a:rPr>
            <a:t>2</a:t>
          </a:r>
        </a:p>
      </dgm:t>
    </dgm:pt>
    <dgm:pt modelId="{A99E22C8-3762-FA46-AC8C-5F7FC9EA995E}" type="parTrans" cxnId="{9CD4DFB5-2843-F94B-BCAB-AB6863A17A10}">
      <dgm:prSet/>
      <dgm:spPr/>
      <dgm:t>
        <a:bodyPr/>
        <a:lstStyle/>
        <a:p>
          <a:endParaRPr lang="es-ES"/>
        </a:p>
      </dgm:t>
    </dgm:pt>
    <dgm:pt modelId="{8D5C45AA-1B66-AB49-9300-A50E4B4E7742}" type="sibTrans" cxnId="{9CD4DFB5-2843-F94B-BCAB-AB6863A17A10}">
      <dgm:prSet/>
      <dgm:spPr/>
      <dgm:t>
        <a:bodyPr/>
        <a:lstStyle/>
        <a:p>
          <a:endParaRPr lang="es-ES"/>
        </a:p>
      </dgm:t>
    </dgm:pt>
    <dgm:pt modelId="{9BE910D7-0C8D-EE41-87F9-D63070D4E900}">
      <dgm:prSet phldrT="[Texto]" custT="1"/>
      <dgm:spPr>
        <a:ln>
          <a:solidFill>
            <a:srgbClr val="0070C0"/>
          </a:solidFill>
        </a:ln>
      </dgm:spPr>
      <dgm:t>
        <a:bodyPr/>
        <a:lstStyle/>
        <a:p>
          <a:r>
            <a:rPr lang="es-CO" sz="1400" b="0" i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rPr>
            <a:t>Conlleva</a:t>
          </a:r>
          <a:r>
            <a:rPr lang="es-CO" sz="1400" b="0" i="0" baseline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rPr>
            <a:t> a un ejercicio auto reflexivo e incluyente en el que un colectivo decide cuál es su patrimonio y cómo necesita salvaguardarlo.</a:t>
          </a:r>
          <a:endParaRPr lang="es-ES" sz="1400" b="0" i="0" dirty="0">
            <a:solidFill>
              <a:schemeClr val="tx1"/>
            </a:solidFill>
            <a:latin typeface="Roboto Light" panose="02000000000000000000" pitchFamily="2" charset="0"/>
            <a:ea typeface="Roboto Light" panose="02000000000000000000" pitchFamily="2" charset="0"/>
          </a:endParaRPr>
        </a:p>
      </dgm:t>
    </dgm:pt>
    <dgm:pt modelId="{1DB199B3-9200-1A4E-A835-01AC820CD109}" type="parTrans" cxnId="{E8613A41-612F-BC4F-A797-790C061AA300}">
      <dgm:prSet/>
      <dgm:spPr/>
      <dgm:t>
        <a:bodyPr/>
        <a:lstStyle/>
        <a:p>
          <a:endParaRPr lang="es-ES"/>
        </a:p>
      </dgm:t>
    </dgm:pt>
    <dgm:pt modelId="{083BE938-0CF6-E34C-A95F-7933026C1C88}" type="sibTrans" cxnId="{E8613A41-612F-BC4F-A797-790C061AA300}">
      <dgm:prSet/>
      <dgm:spPr/>
      <dgm:t>
        <a:bodyPr/>
        <a:lstStyle/>
        <a:p>
          <a:endParaRPr lang="es-ES"/>
        </a:p>
      </dgm:t>
    </dgm:pt>
    <dgm:pt modelId="{17F1C6F4-35BD-E046-B632-9B74A39C3DAE}">
      <dgm:prSet phldrT="[Texto]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r>
            <a:rPr lang="es-ES" dirty="0">
              <a:latin typeface="Work Sans" pitchFamily="2" charset="77"/>
            </a:rPr>
            <a:t>3</a:t>
          </a:r>
        </a:p>
      </dgm:t>
    </dgm:pt>
    <dgm:pt modelId="{D1E66CE9-8BFA-3046-9FFF-19100D2D09DC}" type="parTrans" cxnId="{C894AFBE-AAAD-C047-A754-5A32CB826A33}">
      <dgm:prSet/>
      <dgm:spPr/>
      <dgm:t>
        <a:bodyPr/>
        <a:lstStyle/>
        <a:p>
          <a:endParaRPr lang="es-ES"/>
        </a:p>
      </dgm:t>
    </dgm:pt>
    <dgm:pt modelId="{6CD7F506-54BE-7942-AB21-AF734AC34FD5}" type="sibTrans" cxnId="{C894AFBE-AAAD-C047-A754-5A32CB826A33}">
      <dgm:prSet/>
      <dgm:spPr/>
      <dgm:t>
        <a:bodyPr/>
        <a:lstStyle/>
        <a:p>
          <a:endParaRPr lang="es-ES"/>
        </a:p>
      </dgm:t>
    </dgm:pt>
    <dgm:pt modelId="{B82FC692-4304-784E-8AD4-56D112BE175B}">
      <dgm:prSet phldrT="[Texto]" custT="1"/>
      <dgm:spPr>
        <a:ln>
          <a:solidFill>
            <a:srgbClr val="0070C0"/>
          </a:solidFill>
        </a:ln>
      </dgm:spPr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lang="es-CO" sz="1400" b="0" i="0" baseline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rPr>
            <a:t>Motiva a los grupos sociales a reflexionar sobre sus capacidades, fortalezas y necesidades como colectivos en el proceso de salvaguardia de su PCI.</a:t>
          </a:r>
          <a:endParaRPr lang="es-ES" sz="1400" b="0" i="0" dirty="0">
            <a:solidFill>
              <a:schemeClr val="tx1"/>
            </a:solidFill>
            <a:latin typeface="Roboto Light" panose="02000000000000000000" pitchFamily="2" charset="0"/>
            <a:ea typeface="Roboto Light" panose="02000000000000000000" pitchFamily="2" charset="0"/>
          </a:endParaRPr>
        </a:p>
      </dgm:t>
    </dgm:pt>
    <dgm:pt modelId="{300B563A-34D8-3543-B214-E77388482D1E}" type="parTrans" cxnId="{34CF0A40-E5AB-C24E-B1CB-09F368D0866A}">
      <dgm:prSet/>
      <dgm:spPr/>
      <dgm:t>
        <a:bodyPr/>
        <a:lstStyle/>
        <a:p>
          <a:endParaRPr lang="es-ES"/>
        </a:p>
      </dgm:t>
    </dgm:pt>
    <dgm:pt modelId="{7481A85A-8C81-7D42-A67A-A90EC44E4BC0}" type="sibTrans" cxnId="{34CF0A40-E5AB-C24E-B1CB-09F368D0866A}">
      <dgm:prSet/>
      <dgm:spPr/>
      <dgm:t>
        <a:bodyPr/>
        <a:lstStyle/>
        <a:p>
          <a:endParaRPr lang="es-ES"/>
        </a:p>
      </dgm:t>
    </dgm:pt>
    <dgm:pt modelId="{AE36498C-8ACC-D549-86FC-D7F46C50A844}">
      <dgm:prSet phldrT="[Texto]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r>
            <a:rPr lang="es-ES" dirty="0">
              <a:latin typeface="Work Sans" pitchFamily="2" charset="77"/>
            </a:rPr>
            <a:t>4</a:t>
          </a:r>
        </a:p>
      </dgm:t>
    </dgm:pt>
    <dgm:pt modelId="{9D66CD01-850F-E642-A02B-C562ED36FEF7}" type="parTrans" cxnId="{E50E06AC-81CC-4E4A-ABA9-AD74A7C2901C}">
      <dgm:prSet/>
      <dgm:spPr/>
      <dgm:t>
        <a:bodyPr/>
        <a:lstStyle/>
        <a:p>
          <a:endParaRPr lang="es-ES"/>
        </a:p>
      </dgm:t>
    </dgm:pt>
    <dgm:pt modelId="{D7FC77EF-6828-3240-B688-D08DE252443F}" type="sibTrans" cxnId="{E50E06AC-81CC-4E4A-ABA9-AD74A7C2901C}">
      <dgm:prSet/>
      <dgm:spPr/>
      <dgm:t>
        <a:bodyPr/>
        <a:lstStyle/>
        <a:p>
          <a:endParaRPr lang="es-ES"/>
        </a:p>
      </dgm:t>
    </dgm:pt>
    <dgm:pt modelId="{FF8EA428-0790-494B-91F1-3D43EF01AE73}">
      <dgm:prSet custT="1"/>
      <dgm:spPr>
        <a:ln>
          <a:solidFill>
            <a:srgbClr val="0070C0"/>
          </a:solidFill>
        </a:ln>
      </dgm:spPr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lang="es-CO" sz="1400" b="0" i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rPr>
            <a:t>Fortalece</a:t>
          </a:r>
          <a:r>
            <a:rPr lang="es-CO" sz="1400" b="0" i="0" baseline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rPr>
            <a:t> la capacidad social de las comunidades para la gestión de su patrimonio cultural.</a:t>
          </a:r>
          <a:endParaRPr lang="es-ES" sz="1400" b="0" i="0" dirty="0">
            <a:solidFill>
              <a:schemeClr val="tx1"/>
            </a:solidFill>
            <a:latin typeface="Roboto Light" panose="02000000000000000000" pitchFamily="2" charset="0"/>
            <a:ea typeface="Roboto Light" panose="02000000000000000000" pitchFamily="2" charset="0"/>
          </a:endParaRPr>
        </a:p>
      </dgm:t>
    </dgm:pt>
    <dgm:pt modelId="{36BE8966-6210-2B45-B058-2F37103A3536}" type="parTrans" cxnId="{F94FE444-265B-F34A-B1C5-958A2E931BA1}">
      <dgm:prSet/>
      <dgm:spPr/>
      <dgm:t>
        <a:bodyPr/>
        <a:lstStyle/>
        <a:p>
          <a:endParaRPr lang="es-ES"/>
        </a:p>
      </dgm:t>
    </dgm:pt>
    <dgm:pt modelId="{58A4DD73-050C-5946-8337-DC5B779A97D1}" type="sibTrans" cxnId="{F94FE444-265B-F34A-B1C5-958A2E931BA1}">
      <dgm:prSet/>
      <dgm:spPr/>
      <dgm:t>
        <a:bodyPr/>
        <a:lstStyle/>
        <a:p>
          <a:endParaRPr lang="es-ES"/>
        </a:p>
      </dgm:t>
    </dgm:pt>
    <dgm:pt modelId="{D8C23096-798B-EA41-9621-713D09153AC3}" type="pres">
      <dgm:prSet presAssocID="{C0CFE20F-A19C-1D48-BBBC-BB4EBDFB733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AADE5B1-E955-1B44-BC31-F73F096975AA}" type="pres">
      <dgm:prSet presAssocID="{FF1F099B-68A8-A148-B501-C206DF6D47FF}" presName="composite" presStyleCnt="0"/>
      <dgm:spPr/>
    </dgm:pt>
    <dgm:pt modelId="{A7F208D4-C853-1D49-BCF1-1686F03336C1}" type="pres">
      <dgm:prSet presAssocID="{FF1F099B-68A8-A148-B501-C206DF6D47FF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8E7D49-4317-FF48-8D8C-5C1C10828622}" type="pres">
      <dgm:prSet presAssocID="{FF1F099B-68A8-A148-B501-C206DF6D47FF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63F839-7A62-3E47-88CC-EAB7CBB17CBC}" type="pres">
      <dgm:prSet presAssocID="{BC6190B3-CE1B-ED4D-974F-47ABEFB491FB}" presName="sp" presStyleCnt="0"/>
      <dgm:spPr/>
    </dgm:pt>
    <dgm:pt modelId="{DF5ED038-2845-544B-81AA-65E3BBB7C55F}" type="pres">
      <dgm:prSet presAssocID="{D4099818-A76D-6C45-89BF-A19B85D52B3B}" presName="composite" presStyleCnt="0"/>
      <dgm:spPr/>
    </dgm:pt>
    <dgm:pt modelId="{827D501E-8D50-624C-A4E3-9B0DF4ABBF2A}" type="pres">
      <dgm:prSet presAssocID="{D4099818-A76D-6C45-89BF-A19B85D52B3B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D2E7EE-8A6F-EA4E-9577-F76716490467}" type="pres">
      <dgm:prSet presAssocID="{D4099818-A76D-6C45-89BF-A19B85D52B3B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432856-4331-7A4D-9BE7-77C1266750CC}" type="pres">
      <dgm:prSet presAssocID="{8D5C45AA-1B66-AB49-9300-A50E4B4E7742}" presName="sp" presStyleCnt="0"/>
      <dgm:spPr/>
    </dgm:pt>
    <dgm:pt modelId="{79181C01-A8CA-D24E-BA26-CDC5646010D2}" type="pres">
      <dgm:prSet presAssocID="{17F1C6F4-35BD-E046-B632-9B74A39C3DAE}" presName="composite" presStyleCnt="0"/>
      <dgm:spPr/>
    </dgm:pt>
    <dgm:pt modelId="{D44C0203-FA40-1946-A931-771F41E58C53}" type="pres">
      <dgm:prSet presAssocID="{17F1C6F4-35BD-E046-B632-9B74A39C3DAE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A607EA-FBF6-F249-8A04-C2612B8D502E}" type="pres">
      <dgm:prSet presAssocID="{17F1C6F4-35BD-E046-B632-9B74A39C3DAE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859522-709A-AD49-8B61-53BD9621D037}" type="pres">
      <dgm:prSet presAssocID="{6CD7F506-54BE-7942-AB21-AF734AC34FD5}" presName="sp" presStyleCnt="0"/>
      <dgm:spPr/>
    </dgm:pt>
    <dgm:pt modelId="{B46FE560-088D-224D-9A42-BD6A810BE18B}" type="pres">
      <dgm:prSet presAssocID="{AE36498C-8ACC-D549-86FC-D7F46C50A844}" presName="composite" presStyleCnt="0"/>
      <dgm:spPr/>
    </dgm:pt>
    <dgm:pt modelId="{BA76DB18-B43C-8944-B589-6099209C0683}" type="pres">
      <dgm:prSet presAssocID="{AE36498C-8ACC-D549-86FC-D7F46C50A844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06D643-6652-0B42-94CF-6E13A18F2138}" type="pres">
      <dgm:prSet presAssocID="{AE36498C-8ACC-D549-86FC-D7F46C50A844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94FE444-265B-F34A-B1C5-958A2E931BA1}" srcId="{AE36498C-8ACC-D549-86FC-D7F46C50A844}" destId="{FF8EA428-0790-494B-91F1-3D43EF01AE73}" srcOrd="0" destOrd="0" parTransId="{36BE8966-6210-2B45-B058-2F37103A3536}" sibTransId="{58A4DD73-050C-5946-8337-DC5B779A97D1}"/>
    <dgm:cxn modelId="{1A6A117E-9179-9A45-B224-5A723062F641}" type="presOf" srcId="{9BE910D7-0C8D-EE41-87F9-D63070D4E900}" destId="{02D2E7EE-8A6F-EA4E-9577-F76716490467}" srcOrd="0" destOrd="0" presId="urn:microsoft.com/office/officeart/2005/8/layout/chevron2"/>
    <dgm:cxn modelId="{22F9DE21-D5F6-AF4C-ADC9-803E9D7CDAB3}" type="presOf" srcId="{AE36498C-8ACC-D549-86FC-D7F46C50A844}" destId="{BA76DB18-B43C-8944-B589-6099209C0683}" srcOrd="0" destOrd="0" presId="urn:microsoft.com/office/officeart/2005/8/layout/chevron2"/>
    <dgm:cxn modelId="{B87B295B-CD00-2644-878A-67722BF1BA43}" type="presOf" srcId="{C0CFE20F-A19C-1D48-BBBC-BB4EBDFB7336}" destId="{D8C23096-798B-EA41-9621-713D09153AC3}" srcOrd="0" destOrd="0" presId="urn:microsoft.com/office/officeart/2005/8/layout/chevron2"/>
    <dgm:cxn modelId="{E50E06AC-81CC-4E4A-ABA9-AD74A7C2901C}" srcId="{C0CFE20F-A19C-1D48-BBBC-BB4EBDFB7336}" destId="{AE36498C-8ACC-D549-86FC-D7F46C50A844}" srcOrd="3" destOrd="0" parTransId="{9D66CD01-850F-E642-A02B-C562ED36FEF7}" sibTransId="{D7FC77EF-6828-3240-B688-D08DE252443F}"/>
    <dgm:cxn modelId="{CDB8AA65-6327-5946-A8D5-AF6FEC3060D6}" srcId="{FF1F099B-68A8-A148-B501-C206DF6D47FF}" destId="{724A8598-F789-5D40-AC10-CEF4DFE98517}" srcOrd="0" destOrd="0" parTransId="{FAFA3A99-1069-8543-AE03-5C5A3F94AB22}" sibTransId="{6EB04515-B2F6-2349-B008-17B2FAB03BF4}"/>
    <dgm:cxn modelId="{9CD4DFB5-2843-F94B-BCAB-AB6863A17A10}" srcId="{C0CFE20F-A19C-1D48-BBBC-BB4EBDFB7336}" destId="{D4099818-A76D-6C45-89BF-A19B85D52B3B}" srcOrd="1" destOrd="0" parTransId="{A99E22C8-3762-FA46-AC8C-5F7FC9EA995E}" sibTransId="{8D5C45AA-1B66-AB49-9300-A50E4B4E7742}"/>
    <dgm:cxn modelId="{EBF9CDC7-877B-AC4F-B5A7-49315FC38651}" srcId="{C0CFE20F-A19C-1D48-BBBC-BB4EBDFB7336}" destId="{FF1F099B-68A8-A148-B501-C206DF6D47FF}" srcOrd="0" destOrd="0" parTransId="{77DAEA9E-00C0-2147-99AB-41104B001802}" sibTransId="{BC6190B3-CE1B-ED4D-974F-47ABEFB491FB}"/>
    <dgm:cxn modelId="{34CF0A40-E5AB-C24E-B1CB-09F368D0866A}" srcId="{17F1C6F4-35BD-E046-B632-9B74A39C3DAE}" destId="{B82FC692-4304-784E-8AD4-56D112BE175B}" srcOrd="0" destOrd="0" parTransId="{300B563A-34D8-3543-B214-E77388482D1E}" sibTransId="{7481A85A-8C81-7D42-A67A-A90EC44E4BC0}"/>
    <dgm:cxn modelId="{1AA732E2-5A99-044B-B10F-B516CD30E660}" type="presOf" srcId="{B82FC692-4304-784E-8AD4-56D112BE175B}" destId="{30A607EA-FBF6-F249-8A04-C2612B8D502E}" srcOrd="0" destOrd="0" presId="urn:microsoft.com/office/officeart/2005/8/layout/chevron2"/>
    <dgm:cxn modelId="{4B964C34-D781-5940-8089-FBECBFEA372A}" type="presOf" srcId="{17F1C6F4-35BD-E046-B632-9B74A39C3DAE}" destId="{D44C0203-FA40-1946-A931-771F41E58C53}" srcOrd="0" destOrd="0" presId="urn:microsoft.com/office/officeart/2005/8/layout/chevron2"/>
    <dgm:cxn modelId="{E8613A41-612F-BC4F-A797-790C061AA300}" srcId="{D4099818-A76D-6C45-89BF-A19B85D52B3B}" destId="{9BE910D7-0C8D-EE41-87F9-D63070D4E900}" srcOrd="0" destOrd="0" parTransId="{1DB199B3-9200-1A4E-A835-01AC820CD109}" sibTransId="{083BE938-0CF6-E34C-A95F-7933026C1C88}"/>
    <dgm:cxn modelId="{222E1244-DCBD-384D-A677-D3234E70A90C}" type="presOf" srcId="{724A8598-F789-5D40-AC10-CEF4DFE98517}" destId="{768E7D49-4317-FF48-8D8C-5C1C10828622}" srcOrd="0" destOrd="0" presId="urn:microsoft.com/office/officeart/2005/8/layout/chevron2"/>
    <dgm:cxn modelId="{752EBB27-E0ED-654E-A987-8FE4421A39D1}" type="presOf" srcId="{FF1F099B-68A8-A148-B501-C206DF6D47FF}" destId="{A7F208D4-C853-1D49-BCF1-1686F03336C1}" srcOrd="0" destOrd="0" presId="urn:microsoft.com/office/officeart/2005/8/layout/chevron2"/>
    <dgm:cxn modelId="{D39EA2FE-15DD-B149-A501-0058C10957CE}" type="presOf" srcId="{FF8EA428-0790-494B-91F1-3D43EF01AE73}" destId="{7806D643-6652-0B42-94CF-6E13A18F2138}" srcOrd="0" destOrd="0" presId="urn:microsoft.com/office/officeart/2005/8/layout/chevron2"/>
    <dgm:cxn modelId="{C894AFBE-AAAD-C047-A754-5A32CB826A33}" srcId="{C0CFE20F-A19C-1D48-BBBC-BB4EBDFB7336}" destId="{17F1C6F4-35BD-E046-B632-9B74A39C3DAE}" srcOrd="2" destOrd="0" parTransId="{D1E66CE9-8BFA-3046-9FFF-19100D2D09DC}" sibTransId="{6CD7F506-54BE-7942-AB21-AF734AC34FD5}"/>
    <dgm:cxn modelId="{E8C48401-213A-FE4E-86ED-E783F775D40C}" type="presOf" srcId="{D4099818-A76D-6C45-89BF-A19B85D52B3B}" destId="{827D501E-8D50-624C-A4E3-9B0DF4ABBF2A}" srcOrd="0" destOrd="0" presId="urn:microsoft.com/office/officeart/2005/8/layout/chevron2"/>
    <dgm:cxn modelId="{7E7FC098-1A37-9547-8DE9-32F45DC15C81}" type="presParOf" srcId="{D8C23096-798B-EA41-9621-713D09153AC3}" destId="{9AADE5B1-E955-1B44-BC31-F73F096975AA}" srcOrd="0" destOrd="0" presId="urn:microsoft.com/office/officeart/2005/8/layout/chevron2"/>
    <dgm:cxn modelId="{BEB31E4A-BDA5-4743-B7B7-5B299BF601E3}" type="presParOf" srcId="{9AADE5B1-E955-1B44-BC31-F73F096975AA}" destId="{A7F208D4-C853-1D49-BCF1-1686F03336C1}" srcOrd="0" destOrd="0" presId="urn:microsoft.com/office/officeart/2005/8/layout/chevron2"/>
    <dgm:cxn modelId="{E658D4DB-7670-054C-B4A5-48E6C519F119}" type="presParOf" srcId="{9AADE5B1-E955-1B44-BC31-F73F096975AA}" destId="{768E7D49-4317-FF48-8D8C-5C1C10828622}" srcOrd="1" destOrd="0" presId="urn:microsoft.com/office/officeart/2005/8/layout/chevron2"/>
    <dgm:cxn modelId="{342739B6-2AA6-244F-87A6-421E5003B3B6}" type="presParOf" srcId="{D8C23096-798B-EA41-9621-713D09153AC3}" destId="{2563F839-7A62-3E47-88CC-EAB7CBB17CBC}" srcOrd="1" destOrd="0" presId="urn:microsoft.com/office/officeart/2005/8/layout/chevron2"/>
    <dgm:cxn modelId="{B1C55A0A-649B-5540-95A7-790F11F12B9B}" type="presParOf" srcId="{D8C23096-798B-EA41-9621-713D09153AC3}" destId="{DF5ED038-2845-544B-81AA-65E3BBB7C55F}" srcOrd="2" destOrd="0" presId="urn:microsoft.com/office/officeart/2005/8/layout/chevron2"/>
    <dgm:cxn modelId="{16A51E62-FBE5-284B-85E0-D170E3CE6B00}" type="presParOf" srcId="{DF5ED038-2845-544B-81AA-65E3BBB7C55F}" destId="{827D501E-8D50-624C-A4E3-9B0DF4ABBF2A}" srcOrd="0" destOrd="0" presId="urn:microsoft.com/office/officeart/2005/8/layout/chevron2"/>
    <dgm:cxn modelId="{DFF617DC-0E8A-AC44-A7D3-6A08B9AA42C0}" type="presParOf" srcId="{DF5ED038-2845-544B-81AA-65E3BBB7C55F}" destId="{02D2E7EE-8A6F-EA4E-9577-F76716490467}" srcOrd="1" destOrd="0" presId="urn:microsoft.com/office/officeart/2005/8/layout/chevron2"/>
    <dgm:cxn modelId="{56EA4B9B-D1A5-9A49-96B7-04B1F0FEF6EE}" type="presParOf" srcId="{D8C23096-798B-EA41-9621-713D09153AC3}" destId="{EB432856-4331-7A4D-9BE7-77C1266750CC}" srcOrd="3" destOrd="0" presId="urn:microsoft.com/office/officeart/2005/8/layout/chevron2"/>
    <dgm:cxn modelId="{37822100-FF1B-5F4D-8B74-2BBFF24F94B7}" type="presParOf" srcId="{D8C23096-798B-EA41-9621-713D09153AC3}" destId="{79181C01-A8CA-D24E-BA26-CDC5646010D2}" srcOrd="4" destOrd="0" presId="urn:microsoft.com/office/officeart/2005/8/layout/chevron2"/>
    <dgm:cxn modelId="{2B9BCC52-6823-694B-A1CA-C17876EBFEB4}" type="presParOf" srcId="{79181C01-A8CA-D24E-BA26-CDC5646010D2}" destId="{D44C0203-FA40-1946-A931-771F41E58C53}" srcOrd="0" destOrd="0" presId="urn:microsoft.com/office/officeart/2005/8/layout/chevron2"/>
    <dgm:cxn modelId="{66814AE1-3B2F-BA42-A60E-36F72C110E5C}" type="presParOf" srcId="{79181C01-A8CA-D24E-BA26-CDC5646010D2}" destId="{30A607EA-FBF6-F249-8A04-C2612B8D502E}" srcOrd="1" destOrd="0" presId="urn:microsoft.com/office/officeart/2005/8/layout/chevron2"/>
    <dgm:cxn modelId="{E3BDAE02-0C32-0042-B75E-C9552BF0F5F8}" type="presParOf" srcId="{D8C23096-798B-EA41-9621-713D09153AC3}" destId="{37859522-709A-AD49-8B61-53BD9621D037}" srcOrd="5" destOrd="0" presId="urn:microsoft.com/office/officeart/2005/8/layout/chevron2"/>
    <dgm:cxn modelId="{8353B785-4A00-7441-81CB-009A14415883}" type="presParOf" srcId="{D8C23096-798B-EA41-9621-713D09153AC3}" destId="{B46FE560-088D-224D-9A42-BD6A810BE18B}" srcOrd="6" destOrd="0" presId="urn:microsoft.com/office/officeart/2005/8/layout/chevron2"/>
    <dgm:cxn modelId="{024F3902-9FCF-6B42-8A8E-72EE90CF1C79}" type="presParOf" srcId="{B46FE560-088D-224D-9A42-BD6A810BE18B}" destId="{BA76DB18-B43C-8944-B589-6099209C0683}" srcOrd="0" destOrd="0" presId="urn:microsoft.com/office/officeart/2005/8/layout/chevron2"/>
    <dgm:cxn modelId="{6FA038CF-2904-2B46-82AA-25841D3D4A5F}" type="presParOf" srcId="{B46FE560-088D-224D-9A42-BD6A810BE18B}" destId="{7806D643-6652-0B42-94CF-6E13A18F213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F208D4-C853-1D49-BCF1-1686F03336C1}">
      <dsp:nvSpPr>
        <dsp:cNvPr id="0" name=""/>
        <dsp:cNvSpPr/>
      </dsp:nvSpPr>
      <dsp:spPr>
        <a:xfrm rot="5400000">
          <a:off x="-169068" y="169670"/>
          <a:ext cx="1127124" cy="788987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latin typeface="Work Sans" pitchFamily="2" charset="77"/>
            </a:rPr>
            <a:t>1</a:t>
          </a:r>
        </a:p>
      </dsp:txBody>
      <dsp:txXfrm rot="-5400000">
        <a:off x="1" y="395096"/>
        <a:ext cx="788987" cy="338137"/>
      </dsp:txXfrm>
    </dsp:sp>
    <dsp:sp modelId="{768E7D49-4317-FF48-8D8C-5C1C10828622}">
      <dsp:nvSpPr>
        <dsp:cNvPr id="0" name=""/>
        <dsp:cNvSpPr/>
      </dsp:nvSpPr>
      <dsp:spPr>
        <a:xfrm rot="5400000">
          <a:off x="4058613" y="-3269024"/>
          <a:ext cx="732631" cy="72718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•"/>
          </a:pPr>
          <a:r>
            <a:rPr lang="es-CO" sz="1400" b="0" i="0" kern="12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+mn-cs"/>
            </a:rPr>
            <a:t>Permite profundizar en el conocimiento de las manifestaciones del PCI, dar cuenta de su estado actual y de su contexto social, histórico y cultural.</a:t>
          </a:r>
          <a:endParaRPr lang="es-ES" sz="1400" b="0" i="0" kern="1200" dirty="0">
            <a:solidFill>
              <a:schemeClr val="tx1"/>
            </a:solidFill>
            <a:latin typeface="Roboto Light" panose="02000000000000000000" pitchFamily="2" charset="0"/>
            <a:ea typeface="Roboto Light" panose="02000000000000000000" pitchFamily="2" charset="0"/>
          </a:endParaRPr>
        </a:p>
      </dsp:txBody>
      <dsp:txXfrm rot="-5400000">
        <a:off x="788987" y="36366"/>
        <a:ext cx="7236119" cy="661103"/>
      </dsp:txXfrm>
    </dsp:sp>
    <dsp:sp modelId="{827D501E-8D50-624C-A4E3-9B0DF4ABBF2A}">
      <dsp:nvSpPr>
        <dsp:cNvPr id="0" name=""/>
        <dsp:cNvSpPr/>
      </dsp:nvSpPr>
      <dsp:spPr>
        <a:xfrm rot="5400000">
          <a:off x="-169068" y="1148227"/>
          <a:ext cx="1127124" cy="788987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latin typeface="Work Sans" pitchFamily="2" charset="77"/>
            </a:rPr>
            <a:t>2</a:t>
          </a:r>
        </a:p>
      </dsp:txBody>
      <dsp:txXfrm rot="-5400000">
        <a:off x="1" y="1373653"/>
        <a:ext cx="788987" cy="338137"/>
      </dsp:txXfrm>
    </dsp:sp>
    <dsp:sp modelId="{02D2E7EE-8A6F-EA4E-9577-F76716490467}">
      <dsp:nvSpPr>
        <dsp:cNvPr id="0" name=""/>
        <dsp:cNvSpPr/>
      </dsp:nvSpPr>
      <dsp:spPr>
        <a:xfrm rot="5400000">
          <a:off x="4058613" y="-2290467"/>
          <a:ext cx="732631" cy="72718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b="0" i="0" kern="12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rPr>
            <a:t>Conlleva</a:t>
          </a:r>
          <a:r>
            <a:rPr lang="es-CO" sz="1400" b="0" i="0" kern="1200" baseline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rPr>
            <a:t> a un ejercicio auto reflexivo e incluyente en el que un colectivo decide cuál es su patrimonio y cómo necesita salvaguardarlo.</a:t>
          </a:r>
          <a:endParaRPr lang="es-ES" sz="1400" b="0" i="0" kern="1200" dirty="0">
            <a:solidFill>
              <a:schemeClr val="tx1"/>
            </a:solidFill>
            <a:latin typeface="Roboto Light" panose="02000000000000000000" pitchFamily="2" charset="0"/>
            <a:ea typeface="Roboto Light" panose="02000000000000000000" pitchFamily="2" charset="0"/>
          </a:endParaRPr>
        </a:p>
      </dsp:txBody>
      <dsp:txXfrm rot="-5400000">
        <a:off x="788987" y="1014923"/>
        <a:ext cx="7236119" cy="661103"/>
      </dsp:txXfrm>
    </dsp:sp>
    <dsp:sp modelId="{D44C0203-FA40-1946-A931-771F41E58C53}">
      <dsp:nvSpPr>
        <dsp:cNvPr id="0" name=""/>
        <dsp:cNvSpPr/>
      </dsp:nvSpPr>
      <dsp:spPr>
        <a:xfrm rot="5400000">
          <a:off x="-169068" y="2126784"/>
          <a:ext cx="1127124" cy="788987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latin typeface="Work Sans" pitchFamily="2" charset="77"/>
            </a:rPr>
            <a:t>3</a:t>
          </a:r>
        </a:p>
      </dsp:txBody>
      <dsp:txXfrm rot="-5400000">
        <a:off x="1" y="2352210"/>
        <a:ext cx="788987" cy="338137"/>
      </dsp:txXfrm>
    </dsp:sp>
    <dsp:sp modelId="{30A607EA-FBF6-F249-8A04-C2612B8D502E}">
      <dsp:nvSpPr>
        <dsp:cNvPr id="0" name=""/>
        <dsp:cNvSpPr/>
      </dsp:nvSpPr>
      <dsp:spPr>
        <a:xfrm rot="5400000">
          <a:off x="4058613" y="-1311909"/>
          <a:ext cx="732631" cy="72718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•"/>
          </a:pPr>
          <a:r>
            <a:rPr lang="es-CO" sz="1400" b="0" i="0" kern="1200" baseline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rPr>
            <a:t>Motiva a los grupos sociales a reflexionar sobre sus capacidades, fortalezas y necesidades como colectivos en el proceso de salvaguardia de su PCI.</a:t>
          </a:r>
          <a:endParaRPr lang="es-ES" sz="1400" b="0" i="0" kern="1200" dirty="0">
            <a:solidFill>
              <a:schemeClr val="tx1"/>
            </a:solidFill>
            <a:latin typeface="Roboto Light" panose="02000000000000000000" pitchFamily="2" charset="0"/>
            <a:ea typeface="Roboto Light" panose="02000000000000000000" pitchFamily="2" charset="0"/>
          </a:endParaRPr>
        </a:p>
      </dsp:txBody>
      <dsp:txXfrm rot="-5400000">
        <a:off x="788987" y="1993481"/>
        <a:ext cx="7236119" cy="661103"/>
      </dsp:txXfrm>
    </dsp:sp>
    <dsp:sp modelId="{BA76DB18-B43C-8944-B589-6099209C0683}">
      <dsp:nvSpPr>
        <dsp:cNvPr id="0" name=""/>
        <dsp:cNvSpPr/>
      </dsp:nvSpPr>
      <dsp:spPr>
        <a:xfrm rot="5400000">
          <a:off x="-169068" y="3105342"/>
          <a:ext cx="1127124" cy="788987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>
              <a:latin typeface="Work Sans" pitchFamily="2" charset="77"/>
            </a:rPr>
            <a:t>4</a:t>
          </a:r>
        </a:p>
      </dsp:txBody>
      <dsp:txXfrm rot="-5400000">
        <a:off x="1" y="3330768"/>
        <a:ext cx="788987" cy="338137"/>
      </dsp:txXfrm>
    </dsp:sp>
    <dsp:sp modelId="{7806D643-6652-0B42-94CF-6E13A18F2138}">
      <dsp:nvSpPr>
        <dsp:cNvPr id="0" name=""/>
        <dsp:cNvSpPr/>
      </dsp:nvSpPr>
      <dsp:spPr>
        <a:xfrm rot="5400000">
          <a:off x="4058613" y="-333352"/>
          <a:ext cx="732631" cy="72718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•"/>
          </a:pPr>
          <a:r>
            <a:rPr lang="es-CO" sz="1400" b="0" i="0" kern="12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rPr>
            <a:t>Fortalece</a:t>
          </a:r>
          <a:r>
            <a:rPr lang="es-CO" sz="1400" b="0" i="0" kern="1200" baseline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rPr>
            <a:t> la capacidad social de las comunidades para la gestión de su patrimonio cultural.</a:t>
          </a:r>
          <a:endParaRPr lang="es-ES" sz="1400" b="0" i="0" kern="1200" dirty="0">
            <a:solidFill>
              <a:schemeClr val="tx1"/>
            </a:solidFill>
            <a:latin typeface="Roboto Light" panose="02000000000000000000" pitchFamily="2" charset="0"/>
            <a:ea typeface="Roboto Light" panose="02000000000000000000" pitchFamily="2" charset="0"/>
          </a:endParaRPr>
        </a:p>
      </dsp:txBody>
      <dsp:txXfrm rot="-5400000">
        <a:off x="788987" y="2972038"/>
        <a:ext cx="7236119" cy="661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" name="Google Shape;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86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42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0633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5797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2061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8888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182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985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3954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671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7354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6370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9337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517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 blanco_TITULO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/>
          <p:nvPr/>
        </p:nvSpPr>
        <p:spPr>
          <a:xfrm>
            <a:off x="0" y="0"/>
            <a:ext cx="4008835" cy="5176838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03735" y="825103"/>
            <a:ext cx="4343400" cy="87153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6"/>
          <p:cNvGrpSpPr>
            <a:grpSpLocks/>
          </p:cNvGrpSpPr>
          <p:nvPr userDrawn="1"/>
        </p:nvGrpSpPr>
        <p:grpSpPr bwMode="auto">
          <a:xfrm>
            <a:off x="0" y="2281238"/>
            <a:ext cx="157163" cy="581025"/>
            <a:chOff x="1628148" y="1049075"/>
            <a:chExt cx="260058" cy="1136710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513491DF-8593-4AAE-B74B-E136BAC85C52}"/>
                </a:ext>
              </a:extLst>
            </p:cNvPr>
            <p:cNvSpPr/>
            <p:nvPr/>
          </p:nvSpPr>
          <p:spPr>
            <a:xfrm>
              <a:off x="1628148" y="1049075"/>
              <a:ext cx="260058" cy="335423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s-CO" sz="1350" kern="1200">
                <a:solidFill>
                  <a:prstClr val="white"/>
                </a:solidFill>
              </a:endParaRP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0810691F-57BA-42B4-A515-7B493815B7D8}"/>
                </a:ext>
              </a:extLst>
            </p:cNvPr>
            <p:cNvSpPr/>
            <p:nvPr/>
          </p:nvSpPr>
          <p:spPr>
            <a:xfrm>
              <a:off x="1628148" y="1447390"/>
              <a:ext cx="260058" cy="335423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s-CO" sz="1350" kern="1200">
                <a:solidFill>
                  <a:prstClr val="white"/>
                </a:solidFill>
              </a:endParaRP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48083E72-7BD7-4EDC-A424-DBB630E940E2}"/>
                </a:ext>
              </a:extLst>
            </p:cNvPr>
            <p:cNvSpPr/>
            <p:nvPr/>
          </p:nvSpPr>
          <p:spPr>
            <a:xfrm>
              <a:off x="1628148" y="1850362"/>
              <a:ext cx="260058" cy="335423"/>
            </a:xfrm>
            <a:prstGeom prst="rect">
              <a:avLst/>
            </a:prstGeom>
            <a:solidFill>
              <a:srgbClr val="F42F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s-CO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8EF3BEA7-3337-45AF-A890-1C749379D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D7C6F-B802-453A-91E3-D634F1FF9281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24/01/2022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A7588A03-58A2-416D-9EFB-03F83F526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58155D71-7BAE-498A-BBEC-557D3EB64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C29CE-B45A-46CC-8CD9-EF69A3B5DE4E}" type="slidenum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35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  <p:pic>
        <p:nvPicPr>
          <p:cNvPr id="22" name="Google Shape;22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01600"/>
            <a:ext cx="2086001" cy="42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hyperlink" Target="http://patrimonio.mincultura.gov.co/Eventos/Paginas/default.aspx" TargetMode="Externa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"/>
          <p:cNvSpPr txBox="1"/>
          <p:nvPr/>
        </p:nvSpPr>
        <p:spPr>
          <a:xfrm>
            <a:off x="4120579" y="2160905"/>
            <a:ext cx="4855781" cy="1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600" b="1" u="none" strike="noStrike" cap="none" dirty="0">
                <a:solidFill>
                  <a:schemeClr val="dk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Work Sans"/>
                <a:sym typeface="Work Sans"/>
              </a:rPr>
              <a:t>Patrimonio Cultural Inmaterial en Colombia</a:t>
            </a:r>
            <a:endParaRPr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7" name="Google Shape;57;p4"/>
          <p:cNvSpPr txBox="1"/>
          <p:nvPr/>
        </p:nvSpPr>
        <p:spPr>
          <a:xfrm>
            <a:off x="4120578" y="3309254"/>
            <a:ext cx="5430091" cy="796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u="none" strike="noStrike" cap="none" dirty="0">
                <a:solidFill>
                  <a:schemeClr val="dk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Work Sans"/>
                <a:sym typeface="Work Sans"/>
              </a:rPr>
              <a:t>Grupo de Patrimonio Cultural Inmaterial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u="none" strike="noStrike" cap="none" dirty="0">
                <a:solidFill>
                  <a:schemeClr val="dk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Work Sans"/>
                <a:sym typeface="Work Sans"/>
              </a:rPr>
              <a:t>Dirección de Patrimonio y Memoria</a:t>
            </a:r>
            <a:endParaRPr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u="none" strike="noStrike" cap="none" dirty="0">
                <a:solidFill>
                  <a:schemeClr val="dk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Work Sans"/>
                <a:sym typeface="Work Sans"/>
              </a:rPr>
              <a:t>Ministerio de Cultura</a:t>
            </a:r>
            <a:endParaRPr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474250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04;p2">
            <a:extLst>
              <a:ext uri="{FF2B5EF4-FFF2-40B4-BE49-F238E27FC236}">
                <a16:creationId xmlns:a16="http://schemas.microsoft.com/office/drawing/2014/main" id="{0145520F-0151-4F4E-8A60-1DA41E3BB2F5}"/>
              </a:ext>
            </a:extLst>
          </p:cNvPr>
          <p:cNvSpPr/>
          <p:nvPr/>
        </p:nvSpPr>
        <p:spPr>
          <a:xfrm>
            <a:off x="902037" y="328766"/>
            <a:ext cx="3933732" cy="422951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D25F80A-A411-BD45-A7D0-D5D3A9F3072D}"/>
              </a:ext>
            </a:extLst>
          </p:cNvPr>
          <p:cNvSpPr txBox="1"/>
          <p:nvPr/>
        </p:nvSpPr>
        <p:spPr>
          <a:xfrm>
            <a:off x="1005824" y="365759"/>
            <a:ext cx="382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dirty="0">
                <a:solidFill>
                  <a:schemeClr val="bg1"/>
                </a:solidFill>
                <a:latin typeface="Work Sans" pitchFamily="2" charset="77"/>
              </a:rPr>
              <a:t>Lista Representativa de PCI </a:t>
            </a:r>
          </a:p>
        </p:txBody>
      </p:sp>
      <p:sp>
        <p:nvSpPr>
          <p:cNvPr id="8" name="Google Shape;68;p2">
            <a:extLst>
              <a:ext uri="{FF2B5EF4-FFF2-40B4-BE49-F238E27FC236}">
                <a16:creationId xmlns:a16="http://schemas.microsoft.com/office/drawing/2014/main" id="{85F55CE5-B489-9C4E-948B-DB738191563E}"/>
              </a:ext>
            </a:extLst>
          </p:cNvPr>
          <p:cNvSpPr txBox="1"/>
          <p:nvPr/>
        </p:nvSpPr>
        <p:spPr>
          <a:xfrm>
            <a:off x="902037" y="871774"/>
            <a:ext cx="3933732" cy="350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>
                <a:latin typeface="Roboto Light" panose="02000000000000000000" pitchFamily="2" charset="0"/>
                <a:ea typeface="Roboto Light" panose="02000000000000000000" pitchFamily="2" charset="0"/>
              </a:rPr>
              <a:t>La Lista Representativa de Patrimonio Cultural Inmaterial (LRPCI) es un mecanismo de registro de información y un instrumento concertado entre las instancias públicas competentes y las comunidades involucradas, dirigido a la implementación y aplicación de Planes Especiales de Salvaguardia de las manifestaciones culturales inscritas. La LRPCI tiene un nivel escalonado desde el ámbito territorial al nacional.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CO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>
                <a:latin typeface="Roboto Light" panose="02000000000000000000" pitchFamily="2" charset="0"/>
                <a:ea typeface="Roboto Light" panose="02000000000000000000" pitchFamily="2" charset="0"/>
              </a:rPr>
              <a:t>A nivel nacional, a la fecha la Lista Representativa de Patrimonio Cultural Inmaterial del ámbito nacional cuenta con 23 manifestaciones culturales inscritas.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 </a:t>
            </a:r>
            <a:endParaRPr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  <a:p>
            <a:pPr marL="670560" lvl="0" indent="-67056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</p:txBody>
      </p:sp>
      <p:pic>
        <p:nvPicPr>
          <p:cNvPr id="1026" name="Picture 2" descr="Datos importantes para conocer más sobre el Carnaval de Barranquilla |  KienyKe">
            <a:extLst>
              <a:ext uri="{FF2B5EF4-FFF2-40B4-BE49-F238E27FC236}">
                <a16:creationId xmlns:a16="http://schemas.microsoft.com/office/drawing/2014/main" id="{67CA93E3-C892-4B3B-9B44-1318658D4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064" y="1443788"/>
            <a:ext cx="4010526" cy="225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094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0;p13"/>
          <p:cNvSpPr txBox="1"/>
          <p:nvPr/>
        </p:nvSpPr>
        <p:spPr>
          <a:xfrm>
            <a:off x="876615" y="365082"/>
            <a:ext cx="6686110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4A84"/>
              </a:buClr>
              <a:buSzPts val="2800"/>
            </a:pPr>
            <a:r>
              <a:rPr lang="en-US" sz="2000" b="1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Poppins" panose="020B0604020202020204" charset="0"/>
                <a:sym typeface="Poppins"/>
              </a:rPr>
              <a:t>LRPCI del </a:t>
            </a:r>
            <a:r>
              <a:rPr lang="en-US" sz="2000" b="1" dirty="0" err="1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Poppins" panose="020B0604020202020204" charset="0"/>
                <a:sym typeface="Poppins"/>
              </a:rPr>
              <a:t>ámbito</a:t>
            </a:r>
            <a:r>
              <a:rPr lang="en-US" sz="2000" b="1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Poppins" panose="020B0604020202020204" charset="0"/>
                <a:sym typeface="Poppins"/>
              </a:rPr>
              <a:t> </a:t>
            </a:r>
            <a:r>
              <a:rPr lang="en-US" sz="2000" b="1" dirty="0" err="1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Poppins" panose="020B0604020202020204" charset="0"/>
                <a:sym typeface="Poppins"/>
              </a:rPr>
              <a:t>nacional</a:t>
            </a:r>
            <a:endParaRPr sz="1100" i="1" dirty="0">
              <a:solidFill>
                <a:srgbClr val="004A84"/>
              </a:solidFill>
              <a:latin typeface="Roboto" pitchFamily="2" charset="0"/>
              <a:ea typeface="Roboto" pitchFamily="2" charset="0"/>
              <a:cs typeface="Poppins" panose="020B0604020202020204" charset="0"/>
            </a:endParaRPr>
          </a:p>
        </p:txBody>
      </p:sp>
      <p:sp>
        <p:nvSpPr>
          <p:cNvPr id="11" name="Parallelogram 11"/>
          <p:cNvSpPr/>
          <p:nvPr/>
        </p:nvSpPr>
        <p:spPr>
          <a:xfrm flipH="1">
            <a:off x="306476" y="383633"/>
            <a:ext cx="570139" cy="370220"/>
          </a:xfrm>
          <a:prstGeom prst="parallelogram">
            <a:avLst>
              <a:gd name="adj" fmla="val 22537"/>
            </a:avLst>
          </a:prstGeom>
          <a:solidFill>
            <a:srgbClr val="F42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500" dirty="0">
                <a:latin typeface="Poppins"/>
              </a:rPr>
              <a:t>1</a:t>
            </a:r>
          </a:p>
        </p:txBody>
      </p:sp>
      <p:sp>
        <p:nvSpPr>
          <p:cNvPr id="12" name="Google Shape;80;p16"/>
          <p:cNvSpPr txBox="1">
            <a:spLocks/>
          </p:cNvSpPr>
          <p:nvPr/>
        </p:nvSpPr>
        <p:spPr bwMode="auto">
          <a:xfrm>
            <a:off x="752790" y="1180235"/>
            <a:ext cx="4724085" cy="181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s-CO" sz="1400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La </a:t>
            </a:r>
            <a:r>
              <a:rPr lang="es-CO" sz="1400" b="1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Lista Representativa de Patrimonio Cultural Inmaterial</a:t>
            </a:r>
            <a:r>
              <a:rPr lang="es-CO" sz="1400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 es un registro de información y un instrumento concertado entre las instancias públicas competentes y la comunidad, dirigidas a aplicar un </a:t>
            </a:r>
            <a:r>
              <a:rPr lang="es-CO" sz="1400" b="1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Plan Especial de Salvaguardia</a:t>
            </a:r>
            <a:r>
              <a:rPr lang="es-CO" sz="1400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 a las manifestaciones que ingresen en dicha Lista. </a:t>
            </a:r>
          </a:p>
          <a:p>
            <a:pPr>
              <a:buClrTx/>
            </a:pPr>
            <a:r>
              <a:rPr lang="es-CO" sz="1400" b="1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23 manifestaciones culturales  </a:t>
            </a:r>
            <a:r>
              <a:rPr lang="es-CO" sz="1400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hacen parte de la LRPCI de la Nación. </a:t>
            </a:r>
          </a:p>
          <a:p>
            <a:pPr>
              <a:buClrTx/>
            </a:pPr>
            <a:r>
              <a:rPr lang="es-CO" sz="1400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Estas manifestaciones están ubicadas en más de  </a:t>
            </a:r>
            <a:r>
              <a:rPr lang="es-CO" sz="1400" b="1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20 departamentos</a:t>
            </a:r>
            <a:r>
              <a:rPr lang="es-CO" sz="1400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.</a:t>
            </a:r>
          </a:p>
          <a:p>
            <a:pPr>
              <a:buClrTx/>
            </a:pPr>
            <a:r>
              <a:rPr lang="es-CO" sz="1400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Cinco (5) manifestaciones corresponden a Comunidades Negras, Afrocolombianas, Raizales y </a:t>
            </a:r>
            <a:r>
              <a:rPr lang="es-CO" sz="1400" dirty="0" err="1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Palenqueras</a:t>
            </a:r>
            <a:r>
              <a:rPr lang="es-CO" sz="1400" dirty="0">
                <a:solidFill>
                  <a:srgbClr val="004A84"/>
                </a:solidFill>
                <a:latin typeface="Roboto" pitchFamily="2" charset="0"/>
                <a:ea typeface="Roboto" pitchFamily="2" charset="0"/>
                <a:cs typeface="Verdana" panose="020B0604030504040204" pitchFamily="34" charset="0"/>
              </a:rPr>
              <a:t> y otras cinco (5)  a Pueblos indígenas.  </a:t>
            </a:r>
          </a:p>
          <a:p>
            <a:pPr marL="0" indent="0"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endParaRPr lang="es-CO" sz="1400" dirty="0">
              <a:solidFill>
                <a:srgbClr val="004A84"/>
              </a:solidFill>
              <a:latin typeface="Roboto" pitchFamily="2" charset="0"/>
              <a:ea typeface="Roboto" pitchFamily="2" charset="0"/>
              <a:cs typeface="Verdana" panose="020B0604030504040204" pitchFamily="34" charset="0"/>
            </a:endParaRPr>
          </a:p>
        </p:txBody>
      </p:sp>
      <p:pic>
        <p:nvPicPr>
          <p:cNvPr id="13" name="Imagen 2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700" y="35660"/>
            <a:ext cx="3543300" cy="5107840"/>
          </a:xfrm>
          <a:prstGeom prst="rect">
            <a:avLst/>
          </a:prstGeom>
          <a:solidFill>
            <a:srgbClr val="F7DF72"/>
          </a:solidFill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C9FBE204-A8CC-4D94-BFEB-389138523221}"/>
              </a:ext>
            </a:extLst>
          </p:cNvPr>
          <p:cNvSpPr/>
          <p:nvPr/>
        </p:nvSpPr>
        <p:spPr>
          <a:xfrm>
            <a:off x="792396" y="2842419"/>
            <a:ext cx="122634" cy="151209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9FBE204-A8CC-4D94-BFEB-389138523221}"/>
              </a:ext>
            </a:extLst>
          </p:cNvPr>
          <p:cNvSpPr/>
          <p:nvPr/>
        </p:nvSpPr>
        <p:spPr>
          <a:xfrm>
            <a:off x="792396" y="3344405"/>
            <a:ext cx="122634" cy="151209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9FBE204-A8CC-4D94-BFEB-389138523221}"/>
              </a:ext>
            </a:extLst>
          </p:cNvPr>
          <p:cNvSpPr/>
          <p:nvPr/>
        </p:nvSpPr>
        <p:spPr>
          <a:xfrm>
            <a:off x="792396" y="3770786"/>
            <a:ext cx="122634" cy="151209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sz="1050"/>
          </a:p>
        </p:txBody>
      </p:sp>
    </p:spTree>
    <p:extLst>
      <p:ext uri="{BB962C8B-B14F-4D97-AF65-F5344CB8AC3E}">
        <p14:creationId xmlns:p14="http://schemas.microsoft.com/office/powerpoint/2010/main" val="89199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22CB3FF-6F83-EE4F-A8E4-D53ED012C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753" y="-6769"/>
            <a:ext cx="5332494" cy="515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95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541964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4;p2">
            <a:extLst>
              <a:ext uri="{FF2B5EF4-FFF2-40B4-BE49-F238E27FC236}">
                <a16:creationId xmlns:a16="http://schemas.microsoft.com/office/drawing/2014/main" id="{610DCB7A-029F-4C4F-A804-23FC4899CCF9}"/>
              </a:ext>
            </a:extLst>
          </p:cNvPr>
          <p:cNvSpPr/>
          <p:nvPr/>
        </p:nvSpPr>
        <p:spPr>
          <a:xfrm>
            <a:off x="902037" y="328766"/>
            <a:ext cx="4130726" cy="422951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C8A4634-2F32-784C-9E5E-7678C98A56E2}"/>
              </a:ext>
            </a:extLst>
          </p:cNvPr>
          <p:cNvSpPr txBox="1"/>
          <p:nvPr/>
        </p:nvSpPr>
        <p:spPr>
          <a:xfrm>
            <a:off x="1005824" y="365760"/>
            <a:ext cx="3981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dirty="0">
                <a:solidFill>
                  <a:schemeClr val="bg1"/>
                </a:solidFill>
                <a:latin typeface="Work Sans" pitchFamily="2" charset="77"/>
              </a:rPr>
              <a:t>Plan Especial de Salvaguardia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90A9243-A59E-9044-9E38-6712E2641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083" y="788712"/>
            <a:ext cx="4180917" cy="351219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3B5994C6-664C-2F47-A412-55444C588628}"/>
              </a:ext>
            </a:extLst>
          </p:cNvPr>
          <p:cNvSpPr/>
          <p:nvPr/>
        </p:nvSpPr>
        <p:spPr>
          <a:xfrm>
            <a:off x="1089055" y="1048255"/>
            <a:ext cx="38153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chemeClr val="dk1"/>
              </a:buClr>
              <a:buSzPts val="1100"/>
            </a:pPr>
            <a:r>
              <a:rPr lang="es-ES" sz="16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La inclusión en la LRPCI conlleva la elaboración del Plan Especial de Salvaguardia. </a:t>
            </a:r>
          </a:p>
          <a:p>
            <a:pPr lvl="0" algn="just">
              <a:buClr>
                <a:schemeClr val="dk1"/>
              </a:buClr>
              <a:buSzPts val="1100"/>
            </a:pPr>
            <a:endParaRPr lang="es-ES" sz="1600" dirty="0">
              <a:solidFill>
                <a:srgbClr val="002060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  <a:p>
            <a:pPr algn="just"/>
            <a:r>
              <a:rPr lang="es-ES" sz="16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Plan Especial de Salvaguardia –PES. </a:t>
            </a:r>
            <a:r>
              <a:rPr lang="es-CO" sz="16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El PES </a:t>
            </a:r>
            <a:r>
              <a:rPr lang="es-CO" sz="1600" b="1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es un acuerdo social y administrativo,</a:t>
            </a:r>
            <a:r>
              <a:rPr lang="es-CO" sz="1600" dirty="0">
                <a:solidFill>
                  <a:srgbClr val="00206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concebido como un instrumento de gestión del patrimonio cultural de la Nación, mediante el cual se establecen acciones y lineamientos encaminados a garantizar la salvaguardia del PCI. </a:t>
            </a:r>
          </a:p>
        </p:txBody>
      </p:sp>
    </p:spTree>
    <p:extLst>
      <p:ext uri="{BB962C8B-B14F-4D97-AF65-F5344CB8AC3E}">
        <p14:creationId xmlns:p14="http://schemas.microsoft.com/office/powerpoint/2010/main" val="4208538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"/>
          <p:cNvSpPr/>
          <p:nvPr/>
        </p:nvSpPr>
        <p:spPr>
          <a:xfrm>
            <a:off x="5299" y="-10500"/>
            <a:ext cx="9144000" cy="5154000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1224" y="3924075"/>
            <a:ext cx="3078075" cy="6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;p4">
            <a:extLst>
              <a:ext uri="{FF2B5EF4-FFF2-40B4-BE49-F238E27FC236}">
                <a16:creationId xmlns:a16="http://schemas.microsoft.com/office/drawing/2014/main" id="{4B861DCD-CEDD-324C-BD66-6DCB10475B2E}"/>
              </a:ext>
            </a:extLst>
          </p:cNvPr>
          <p:cNvSpPr txBox="1"/>
          <p:nvPr/>
        </p:nvSpPr>
        <p:spPr>
          <a:xfrm>
            <a:off x="1603190" y="2212500"/>
            <a:ext cx="6146120" cy="1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  <a:sym typeface="Work Sans"/>
              </a:rPr>
              <a:t>4. FORTALECIMIENTO DE CAPACIDADES Y CAJA DE HERRAMIENTAS</a:t>
            </a:r>
            <a:endParaRPr sz="32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463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541964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4;p2">
            <a:extLst>
              <a:ext uri="{FF2B5EF4-FFF2-40B4-BE49-F238E27FC236}">
                <a16:creationId xmlns:a16="http://schemas.microsoft.com/office/drawing/2014/main" id="{610DCB7A-029F-4C4F-A804-23FC4899CCF9}"/>
              </a:ext>
            </a:extLst>
          </p:cNvPr>
          <p:cNvSpPr/>
          <p:nvPr/>
        </p:nvSpPr>
        <p:spPr>
          <a:xfrm>
            <a:off x="902037" y="328766"/>
            <a:ext cx="4130726" cy="422951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C8A4634-2F32-784C-9E5E-7678C98A56E2}"/>
              </a:ext>
            </a:extLst>
          </p:cNvPr>
          <p:cNvSpPr txBox="1"/>
          <p:nvPr/>
        </p:nvSpPr>
        <p:spPr>
          <a:xfrm>
            <a:off x="1005824" y="365760"/>
            <a:ext cx="3981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dirty="0">
                <a:solidFill>
                  <a:schemeClr val="bg1"/>
                </a:solidFill>
                <a:latin typeface="Work Sans" pitchFamily="2" charset="77"/>
              </a:rPr>
              <a:t>Fortalecimiento de capacidades</a:t>
            </a:r>
          </a:p>
        </p:txBody>
      </p:sp>
      <p:sp>
        <p:nvSpPr>
          <p:cNvPr id="8" name="Google Shape;68;p2">
            <a:extLst>
              <a:ext uri="{FF2B5EF4-FFF2-40B4-BE49-F238E27FC236}">
                <a16:creationId xmlns:a16="http://schemas.microsoft.com/office/drawing/2014/main" id="{1ACB77E4-BCA4-294E-997E-24F28E022215}"/>
              </a:ext>
            </a:extLst>
          </p:cNvPr>
          <p:cNvSpPr txBox="1"/>
          <p:nvPr/>
        </p:nvSpPr>
        <p:spPr>
          <a:xfrm>
            <a:off x="949555" y="788711"/>
            <a:ext cx="4083208" cy="3489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El objetivo de la estrategia es fortalecer y fomentar procesos participativos de gestión, salvaguardia y fomento del patrimonio cultural inmaterial, tomando como eje el fortalecimiento de las comunidades locales y de sus organizaciones de base para la gestión y salvaguardia del PCI como un derecho y un factor de desarrollo sostenible. </a:t>
            </a:r>
          </a:p>
          <a:p>
            <a:pPr lvl="0" algn="just">
              <a:buClr>
                <a:schemeClr val="dk1"/>
              </a:buClr>
              <a:buSzPts val="1100"/>
            </a:pPr>
            <a:endParaRPr lang="es-ES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  <a:p>
            <a:pPr lvl="0" algn="just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1) Actividades de sensibilización, capacitación y transferencia de marcos normativos, metodologías y herramientas. </a:t>
            </a:r>
          </a:p>
          <a:p>
            <a:pPr lvl="0" algn="just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2) Apoyo y asistencia técnica a programas, proyectos y actividades de gestión y salvaguardia del PCI. </a:t>
            </a:r>
          </a:p>
          <a:p>
            <a:pPr lvl="0" algn="just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3) Articulación con la Red de Vigías del Patrimonio. </a:t>
            </a:r>
          </a:p>
          <a:p>
            <a:pPr marL="342900" lvl="0" indent="-342900" algn="just">
              <a:buClr>
                <a:schemeClr val="dk1"/>
              </a:buClr>
              <a:buSzPts val="1100"/>
              <a:buAutoNum type="arabicPeriod"/>
            </a:pPr>
            <a:endParaRPr lang="es-ES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  <a:p>
            <a:pPr marL="342900" lvl="0" indent="-342900" algn="just">
              <a:buClr>
                <a:schemeClr val="dk1"/>
              </a:buClr>
              <a:buSzPts val="1100"/>
              <a:buAutoNum type="arabicPeriod"/>
            </a:pPr>
            <a:endParaRPr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0C4A437-99F8-3B48-BBD1-31A3D552E5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74" t="705" r="34592" b="1468"/>
          <a:stretch/>
        </p:blipFill>
        <p:spPr>
          <a:xfrm>
            <a:off x="5459966" y="0"/>
            <a:ext cx="36840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66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541964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4;p2">
            <a:extLst>
              <a:ext uri="{FF2B5EF4-FFF2-40B4-BE49-F238E27FC236}">
                <a16:creationId xmlns:a16="http://schemas.microsoft.com/office/drawing/2014/main" id="{610DCB7A-029F-4C4F-A804-23FC4899CCF9}"/>
              </a:ext>
            </a:extLst>
          </p:cNvPr>
          <p:cNvSpPr/>
          <p:nvPr/>
        </p:nvSpPr>
        <p:spPr>
          <a:xfrm>
            <a:off x="902037" y="328766"/>
            <a:ext cx="4130726" cy="422951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C8A4634-2F32-784C-9E5E-7678C98A56E2}"/>
              </a:ext>
            </a:extLst>
          </p:cNvPr>
          <p:cNvSpPr txBox="1"/>
          <p:nvPr/>
        </p:nvSpPr>
        <p:spPr>
          <a:xfrm>
            <a:off x="1005824" y="365760"/>
            <a:ext cx="3981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dirty="0">
                <a:solidFill>
                  <a:schemeClr val="bg1"/>
                </a:solidFill>
                <a:latin typeface="Work Sans" pitchFamily="2" charset="77"/>
              </a:rPr>
              <a:t>Caja de herramientas PCI</a:t>
            </a:r>
          </a:p>
        </p:txBody>
      </p:sp>
      <p:sp>
        <p:nvSpPr>
          <p:cNvPr id="8" name="Google Shape;68;p2">
            <a:extLst>
              <a:ext uri="{FF2B5EF4-FFF2-40B4-BE49-F238E27FC236}">
                <a16:creationId xmlns:a16="http://schemas.microsoft.com/office/drawing/2014/main" id="{1ACB77E4-BCA4-294E-997E-24F28E022215}"/>
              </a:ext>
            </a:extLst>
          </p:cNvPr>
          <p:cNvSpPr txBox="1"/>
          <p:nvPr/>
        </p:nvSpPr>
        <p:spPr>
          <a:xfrm>
            <a:off x="799179" y="788711"/>
            <a:ext cx="4336441" cy="3489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En el marco de la estrategia de fortalecimiento de capacidades en gestión social del PCI, se propone una serie de instrumentos y metodologías para fomentar procesos participativos de gestión, salvaguardia y fomento del PCI. </a:t>
            </a:r>
          </a:p>
          <a:p>
            <a:pPr lvl="0" algn="just">
              <a:buClr>
                <a:schemeClr val="dk1"/>
              </a:buClr>
              <a:buSzPts val="1100"/>
            </a:pPr>
            <a:endParaRPr lang="es-ES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  <a:p>
            <a:pPr lvl="0" algn="just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 1. Guías metodológicas para la identificación, gestión y salvaguardia del PCI. </a:t>
            </a:r>
          </a:p>
          <a:p>
            <a:pPr algn="just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2. Guías técnicas: Convención 2003 UNESCO, Política de salvaguardia del PCI y documentos de referencia. </a:t>
            </a:r>
          </a:p>
          <a:p>
            <a:pPr lvl="0" algn="just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3.  Elaboración de PES. </a:t>
            </a:r>
          </a:p>
          <a:p>
            <a:pPr lvl="0" algn="just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4.  Videoteca: repositorio audiovisual. </a:t>
            </a:r>
          </a:p>
          <a:p>
            <a:pPr lvl="0" algn="just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5.  Memorias de encuentros. </a:t>
            </a:r>
          </a:p>
          <a:p>
            <a:pPr algn="just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  <a:hlinkClick r:id="rId5"/>
              </a:rPr>
              <a:t>http://patrimonio.mincultura.gov.co/Eventos/Paginas/default.aspx</a:t>
            </a: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 </a:t>
            </a:r>
          </a:p>
          <a:p>
            <a:pPr lvl="0" algn="just">
              <a:buClr>
                <a:schemeClr val="dk1"/>
              </a:buClr>
              <a:buSzPts val="1100"/>
            </a:pPr>
            <a:endParaRPr lang="es-ES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  <a:p>
            <a:pPr lvl="0" algn="just">
              <a:buClr>
                <a:schemeClr val="dk1"/>
              </a:buClr>
              <a:buSzPts val="1100"/>
            </a:pPr>
            <a:r>
              <a:rPr lang="es-E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 </a:t>
            </a:r>
            <a:endParaRPr sz="12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1AAD44-573A-B544-BED4-15D26C3AF3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00" r="34655"/>
          <a:stretch/>
        </p:blipFill>
        <p:spPr>
          <a:xfrm>
            <a:off x="5557668" y="0"/>
            <a:ext cx="37539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59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"/>
          <p:cNvSpPr/>
          <p:nvPr/>
        </p:nvSpPr>
        <p:spPr>
          <a:xfrm>
            <a:off x="5299" y="0"/>
            <a:ext cx="9144000" cy="5154000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1224" y="3924075"/>
            <a:ext cx="3078075" cy="6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;p4">
            <a:extLst>
              <a:ext uri="{FF2B5EF4-FFF2-40B4-BE49-F238E27FC236}">
                <a16:creationId xmlns:a16="http://schemas.microsoft.com/office/drawing/2014/main" id="{4B861DCD-CEDD-324C-BD66-6DCB10475B2E}"/>
              </a:ext>
            </a:extLst>
          </p:cNvPr>
          <p:cNvSpPr txBox="1"/>
          <p:nvPr/>
        </p:nvSpPr>
        <p:spPr>
          <a:xfrm>
            <a:off x="1658609" y="2212500"/>
            <a:ext cx="6146120" cy="1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  <a:sym typeface="Work Sans"/>
              </a:rPr>
              <a:t>5. POLÍTICA DE COCINAS TRADICIONALES</a:t>
            </a:r>
            <a:endParaRPr sz="32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229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DBB62952-D990-1C40-9380-8B89A1444499}"/>
              </a:ext>
            </a:extLst>
          </p:cNvPr>
          <p:cNvSpPr/>
          <p:nvPr/>
        </p:nvSpPr>
        <p:spPr>
          <a:xfrm>
            <a:off x="3604423" y="768134"/>
            <a:ext cx="2170715" cy="2170715"/>
          </a:xfrm>
          <a:prstGeom prst="ellipse">
            <a:avLst/>
          </a:prstGeom>
          <a:noFill/>
          <a:ln w="19050">
            <a:solidFill>
              <a:srgbClr val="F42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7DB99AE8-64C9-1E40-A022-2D6D3E5D96CF}"/>
              </a:ext>
            </a:extLst>
          </p:cNvPr>
          <p:cNvSpPr/>
          <p:nvPr/>
        </p:nvSpPr>
        <p:spPr>
          <a:xfrm>
            <a:off x="4527802" y="1868955"/>
            <a:ext cx="2170715" cy="2170715"/>
          </a:xfrm>
          <a:prstGeom prst="ellipse">
            <a:avLst/>
          </a:prstGeom>
          <a:noFill/>
          <a:ln w="19050">
            <a:solidFill>
              <a:srgbClr val="F42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E21C0916-180E-9D4D-B3EA-F2B6D4D439BA}"/>
              </a:ext>
            </a:extLst>
          </p:cNvPr>
          <p:cNvSpPr/>
          <p:nvPr/>
        </p:nvSpPr>
        <p:spPr>
          <a:xfrm>
            <a:off x="2652174" y="1868955"/>
            <a:ext cx="2170715" cy="2170715"/>
          </a:xfrm>
          <a:prstGeom prst="ellipse">
            <a:avLst/>
          </a:prstGeom>
          <a:noFill/>
          <a:ln w="19050">
            <a:solidFill>
              <a:srgbClr val="F42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8FB8B0D-3BF7-2D41-B0B9-D36E63C10193}"/>
              </a:ext>
            </a:extLst>
          </p:cNvPr>
          <p:cNvSpPr txBox="1"/>
          <p:nvPr/>
        </p:nvSpPr>
        <p:spPr>
          <a:xfrm>
            <a:off x="3861351" y="1069409"/>
            <a:ext cx="16568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b="1" dirty="0">
                <a:solidFill>
                  <a:srgbClr val="004A84"/>
                </a:solidFill>
                <a:latin typeface="Poppins" panose="020B0604020202020204"/>
              </a:rPr>
              <a:t>Valoración y adquisición de los productos necesarios para la preparación de los alimentos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60AA725-101C-914B-92FD-EDC0F40EB076}"/>
              </a:ext>
            </a:extLst>
          </p:cNvPr>
          <p:cNvSpPr txBox="1"/>
          <p:nvPr/>
        </p:nvSpPr>
        <p:spPr>
          <a:xfrm>
            <a:off x="2813708" y="2724919"/>
            <a:ext cx="130900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50" b="1" dirty="0">
                <a:solidFill>
                  <a:srgbClr val="004A84"/>
                </a:solidFill>
                <a:latin typeface="Poppins" panose="020B0604020202020204"/>
              </a:rPr>
              <a:t>La preparación de los alimentos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84116A3-E5A2-DE4A-81D9-A2DB817CD029}"/>
              </a:ext>
            </a:extLst>
          </p:cNvPr>
          <p:cNvSpPr txBox="1"/>
          <p:nvPr/>
        </p:nvSpPr>
        <p:spPr>
          <a:xfrm>
            <a:off x="5227976" y="2617374"/>
            <a:ext cx="1202021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050" b="1" dirty="0">
                <a:solidFill>
                  <a:srgbClr val="004A84"/>
                </a:solidFill>
                <a:latin typeface="Poppins" panose="020B0604020202020204"/>
              </a:rPr>
              <a:t>Consumo de alimentos hábitos y reglas de consumo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7BAD2F0-7195-BE4B-8707-CAC348C83D00}"/>
              </a:ext>
            </a:extLst>
          </p:cNvPr>
          <p:cNvSpPr txBox="1"/>
          <p:nvPr/>
        </p:nvSpPr>
        <p:spPr>
          <a:xfrm>
            <a:off x="6886593" y="1460860"/>
            <a:ext cx="1972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rgbClr val="004A84"/>
                </a:solidFill>
                <a:latin typeface="Poppins" panose="020B0604020202020204"/>
              </a:rPr>
              <a:t>Otras manifestaciones culturales asociadas a la preparación y consumo de alimentos</a:t>
            </a:r>
          </a:p>
          <a:p>
            <a:endParaRPr lang="es-CO" sz="1200" dirty="0">
              <a:solidFill>
                <a:srgbClr val="004A84"/>
              </a:solidFill>
              <a:latin typeface="Poppins" panose="020B0604020202020204"/>
            </a:endParaRPr>
          </a:p>
          <a:p>
            <a:r>
              <a:rPr lang="es-CO" sz="1200" dirty="0">
                <a:solidFill>
                  <a:srgbClr val="004A84"/>
                </a:solidFill>
                <a:latin typeface="Poppins" panose="020B0604020202020204"/>
              </a:rPr>
              <a:t>Salud alimentaria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EEDB251-CBD8-F948-926E-97F538FC39DA}"/>
              </a:ext>
            </a:extLst>
          </p:cNvPr>
          <p:cNvSpPr txBox="1"/>
          <p:nvPr/>
        </p:nvSpPr>
        <p:spPr>
          <a:xfrm>
            <a:off x="728601" y="2556170"/>
            <a:ext cx="174132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50" dirty="0">
                <a:solidFill>
                  <a:srgbClr val="004A84"/>
                </a:solidFill>
                <a:latin typeface="Poppins" panose="020B0604020202020204"/>
              </a:rPr>
              <a:t>Tradiciones culinarias</a:t>
            </a:r>
          </a:p>
          <a:p>
            <a:pPr algn="ctr"/>
            <a:r>
              <a:rPr lang="es-CO" sz="1050" dirty="0">
                <a:solidFill>
                  <a:srgbClr val="004A84"/>
                </a:solidFill>
                <a:latin typeface="Poppins" panose="020B0604020202020204"/>
              </a:rPr>
              <a:t>Conocimientos y técnicas culinarias</a:t>
            </a:r>
          </a:p>
          <a:p>
            <a:pPr algn="ctr"/>
            <a:r>
              <a:rPr lang="es-CO" sz="1050" dirty="0">
                <a:solidFill>
                  <a:srgbClr val="004A84"/>
                </a:solidFill>
                <a:latin typeface="Poppins" panose="020B0604020202020204"/>
              </a:rPr>
              <a:t>Herramientas, medios, muebles y enseres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974603B-4984-BF4E-B797-1E71508E98D2}"/>
              </a:ext>
            </a:extLst>
          </p:cNvPr>
          <p:cNvSpPr txBox="1"/>
          <p:nvPr/>
        </p:nvSpPr>
        <p:spPr>
          <a:xfrm>
            <a:off x="3826165" y="3508083"/>
            <a:ext cx="1741327" cy="9002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050" dirty="0">
                <a:solidFill>
                  <a:srgbClr val="004A84"/>
                </a:solidFill>
                <a:latin typeface="Poppins" panose="020B0604020202020204"/>
              </a:rPr>
              <a:t>Tradiciones artesanales</a:t>
            </a:r>
          </a:p>
          <a:p>
            <a:pPr algn="ctr"/>
            <a:r>
              <a:rPr lang="es-CO" sz="1050" dirty="0">
                <a:solidFill>
                  <a:srgbClr val="004A84"/>
                </a:solidFill>
                <a:latin typeface="Poppins" panose="020B0604020202020204"/>
              </a:rPr>
              <a:t>El agua</a:t>
            </a:r>
          </a:p>
          <a:p>
            <a:pPr algn="ctr"/>
            <a:r>
              <a:rPr lang="es-CO" sz="1050" dirty="0">
                <a:solidFill>
                  <a:srgbClr val="004A84"/>
                </a:solidFill>
                <a:latin typeface="Poppins" panose="020B0604020202020204"/>
              </a:rPr>
              <a:t>La organización y disposición de la cocina y el hábitat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E984785-A8D6-2E4A-A956-EC07FEE40055}"/>
              </a:ext>
            </a:extLst>
          </p:cNvPr>
          <p:cNvSpPr txBox="1"/>
          <p:nvPr/>
        </p:nvSpPr>
        <p:spPr>
          <a:xfrm>
            <a:off x="4522796" y="451220"/>
            <a:ext cx="33396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rgbClr val="F42F63"/>
                </a:solidFill>
                <a:latin typeface="Poppins" panose="020B0604020202020204"/>
              </a:rPr>
              <a:t>1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CD321D4-D906-7D43-B5B8-FA483C177B4E}"/>
              </a:ext>
            </a:extLst>
          </p:cNvPr>
          <p:cNvSpPr txBox="1"/>
          <p:nvPr/>
        </p:nvSpPr>
        <p:spPr>
          <a:xfrm>
            <a:off x="2491969" y="2613528"/>
            <a:ext cx="3652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rgbClr val="F42F63"/>
                </a:solidFill>
                <a:latin typeface="Poppins" panose="020B0604020202020204"/>
              </a:rPr>
              <a:t>2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F463AF4-CD7F-E044-BE1B-9280A7A12482}"/>
              </a:ext>
            </a:extLst>
          </p:cNvPr>
          <p:cNvSpPr txBox="1"/>
          <p:nvPr/>
        </p:nvSpPr>
        <p:spPr>
          <a:xfrm>
            <a:off x="6475674" y="2613528"/>
            <a:ext cx="3652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rgbClr val="F42F63"/>
                </a:solidFill>
                <a:latin typeface="Poppins" panose="020B0604020202020204"/>
              </a:rPr>
              <a:t>3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585E190-8303-F144-B78E-F9E69A109ACB}"/>
              </a:ext>
            </a:extLst>
          </p:cNvPr>
          <p:cNvCxnSpPr/>
          <p:nvPr/>
        </p:nvCxnSpPr>
        <p:spPr>
          <a:xfrm>
            <a:off x="5613160" y="1035995"/>
            <a:ext cx="1647138" cy="0"/>
          </a:xfrm>
          <a:prstGeom prst="line">
            <a:avLst/>
          </a:prstGeom>
          <a:ln>
            <a:solidFill>
              <a:srgbClr val="F42F6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E555D1AE-9176-1B42-B506-08EA21DA629C}"/>
              </a:ext>
            </a:extLst>
          </p:cNvPr>
          <p:cNvCxnSpPr/>
          <p:nvPr/>
        </p:nvCxnSpPr>
        <p:spPr>
          <a:xfrm>
            <a:off x="7260298" y="1035995"/>
            <a:ext cx="0" cy="369872"/>
          </a:xfrm>
          <a:prstGeom prst="line">
            <a:avLst/>
          </a:prstGeom>
          <a:ln>
            <a:solidFill>
              <a:srgbClr val="F42F6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D57941D3-1FE2-3947-A914-80088F636755}"/>
              </a:ext>
            </a:extLst>
          </p:cNvPr>
          <p:cNvCxnSpPr/>
          <p:nvPr/>
        </p:nvCxnSpPr>
        <p:spPr>
          <a:xfrm>
            <a:off x="1993302" y="1035995"/>
            <a:ext cx="1647138" cy="0"/>
          </a:xfrm>
          <a:prstGeom prst="line">
            <a:avLst/>
          </a:prstGeom>
          <a:ln>
            <a:solidFill>
              <a:srgbClr val="F42F6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8B70C17F-7564-F744-9567-3F3AFF802974}"/>
              </a:ext>
            </a:extLst>
          </p:cNvPr>
          <p:cNvCxnSpPr/>
          <p:nvPr/>
        </p:nvCxnSpPr>
        <p:spPr>
          <a:xfrm>
            <a:off x="1993302" y="1035995"/>
            <a:ext cx="0" cy="1456739"/>
          </a:xfrm>
          <a:prstGeom prst="line">
            <a:avLst/>
          </a:prstGeom>
          <a:ln>
            <a:solidFill>
              <a:srgbClr val="F42F6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6FD7AD8-DFD7-044D-A194-29C002D2BDFE}"/>
              </a:ext>
            </a:extLst>
          </p:cNvPr>
          <p:cNvSpPr txBox="1"/>
          <p:nvPr/>
        </p:nvSpPr>
        <p:spPr>
          <a:xfrm>
            <a:off x="1074929" y="860224"/>
            <a:ext cx="134846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050" dirty="0">
                <a:solidFill>
                  <a:srgbClr val="004A84"/>
                </a:solidFill>
                <a:latin typeface="Poppins" panose="020B0604020202020204"/>
              </a:rPr>
              <a:t>Derecho a la alimentación 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860CE11F-709F-4644-8CFD-FBB0C1D62360}"/>
              </a:ext>
            </a:extLst>
          </p:cNvPr>
          <p:cNvCxnSpPr/>
          <p:nvPr/>
        </p:nvCxnSpPr>
        <p:spPr>
          <a:xfrm>
            <a:off x="5775138" y="4223332"/>
            <a:ext cx="1647138" cy="0"/>
          </a:xfrm>
          <a:prstGeom prst="line">
            <a:avLst/>
          </a:prstGeom>
          <a:ln>
            <a:solidFill>
              <a:srgbClr val="F42F6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C06BC5BA-ECB3-D049-B0F3-4C8C7BA83B59}"/>
              </a:ext>
            </a:extLst>
          </p:cNvPr>
          <p:cNvCxnSpPr/>
          <p:nvPr/>
        </p:nvCxnSpPr>
        <p:spPr>
          <a:xfrm>
            <a:off x="1993302" y="4223332"/>
            <a:ext cx="1647138" cy="0"/>
          </a:xfrm>
          <a:prstGeom prst="line">
            <a:avLst/>
          </a:prstGeom>
          <a:ln>
            <a:solidFill>
              <a:srgbClr val="F42F6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727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"/>
          <p:cNvSpPr/>
          <p:nvPr/>
        </p:nvSpPr>
        <p:spPr>
          <a:xfrm>
            <a:off x="5299" y="0"/>
            <a:ext cx="9144000" cy="5154000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1224" y="614345"/>
            <a:ext cx="3078075" cy="6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;p4">
            <a:extLst>
              <a:ext uri="{FF2B5EF4-FFF2-40B4-BE49-F238E27FC236}">
                <a16:creationId xmlns:a16="http://schemas.microsoft.com/office/drawing/2014/main" id="{4B861DCD-CEDD-324C-BD66-6DCB10475B2E}"/>
              </a:ext>
            </a:extLst>
          </p:cNvPr>
          <p:cNvSpPr txBox="1"/>
          <p:nvPr/>
        </p:nvSpPr>
        <p:spPr>
          <a:xfrm>
            <a:off x="913174" y="3678000"/>
            <a:ext cx="6146120" cy="1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  <a:sym typeface="Work Sans"/>
              </a:rPr>
              <a:t>GRACIAS</a:t>
            </a:r>
            <a:endParaRPr sz="32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54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 txBox="1"/>
          <p:nvPr/>
        </p:nvSpPr>
        <p:spPr>
          <a:xfrm>
            <a:off x="902037" y="1108267"/>
            <a:ext cx="4130726" cy="3257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4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endParaRPr sz="1400" b="1" i="0" u="none" strike="noStrike" cap="none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670560" marR="0" lvl="0" indent="-6705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43" name="Google Shape;143;p21"/>
          <p:cNvSpPr txBox="1"/>
          <p:nvPr/>
        </p:nvSpPr>
        <p:spPr>
          <a:xfrm>
            <a:off x="1004900" y="350355"/>
            <a:ext cx="3981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Políticas </a:t>
            </a:r>
            <a:endParaRPr/>
          </a:p>
        </p:txBody>
      </p:sp>
      <p:sp>
        <p:nvSpPr>
          <p:cNvPr id="144" name="Google Shape;144;p21"/>
          <p:cNvSpPr txBox="1"/>
          <p:nvPr/>
        </p:nvSpPr>
        <p:spPr>
          <a:xfrm>
            <a:off x="7483160" y="4895200"/>
            <a:ext cx="23808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Créditos: Paula Sánchez</a:t>
            </a:r>
            <a:endParaRPr/>
          </a:p>
        </p:txBody>
      </p:sp>
      <p:sp>
        <p:nvSpPr>
          <p:cNvPr id="145" name="Google Shape;145;p21"/>
          <p:cNvSpPr/>
          <p:nvPr/>
        </p:nvSpPr>
        <p:spPr>
          <a:xfrm>
            <a:off x="902037" y="328766"/>
            <a:ext cx="4130726" cy="422951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1"/>
          <p:cNvSpPr txBox="1"/>
          <p:nvPr/>
        </p:nvSpPr>
        <p:spPr>
          <a:xfrm>
            <a:off x="1005824" y="365760"/>
            <a:ext cx="3981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Patrimonio cultural inmaterial</a:t>
            </a:r>
            <a:endParaRPr/>
          </a:p>
        </p:txBody>
      </p:sp>
      <p:sp>
        <p:nvSpPr>
          <p:cNvPr id="147" name="Google Shape;147;p21"/>
          <p:cNvSpPr txBox="1"/>
          <p:nvPr/>
        </p:nvSpPr>
        <p:spPr>
          <a:xfrm>
            <a:off x="661763" y="884465"/>
            <a:ext cx="4371000" cy="3705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FF0066"/>
                </a:solidFill>
                <a:latin typeface="Roboto" pitchFamily="2" charset="0"/>
                <a:ea typeface="Roboto" pitchFamily="2" charset="0"/>
              </a:rPr>
              <a:t>Son los usos </a:t>
            </a:r>
            <a:r>
              <a:rPr lang="es-CO" dirty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que las personas y las comunidades hacen del entorno y de su historia.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FF0066"/>
                </a:solidFill>
                <a:latin typeface="Roboto" pitchFamily="2" charset="0"/>
                <a:ea typeface="Roboto" pitchFamily="2" charset="0"/>
              </a:rPr>
              <a:t>Son las técnicas</a:t>
            </a:r>
            <a:r>
              <a:rPr lang="es-CO" dirty="0">
                <a:solidFill>
                  <a:srgbClr val="FF0066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s-CO" b="1" dirty="0">
                <a:solidFill>
                  <a:srgbClr val="FF0066"/>
                </a:solidFill>
                <a:latin typeface="Roboto" pitchFamily="2" charset="0"/>
                <a:ea typeface="Roboto" pitchFamily="2" charset="0"/>
              </a:rPr>
              <a:t>y los conocimientos</a:t>
            </a:r>
            <a:r>
              <a:rPr lang="es-CO" dirty="0">
                <a:solidFill>
                  <a:srgbClr val="FF0066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s-CO" dirty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que se enseñan de padres a hijos, entre abuelos y nietos, y entre los miembros de una misma comunidad, que conectan la memoria individual con la memoria colectiva.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FF0066"/>
                </a:solidFill>
                <a:latin typeface="Roboto" pitchFamily="2" charset="0"/>
                <a:ea typeface="Roboto" pitchFamily="2" charset="0"/>
              </a:rPr>
              <a:t>Son las representaciones</a:t>
            </a:r>
            <a:r>
              <a:rPr lang="es-CO" dirty="0">
                <a:solidFill>
                  <a:srgbClr val="FF0066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s-CO" dirty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que un grupo humano hace de su mundo.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FF0066"/>
                </a:solidFill>
                <a:latin typeface="Roboto" pitchFamily="2" charset="0"/>
                <a:ea typeface="Roboto" pitchFamily="2" charset="0"/>
              </a:rPr>
              <a:t>Son las expresiones</a:t>
            </a:r>
            <a:r>
              <a:rPr lang="es-CO" dirty="0">
                <a:solidFill>
                  <a:srgbClr val="FF0066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s-CO" dirty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que se han transmitido de generación en generación, que se han transformado para dar respuesta a nuevas necesidades y que contribuyen a infundir un sentimiento de identidad y continuidad en el grupo social.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 pitchFamily="2" charset="0"/>
              <a:ea typeface="Roboto" pitchFamily="2" charset="0"/>
            </a:endParaRPr>
          </a:p>
        </p:txBody>
      </p:sp>
      <p:pic>
        <p:nvPicPr>
          <p:cNvPr id="10" name="Imagen 1" descr="IMG_4915.JPG">
            <a:extLst>
              <a:ext uri="{FF2B5EF4-FFF2-40B4-BE49-F238E27FC236}">
                <a16:creationId xmlns:a16="http://schemas.microsoft.com/office/drawing/2014/main" id="{285E30D4-A6BF-8842-AF52-E5F7FA5F99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8" t="15882" r="20187" b="30478"/>
          <a:stretch/>
        </p:blipFill>
        <p:spPr>
          <a:xfrm rot="5400000">
            <a:off x="4723468" y="725691"/>
            <a:ext cx="5141421" cy="369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60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"/>
          <p:cNvSpPr/>
          <p:nvPr/>
        </p:nvSpPr>
        <p:spPr>
          <a:xfrm>
            <a:off x="5299" y="-10500"/>
            <a:ext cx="9144000" cy="5154000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1224" y="3924075"/>
            <a:ext cx="3078075" cy="6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;p4">
            <a:extLst>
              <a:ext uri="{FF2B5EF4-FFF2-40B4-BE49-F238E27FC236}">
                <a16:creationId xmlns:a16="http://schemas.microsoft.com/office/drawing/2014/main" id="{4B861DCD-CEDD-324C-BD66-6DCB10475B2E}"/>
              </a:ext>
            </a:extLst>
          </p:cNvPr>
          <p:cNvSpPr txBox="1"/>
          <p:nvPr/>
        </p:nvSpPr>
        <p:spPr>
          <a:xfrm>
            <a:off x="469149" y="2287914"/>
            <a:ext cx="6613237" cy="1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  <a:sym typeface="Work Sans"/>
              </a:rPr>
              <a:t>1. POLÍTICA DE SALVAGUARDIA DEL PATRIMONIO CULTURAL INMATERIAL EN COLOMBIA. </a:t>
            </a:r>
            <a:endParaRPr lang="es-ES" sz="32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10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3"/>
          <p:cNvSpPr txBox="1"/>
          <p:nvPr/>
        </p:nvSpPr>
        <p:spPr>
          <a:xfrm>
            <a:off x="902037" y="1108267"/>
            <a:ext cx="4130726" cy="3257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4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endParaRPr sz="1400" b="1" i="0" u="none" strike="noStrike" cap="none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670560" marR="0" lvl="0" indent="-6705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94" name="Google Shape;194;p23"/>
          <p:cNvSpPr txBox="1"/>
          <p:nvPr/>
        </p:nvSpPr>
        <p:spPr>
          <a:xfrm>
            <a:off x="1004900" y="350355"/>
            <a:ext cx="3981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Políticas </a:t>
            </a:r>
            <a:endParaRPr/>
          </a:p>
        </p:txBody>
      </p:sp>
      <p:sp>
        <p:nvSpPr>
          <p:cNvPr id="195" name="Google Shape;195;p23"/>
          <p:cNvSpPr txBox="1"/>
          <p:nvPr/>
        </p:nvSpPr>
        <p:spPr>
          <a:xfrm>
            <a:off x="7483160" y="4895200"/>
            <a:ext cx="23808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Créditos: Paula Sánchez</a:t>
            </a:r>
            <a:endParaRPr/>
          </a:p>
        </p:txBody>
      </p:sp>
      <p:sp>
        <p:nvSpPr>
          <p:cNvPr id="196" name="Google Shape;196;p23"/>
          <p:cNvSpPr/>
          <p:nvPr/>
        </p:nvSpPr>
        <p:spPr>
          <a:xfrm>
            <a:off x="902037" y="328766"/>
            <a:ext cx="4130726" cy="422951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3"/>
          <p:cNvSpPr txBox="1"/>
          <p:nvPr/>
        </p:nvSpPr>
        <p:spPr>
          <a:xfrm>
            <a:off x="1050951" y="366370"/>
            <a:ext cx="3981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i="0" u="none" strike="noStrike" cap="none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Política de Salvaguardia de PCI </a:t>
            </a:r>
            <a:endParaRPr dirty="0"/>
          </a:p>
        </p:txBody>
      </p:sp>
      <p:sp>
        <p:nvSpPr>
          <p:cNvPr id="198" name="Google Shape;198;p23"/>
          <p:cNvSpPr/>
          <p:nvPr/>
        </p:nvSpPr>
        <p:spPr>
          <a:xfrm>
            <a:off x="804666" y="777502"/>
            <a:ext cx="4474382" cy="4185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u="none" strike="noStrike" cap="none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 u="none" strike="noStrike" cap="none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En el marco del reconocimiento y respeto por la diversidad étnica y cultural de la nación, la Política tiene como objetivo el fortalecimiento de la capacidad social de gestión del PCI para su salvaguardia y fomento, como condición necesaria del desarrollo y el bienestar colectivos.</a:t>
            </a:r>
            <a:endParaRPr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u="none" strike="noStrike" cap="none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 u="none" strike="noStrike" cap="none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Ejes estratégicos de la Política:</a:t>
            </a:r>
            <a:endParaRPr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u="none" strike="noStrike" cap="none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s-419" sz="1400" u="none" strike="noStrike" cap="none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Fortalecimiento de la gestión social del PCI. </a:t>
            </a:r>
            <a:endParaRPr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s-419" sz="1400" u="none" strike="noStrike" cap="none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Promoción y fomento del conocimiento del PCI. </a:t>
            </a:r>
            <a:endParaRPr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s-419" sz="1400" u="none" strike="noStrike" cap="none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Salvaguardia efectiva del PCI. </a:t>
            </a:r>
            <a:endParaRPr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s-419" sz="1400" u="none" strike="noStrike" cap="none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Reconocimiento de la diversidad cultural: educación y enfoque diferencial. </a:t>
            </a:r>
            <a:endParaRPr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s-419" sz="1400" u="none" strike="noStrike" cap="none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El PCI como un factor estratégico del desarrollo sostenible. </a:t>
            </a:r>
            <a:endParaRPr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s-419" sz="1400" u="none" strike="noStrike" cap="none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Comunicación y divulgación del PCI. </a:t>
            </a:r>
            <a:endParaRPr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u="none" strike="noStrike" cap="none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</p:txBody>
      </p:sp>
      <p:pic>
        <p:nvPicPr>
          <p:cNvPr id="199" name="Google Shape;19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26192" y="-1"/>
            <a:ext cx="361583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/>
          <p:nvPr/>
        </p:nvSpPr>
        <p:spPr>
          <a:xfrm>
            <a:off x="902037" y="1108267"/>
            <a:ext cx="4130726" cy="3257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4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 </a:t>
            </a:r>
            <a:endParaRPr sz="1400" b="1" i="0" u="none" strike="noStrike" cap="none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670560" marR="0" lvl="0" indent="-67056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54" name="Google Shape;154;p22"/>
          <p:cNvSpPr txBox="1"/>
          <p:nvPr/>
        </p:nvSpPr>
        <p:spPr>
          <a:xfrm>
            <a:off x="1004900" y="350355"/>
            <a:ext cx="3981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Políticas </a:t>
            </a:r>
            <a:endParaRPr/>
          </a:p>
        </p:txBody>
      </p:sp>
      <p:sp>
        <p:nvSpPr>
          <p:cNvPr id="155" name="Google Shape;155;p22"/>
          <p:cNvSpPr txBox="1"/>
          <p:nvPr/>
        </p:nvSpPr>
        <p:spPr>
          <a:xfrm>
            <a:off x="7483160" y="4895200"/>
            <a:ext cx="23808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Créditos: Paula Sánchez</a:t>
            </a:r>
            <a:endParaRPr/>
          </a:p>
        </p:txBody>
      </p:sp>
      <p:pic>
        <p:nvPicPr>
          <p:cNvPr id="158" name="Google Shape;15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Imagen 36" descr="Imagen que contiene foto, tabla, diferente, diversos&#10;&#10;Descripción generada automáticamente">
            <a:extLst>
              <a:ext uri="{FF2B5EF4-FFF2-40B4-BE49-F238E27FC236}">
                <a16:creationId xmlns:a16="http://schemas.microsoft.com/office/drawing/2014/main" id="{DBB38D6C-72FB-9244-8BF5-9167A386D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368" y="1"/>
            <a:ext cx="7115590" cy="50481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5E25062-CEEE-5C4C-881C-304EABCB6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359485" y="-111326"/>
            <a:ext cx="1215830" cy="1693477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AD798E3D-0A12-CC4D-AF32-E96D07EDA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295285" y="-111325"/>
            <a:ext cx="1215830" cy="1693477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20E40068-635B-5E4B-B072-BBDE5099E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473184" y="503133"/>
            <a:ext cx="553182" cy="770503"/>
          </a:xfrm>
          <a:prstGeom prst="rect">
            <a:avLst/>
          </a:prstGeom>
        </p:spPr>
      </p:pic>
      <p:sp>
        <p:nvSpPr>
          <p:cNvPr id="38" name="Google Shape;77;p18">
            <a:extLst>
              <a:ext uri="{FF2B5EF4-FFF2-40B4-BE49-F238E27FC236}">
                <a16:creationId xmlns:a16="http://schemas.microsoft.com/office/drawing/2014/main" id="{A0E92ABE-7EE3-C046-B0BE-84378ECCB68A}"/>
              </a:ext>
            </a:extLst>
          </p:cNvPr>
          <p:cNvSpPr/>
          <p:nvPr/>
        </p:nvSpPr>
        <p:spPr>
          <a:xfrm>
            <a:off x="996390" y="508613"/>
            <a:ext cx="2970057" cy="422951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78;p18">
            <a:extLst>
              <a:ext uri="{FF2B5EF4-FFF2-40B4-BE49-F238E27FC236}">
                <a16:creationId xmlns:a16="http://schemas.microsoft.com/office/drawing/2014/main" id="{506077B5-E097-7243-8D22-B51585DFA047}"/>
              </a:ext>
            </a:extLst>
          </p:cNvPr>
          <p:cNvSpPr txBox="1"/>
          <p:nvPr/>
        </p:nvSpPr>
        <p:spPr>
          <a:xfrm>
            <a:off x="1114644" y="535021"/>
            <a:ext cx="3981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i="0" u="none" strike="noStrike" cap="none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Campos de alcance PCI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3147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"/>
          <p:cNvSpPr/>
          <p:nvPr/>
        </p:nvSpPr>
        <p:spPr>
          <a:xfrm>
            <a:off x="5299" y="-10500"/>
            <a:ext cx="9144000" cy="5154000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1224" y="3924075"/>
            <a:ext cx="3078075" cy="6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;p4">
            <a:extLst>
              <a:ext uri="{FF2B5EF4-FFF2-40B4-BE49-F238E27FC236}">
                <a16:creationId xmlns:a16="http://schemas.microsoft.com/office/drawing/2014/main" id="{4B861DCD-CEDD-324C-BD66-6DCB10475B2E}"/>
              </a:ext>
            </a:extLst>
          </p:cNvPr>
          <p:cNvSpPr txBox="1"/>
          <p:nvPr/>
        </p:nvSpPr>
        <p:spPr>
          <a:xfrm>
            <a:off x="699095" y="2009850"/>
            <a:ext cx="6613237" cy="1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  <a:sym typeface="Work Sans"/>
              </a:rPr>
              <a:t>2. INVENTARIOS DE PATRIMONIO CULTURAL INMATERIAL</a:t>
            </a:r>
            <a:endParaRPr sz="32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475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3"/>
          <p:cNvSpPr txBox="1"/>
          <p:nvPr/>
        </p:nvSpPr>
        <p:spPr>
          <a:xfrm>
            <a:off x="1004900" y="350355"/>
            <a:ext cx="3981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Políticas </a:t>
            </a:r>
            <a:endParaRPr/>
          </a:p>
        </p:txBody>
      </p:sp>
      <p:sp>
        <p:nvSpPr>
          <p:cNvPr id="195" name="Google Shape;195;p23"/>
          <p:cNvSpPr txBox="1"/>
          <p:nvPr/>
        </p:nvSpPr>
        <p:spPr>
          <a:xfrm>
            <a:off x="7483160" y="4895200"/>
            <a:ext cx="23808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Créditos: Paula Sánchez</a:t>
            </a:r>
            <a:endParaRPr/>
          </a:p>
        </p:txBody>
      </p:sp>
      <p:sp>
        <p:nvSpPr>
          <p:cNvPr id="196" name="Google Shape;196;p23"/>
          <p:cNvSpPr/>
          <p:nvPr/>
        </p:nvSpPr>
        <p:spPr>
          <a:xfrm>
            <a:off x="902037" y="328766"/>
            <a:ext cx="4130726" cy="422951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3"/>
          <p:cNvSpPr txBox="1"/>
          <p:nvPr/>
        </p:nvSpPr>
        <p:spPr>
          <a:xfrm>
            <a:off x="1107763" y="350355"/>
            <a:ext cx="3981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i="0" u="none" strike="noStrike" cap="none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Metodología de inventarios PCI</a:t>
            </a:r>
            <a:endParaRPr dirty="0"/>
          </a:p>
        </p:txBody>
      </p:sp>
      <p:sp>
        <p:nvSpPr>
          <p:cNvPr id="198" name="Google Shape;198;p23"/>
          <p:cNvSpPr/>
          <p:nvPr/>
        </p:nvSpPr>
        <p:spPr>
          <a:xfrm>
            <a:off x="795042" y="751717"/>
            <a:ext cx="4294533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u="none" strike="noStrike" cap="none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La </a:t>
            </a:r>
            <a:r>
              <a:rPr lang="es-ES" sz="1400" u="none" strike="noStrike" cap="none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Metodología de Inventarios de PCI: Proceso de identificación y Recomendaciones de Salvaguardia de 2015 del Grupo de Patrimonio Cultural Inmaterial está orientada a generar lineamientos conceptuales, metodológicos y operativos frente a la elaboración de inventarios de PCI como procesos participativos de identificación, documentación, diagnóstico, registro y divulgación del patrimonio cultural inmaterial.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ES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Work Sans"/>
                <a:sym typeface="Work Sans"/>
              </a:rPr>
              <a:t>El objetivo es que los inventarios permitan a grupos y colectividades representarse y evaluarse a través de su PCI y su diversidad cultural, conociendo y apropiándose de su PCI y adoptando medidas para su salvaguardia. </a:t>
            </a:r>
            <a:endParaRPr sz="1400" u="none" strike="noStrike" cap="none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Work Sans"/>
              <a:sym typeface="Work San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49E3D7-FD8A-A24C-A1B5-6BA6EE5595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921"/>
          <a:stretch/>
        </p:blipFill>
        <p:spPr>
          <a:xfrm>
            <a:off x="5459966" y="-2080"/>
            <a:ext cx="3684033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14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42465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3"/>
          <p:cNvSpPr txBox="1"/>
          <p:nvPr/>
        </p:nvSpPr>
        <p:spPr>
          <a:xfrm>
            <a:off x="1004900" y="350355"/>
            <a:ext cx="39818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Políticas </a:t>
            </a:r>
            <a:endParaRPr/>
          </a:p>
        </p:txBody>
      </p:sp>
      <p:sp>
        <p:nvSpPr>
          <p:cNvPr id="195" name="Google Shape;195;p23"/>
          <p:cNvSpPr txBox="1"/>
          <p:nvPr/>
        </p:nvSpPr>
        <p:spPr>
          <a:xfrm>
            <a:off x="7483160" y="4895200"/>
            <a:ext cx="238089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 b="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Créditos: Paula Sánchez</a:t>
            </a:r>
            <a:endParaRPr/>
          </a:p>
        </p:txBody>
      </p:sp>
      <p:sp>
        <p:nvSpPr>
          <p:cNvPr id="196" name="Google Shape;196;p23"/>
          <p:cNvSpPr/>
          <p:nvPr/>
        </p:nvSpPr>
        <p:spPr>
          <a:xfrm>
            <a:off x="902037" y="328766"/>
            <a:ext cx="4130726" cy="422951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3"/>
          <p:cNvSpPr txBox="1"/>
          <p:nvPr/>
        </p:nvSpPr>
        <p:spPr>
          <a:xfrm>
            <a:off x="1107763" y="350355"/>
            <a:ext cx="398181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 b="1" dirty="0">
                <a:solidFill>
                  <a:schemeClr val="lt1"/>
                </a:solidFill>
                <a:latin typeface="Work Sans"/>
                <a:sym typeface="Work Sans"/>
              </a:rPr>
              <a:t>¿Para qué sirve? </a:t>
            </a:r>
            <a:endParaRPr lang="es-419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436C35A-D1BC-CE47-891B-26B01ED3CC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8067769"/>
              </p:ext>
            </p:extLst>
          </p:nvPr>
        </p:nvGraphicFramePr>
        <p:xfrm>
          <a:off x="902037" y="954310"/>
          <a:ext cx="806087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89976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"/>
          <p:cNvSpPr/>
          <p:nvPr/>
        </p:nvSpPr>
        <p:spPr>
          <a:xfrm>
            <a:off x="5299" y="-10500"/>
            <a:ext cx="9144000" cy="5154000"/>
          </a:xfrm>
          <a:prstGeom prst="rect">
            <a:avLst/>
          </a:prstGeom>
          <a:solidFill>
            <a:srgbClr val="F42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1224" y="3924075"/>
            <a:ext cx="3078075" cy="6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;p4">
            <a:extLst>
              <a:ext uri="{FF2B5EF4-FFF2-40B4-BE49-F238E27FC236}">
                <a16:creationId xmlns:a16="http://schemas.microsoft.com/office/drawing/2014/main" id="{4B861DCD-CEDD-324C-BD66-6DCB10475B2E}"/>
              </a:ext>
            </a:extLst>
          </p:cNvPr>
          <p:cNvSpPr txBox="1"/>
          <p:nvPr/>
        </p:nvSpPr>
        <p:spPr>
          <a:xfrm>
            <a:off x="714625" y="2498828"/>
            <a:ext cx="6613237" cy="1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Calibri" panose="020F0502020204030204" pitchFamily="34" charset="0"/>
                <a:sym typeface="Work Sans"/>
              </a:rPr>
              <a:t>3. LISTAS REPRESENTATIVAS DE PATRIMONIO CULTURAL INMATERIAL (LRPCI) Y PLANES ESPECIALES DE SALVAGUARDIA</a:t>
            </a:r>
            <a:endParaRPr sz="32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36120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e9388c0-b1e2-40ea-b6a8-c51c7913cbd2">H7EN5MXTHQNV-1513-244</_dlc_DocId>
    <_dlc_DocIdUrl xmlns="ae9388c0-b1e2-40ea-b6a8-c51c7913cbd2">
      <Url>https://www.mincultura.gov.co/ministerio/recursos-humanos/_layouts/15/DocIdRedir.aspx?ID=H7EN5MXTHQNV-1513-244</Url>
      <Description>H7EN5MXTHQNV-1513-244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81FD8BE8D33941B641A993FB072DFD" ma:contentTypeVersion="2" ma:contentTypeDescription="Crear nuevo documento." ma:contentTypeScope="" ma:versionID="10a98ce036d8a2255ee32d4e20cf8e1b">
  <xsd:schema xmlns:xsd="http://www.w3.org/2001/XMLSchema" xmlns:xs="http://www.w3.org/2001/XMLSchema" xmlns:p="http://schemas.microsoft.com/office/2006/metadata/properties" xmlns:ns1="http://schemas.microsoft.com/sharepoint/v3" xmlns:ns2="ae9388c0-b1e2-40ea-b6a8-c51c7913cbd2" targetNamespace="http://schemas.microsoft.com/office/2006/metadata/properties" ma:root="true" ma:fieldsID="2da0221a89756a2ec0c2db0b0b4be7e2" ns1:_="" ns2:_="">
    <xsd:import namespace="http://schemas.microsoft.com/sharepoint/v3"/>
    <xsd:import namespace="ae9388c0-b1e2-40ea-b6a8-c51c7913cb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Fecha de inicio programada" ma:internalName="PublishingStartDate">
      <xsd:simpleType>
        <xsd:restriction base="dms:Unknown"/>
      </xsd:simpleType>
    </xsd:element>
    <xsd:element name="PublishingExpirationDate" ma:index="12" nillable="true" ma:displayName="Fecha de finalización programada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388c0-b1e2-40ea-b6a8-c51c7913cb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4F9DB70-3937-43EA-90F3-2F5B437488D0}"/>
</file>

<file path=customXml/itemProps2.xml><?xml version="1.0" encoding="utf-8"?>
<ds:datastoreItem xmlns:ds="http://schemas.openxmlformats.org/officeDocument/2006/customXml" ds:itemID="{D2E89664-4C5A-41EF-BF7D-51758E685C9F}"/>
</file>

<file path=customXml/itemProps3.xml><?xml version="1.0" encoding="utf-8"?>
<ds:datastoreItem xmlns:ds="http://schemas.openxmlformats.org/officeDocument/2006/customXml" ds:itemID="{0F85DA1F-D87B-4CF0-A775-EB49F6C2B47E}"/>
</file>

<file path=customXml/itemProps4.xml><?xml version="1.0" encoding="utf-8"?>
<ds:datastoreItem xmlns:ds="http://schemas.openxmlformats.org/officeDocument/2006/customXml" ds:itemID="{A6548AC2-4555-4718-97F4-A007F17A9304}"/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1036</Words>
  <Application>Microsoft Office PowerPoint</Application>
  <PresentationFormat>Presentación en pantalla (16:9)</PresentationFormat>
  <Paragraphs>103</Paragraphs>
  <Slides>19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Verdana</vt:lpstr>
      <vt:lpstr>Roboto Condensed</vt:lpstr>
      <vt:lpstr>Calibri</vt:lpstr>
      <vt:lpstr>Roboto</vt:lpstr>
      <vt:lpstr>Work Sans</vt:lpstr>
      <vt:lpstr>Poppins</vt:lpstr>
      <vt:lpstr>Arial</vt:lpstr>
      <vt:lpstr>Roboto Light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Eduardo Sanchez Otero</dc:creator>
  <cp:lastModifiedBy>Andres Forero Rueda</cp:lastModifiedBy>
  <cp:revision>54</cp:revision>
  <dcterms:modified xsi:type="dcterms:W3CDTF">2022-01-24T17:28:47Z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0x0101006A81FD8BE8D33941B641A993FB072DFD</vt:lpwstr>
  </property>
  <property fmtid="{D5CDD505-2E9C-101B-9397-08002B2CF9AE}" pid="3" name="_dlc_DocIdItemGuid">
    <vt:lpwstr>a93a8a26-f1c2-40ec-aebf-7df967e005c9</vt:lpwstr>
  </property>
</Properties>
</file>