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4.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comments/comment1.xml" ContentType="application/vnd.openxmlformats-officedocument.presentationml.comments+xml"/>
  <Override PartName="/ppt/comments/comment3.xml" ContentType="application/vnd.openxmlformats-officedocument.presentationml.comments+xml"/>
  <Override PartName="/ppt/comments/comment2.xml" ContentType="application/vnd.openxmlformats-officedocument.presentationml.comment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8" r:id="rId4"/>
    <p:sldId id="291" r:id="rId5"/>
    <p:sldId id="292" r:id="rId6"/>
    <p:sldId id="260"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torrado" initials="m" lastIdx="5" clrIdx="0"/>
  <p:cmAuthor id="1" name="Zoila Rosa Pupiales Saavedra" initials="ZRPS" lastIdx="3" clrIdx="1">
    <p:extLst>
      <p:ext uri="{19B8F6BF-5375-455C-9EA6-DF929625EA0E}">
        <p15:presenceInfo xmlns:p15="http://schemas.microsoft.com/office/powerpoint/2012/main" userId="S-1-5-21-2256683067-1783920564-2754162013-123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07" autoAdjust="0"/>
    <p:restoredTop sz="93976" autoAdjust="0"/>
  </p:normalViewPr>
  <p:slideViewPr>
    <p:cSldViewPr>
      <p:cViewPr varScale="1">
        <p:scale>
          <a:sx n="109" d="100"/>
          <a:sy n="109" d="100"/>
        </p:scale>
        <p:origin x="156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11-23T11:33:49.512" idx="2">
    <p:pos x="2705" y="1609"/>
    <p:text>cambiar por NTC GP 1000:2009</p:text>
  </p:cm>
  <p:cm authorId="1" dt="2016-11-28T10:02:39.085" idx="1">
    <p:pos x="2705" y="1745"/>
    <p:text>ok</p:text>
    <p:extLst>
      <p:ext uri="{C676402C-5697-4E1C-873F-D02D1690AC5C}">
        <p15:threadingInfo xmlns:p15="http://schemas.microsoft.com/office/powerpoint/2012/main" timeZoneBias="300">
          <p15:parentCm authorId="0" idx="2"/>
        </p15:threadingInfo>
      </p:ext>
    </p:extLst>
  </p:cm>
  <p:cm authorId="0" dt="2016-11-23T11:34:44.666" idx="3">
    <p:pos x="2770" y="164"/>
    <p:text>Incluir definiciones de PQRSD</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11-23T14:00:20.930" idx="4">
    <p:pos x="3429" y="1266"/>
    <p:text>Incluir un pantallazo para que sea facil ubicar la opción</p:text>
  </p:cm>
  <p:cm authorId="1" dt="2016-11-28T10:12:07.213" idx="2">
    <p:pos x="3429" y="1402"/>
    <p:text>ok</p:text>
    <p:extLst>
      <p:ext uri="{C676402C-5697-4E1C-873F-D02D1690AC5C}">
        <p15:threadingInfo xmlns:p15="http://schemas.microsoft.com/office/powerpoint/2012/main" timeZoneBias="300">
          <p15:parentCm authorId="0" idx="4"/>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16-11-23T14:06:49.395" idx="5">
    <p:pos x="3175" y="2786"/>
    <p:text>no deberiamos incluir las de periodistas aca?</p:text>
  </p:cm>
  <p:cm authorId="1" dt="2016-11-28T10:17:38.240" idx="3">
    <p:pos x="3175" y="2922"/>
    <p:text>En la Ley no especifican términnos para ellos</p:text>
    <p:extLst>
      <p:ext uri="{C676402C-5697-4E1C-873F-D02D1690AC5C}">
        <p15:threadingInfo xmlns:p15="http://schemas.microsoft.com/office/powerpoint/2012/main" timeZoneBias="300">
          <p15:parentCm authorId="0" idx="5"/>
        </p15:threadingInfo>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57A615DE-3D0F-4EE1-B1A7-DED8F4937CF5}" type="datetimeFigureOut">
              <a:rPr lang="es-CO" smtClean="0"/>
              <a:pPr/>
              <a:t>16/06/2017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pPr/>
              <a:t>‹Nº›</a:t>
            </a:fld>
            <a:endParaRPr lang="es-CO"/>
          </a:p>
        </p:txBody>
      </p:sp>
    </p:spTree>
    <p:extLst>
      <p:ext uri="{BB962C8B-B14F-4D97-AF65-F5344CB8AC3E}">
        <p14:creationId xmlns:p14="http://schemas.microsoft.com/office/powerpoint/2010/main" val="307750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7A615DE-3D0F-4EE1-B1A7-DED8F4937CF5}" type="datetimeFigureOut">
              <a:rPr lang="es-CO" smtClean="0"/>
              <a:pPr/>
              <a:t>16/06/2017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pPr/>
              <a:t>‹Nº›</a:t>
            </a:fld>
            <a:endParaRPr lang="es-CO"/>
          </a:p>
        </p:txBody>
      </p:sp>
    </p:spTree>
    <p:extLst>
      <p:ext uri="{BB962C8B-B14F-4D97-AF65-F5344CB8AC3E}">
        <p14:creationId xmlns:p14="http://schemas.microsoft.com/office/powerpoint/2010/main" val="4292739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7A615DE-3D0F-4EE1-B1A7-DED8F4937CF5}" type="datetimeFigureOut">
              <a:rPr lang="es-CO" smtClean="0"/>
              <a:pPr/>
              <a:t>16/06/2017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pPr/>
              <a:t>‹Nº›</a:t>
            </a:fld>
            <a:endParaRPr lang="es-CO"/>
          </a:p>
        </p:txBody>
      </p:sp>
    </p:spTree>
    <p:extLst>
      <p:ext uri="{BB962C8B-B14F-4D97-AF65-F5344CB8AC3E}">
        <p14:creationId xmlns:p14="http://schemas.microsoft.com/office/powerpoint/2010/main" val="414099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7A615DE-3D0F-4EE1-B1A7-DED8F4937CF5}" type="datetimeFigureOut">
              <a:rPr lang="es-CO" smtClean="0"/>
              <a:pPr/>
              <a:t>16/06/2017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pPr/>
              <a:t>‹Nº›</a:t>
            </a:fld>
            <a:endParaRPr lang="es-CO"/>
          </a:p>
        </p:txBody>
      </p:sp>
    </p:spTree>
    <p:extLst>
      <p:ext uri="{BB962C8B-B14F-4D97-AF65-F5344CB8AC3E}">
        <p14:creationId xmlns:p14="http://schemas.microsoft.com/office/powerpoint/2010/main" val="2616694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7A615DE-3D0F-4EE1-B1A7-DED8F4937CF5}" type="datetimeFigureOut">
              <a:rPr lang="es-CO" smtClean="0"/>
              <a:pPr/>
              <a:t>16/06/2017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pPr/>
              <a:t>‹Nº›</a:t>
            </a:fld>
            <a:endParaRPr lang="es-CO"/>
          </a:p>
        </p:txBody>
      </p:sp>
    </p:spTree>
    <p:extLst>
      <p:ext uri="{BB962C8B-B14F-4D97-AF65-F5344CB8AC3E}">
        <p14:creationId xmlns:p14="http://schemas.microsoft.com/office/powerpoint/2010/main" val="1640519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57A615DE-3D0F-4EE1-B1A7-DED8F4937CF5}" type="datetimeFigureOut">
              <a:rPr lang="es-CO" smtClean="0"/>
              <a:pPr/>
              <a:t>16/06/2017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186390E-A369-47C8-82AD-D961993E8F0F}" type="slidenum">
              <a:rPr lang="es-CO" smtClean="0"/>
              <a:pPr/>
              <a:t>‹Nº›</a:t>
            </a:fld>
            <a:endParaRPr lang="es-CO"/>
          </a:p>
        </p:txBody>
      </p:sp>
    </p:spTree>
    <p:extLst>
      <p:ext uri="{BB962C8B-B14F-4D97-AF65-F5344CB8AC3E}">
        <p14:creationId xmlns:p14="http://schemas.microsoft.com/office/powerpoint/2010/main" val="331675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57A615DE-3D0F-4EE1-B1A7-DED8F4937CF5}" type="datetimeFigureOut">
              <a:rPr lang="es-CO" smtClean="0"/>
              <a:pPr/>
              <a:t>16/06/2017</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C186390E-A369-47C8-82AD-D961993E8F0F}" type="slidenum">
              <a:rPr lang="es-CO" smtClean="0"/>
              <a:pPr/>
              <a:t>‹Nº›</a:t>
            </a:fld>
            <a:endParaRPr lang="es-CO"/>
          </a:p>
        </p:txBody>
      </p:sp>
    </p:spTree>
    <p:extLst>
      <p:ext uri="{BB962C8B-B14F-4D97-AF65-F5344CB8AC3E}">
        <p14:creationId xmlns:p14="http://schemas.microsoft.com/office/powerpoint/2010/main" val="244075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57A615DE-3D0F-4EE1-B1A7-DED8F4937CF5}" type="datetimeFigureOut">
              <a:rPr lang="es-CO" smtClean="0"/>
              <a:pPr/>
              <a:t>16/06/2017</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C186390E-A369-47C8-82AD-D961993E8F0F}" type="slidenum">
              <a:rPr lang="es-CO" smtClean="0"/>
              <a:pPr/>
              <a:t>‹Nº›</a:t>
            </a:fld>
            <a:endParaRPr lang="es-CO"/>
          </a:p>
        </p:txBody>
      </p:sp>
    </p:spTree>
    <p:extLst>
      <p:ext uri="{BB962C8B-B14F-4D97-AF65-F5344CB8AC3E}">
        <p14:creationId xmlns:p14="http://schemas.microsoft.com/office/powerpoint/2010/main" val="301420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7A615DE-3D0F-4EE1-B1A7-DED8F4937CF5}" type="datetimeFigureOut">
              <a:rPr lang="es-CO" smtClean="0"/>
              <a:pPr/>
              <a:t>16/06/2017</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C186390E-A369-47C8-82AD-D961993E8F0F}" type="slidenum">
              <a:rPr lang="es-CO" smtClean="0"/>
              <a:pPr/>
              <a:t>‹Nº›</a:t>
            </a:fld>
            <a:endParaRPr lang="es-CO"/>
          </a:p>
        </p:txBody>
      </p:sp>
    </p:spTree>
    <p:extLst>
      <p:ext uri="{BB962C8B-B14F-4D97-AF65-F5344CB8AC3E}">
        <p14:creationId xmlns:p14="http://schemas.microsoft.com/office/powerpoint/2010/main" val="317890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7A615DE-3D0F-4EE1-B1A7-DED8F4937CF5}" type="datetimeFigureOut">
              <a:rPr lang="es-CO" smtClean="0"/>
              <a:pPr/>
              <a:t>16/06/2017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186390E-A369-47C8-82AD-D961993E8F0F}" type="slidenum">
              <a:rPr lang="es-CO" smtClean="0"/>
              <a:pPr/>
              <a:t>‹Nº›</a:t>
            </a:fld>
            <a:endParaRPr lang="es-CO"/>
          </a:p>
        </p:txBody>
      </p:sp>
    </p:spTree>
    <p:extLst>
      <p:ext uri="{BB962C8B-B14F-4D97-AF65-F5344CB8AC3E}">
        <p14:creationId xmlns:p14="http://schemas.microsoft.com/office/powerpoint/2010/main" val="1201024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7A615DE-3D0F-4EE1-B1A7-DED8F4937CF5}" type="datetimeFigureOut">
              <a:rPr lang="es-CO" smtClean="0"/>
              <a:pPr/>
              <a:t>16/06/2017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186390E-A369-47C8-82AD-D961993E8F0F}" type="slidenum">
              <a:rPr lang="es-CO" smtClean="0"/>
              <a:pPr/>
              <a:t>‹Nº›</a:t>
            </a:fld>
            <a:endParaRPr lang="es-CO"/>
          </a:p>
        </p:txBody>
      </p:sp>
    </p:spTree>
    <p:extLst>
      <p:ext uri="{BB962C8B-B14F-4D97-AF65-F5344CB8AC3E}">
        <p14:creationId xmlns:p14="http://schemas.microsoft.com/office/powerpoint/2010/main" val="325526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615DE-3D0F-4EE1-B1A7-DED8F4937CF5}" type="datetimeFigureOut">
              <a:rPr lang="es-CO" smtClean="0"/>
              <a:pPr/>
              <a:t>16/06/2017</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6390E-A369-47C8-82AD-D961993E8F0F}" type="slidenum">
              <a:rPr lang="es-CO" smtClean="0"/>
              <a:pPr/>
              <a:t>‹Nº›</a:t>
            </a:fld>
            <a:endParaRPr lang="es-CO"/>
          </a:p>
        </p:txBody>
      </p:sp>
    </p:spTree>
    <p:extLst>
      <p:ext uri="{BB962C8B-B14F-4D97-AF65-F5344CB8AC3E}">
        <p14:creationId xmlns:p14="http://schemas.microsoft.com/office/powerpoint/2010/main" val="4111642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3.jpe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3.jpeg"/><Relationship Id="rId7" Type="http://schemas.openxmlformats.org/officeDocument/2006/relationships/hyperlink" Target="http://www.youtube.com/mincultura"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www.facebook.com/mincultura" TargetMode="External"/><Relationship Id="rId11" Type="http://schemas.openxmlformats.org/officeDocument/2006/relationships/image" Target="../media/image19.jpeg"/><Relationship Id="rId5" Type="http://schemas.openxmlformats.org/officeDocument/2006/relationships/hyperlink" Target="mailto:servicioalciudadano@mincultura.gov.co" TargetMode="External"/><Relationship Id="rId10" Type="http://schemas.openxmlformats.org/officeDocument/2006/relationships/image" Target="../media/image18.png"/><Relationship Id="rId4" Type="http://schemas.openxmlformats.org/officeDocument/2006/relationships/hyperlink" Target="http://portal.mincultura.gov.co/Paginas/default.aspx" TargetMode="External"/><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jpeg"/><Relationship Id="rId7"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hyperlink" Target="mailto:servicioalciudadano@mincultura.gov.co" TargetMode="External"/><Relationship Id="rId5" Type="http://schemas.openxmlformats.org/officeDocument/2006/relationships/hyperlink" Target="https://www.mincultura.gov.co/" TargetMode="External"/><Relationship Id="rId10" Type="http://schemas.openxmlformats.org/officeDocument/2006/relationships/comments" Target="../comments/comment2.xml"/><Relationship Id="rId4" Type="http://schemas.openxmlformats.org/officeDocument/2006/relationships/image" Target="../media/image3.jpeg"/><Relationship Id="rId9"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jpeg"/><Relationship Id="rId7" Type="http://schemas.openxmlformats.org/officeDocument/2006/relationships/hyperlink" Target="http://www.youtube.com/mincultura"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www.facebook.com/mincultura" TargetMode="External"/><Relationship Id="rId5" Type="http://schemas.openxmlformats.org/officeDocument/2006/relationships/hyperlink" Target="https://twitter.com/mincultura" TargetMode="External"/><Relationship Id="rId4" Type="http://schemas.openxmlformats.org/officeDocument/2006/relationships/hyperlink" Target="https://www.mincultura.gov.co/" TargetMode="External"/><Relationship Id="rId9"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comments" Target="../comments/comment3.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hyperlink" Target="mailto:servicioalciudadano@mincultura.gov.co" TargetMode="External"/><Relationship Id="rId4" Type="http://schemas.openxmlformats.org/officeDocument/2006/relationships/hyperlink" Target="http://portal.mincultura.gov.co/Paginas/Gestion/gesPQR.aspx"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8.gif"/></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9.gi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190" t="18588" r="27328" b="28394"/>
          <a:stretch/>
        </p:blipFill>
        <p:spPr bwMode="auto">
          <a:xfrm>
            <a:off x="-15766" y="2616882"/>
            <a:ext cx="9159766" cy="14547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38" name="37 Grupo"/>
          <p:cNvGrpSpPr/>
          <p:nvPr/>
        </p:nvGrpSpPr>
        <p:grpSpPr>
          <a:xfrm>
            <a:off x="6516215" y="6093296"/>
            <a:ext cx="2592289" cy="826234"/>
            <a:chOff x="6516215" y="6093296"/>
            <a:chExt cx="2592289" cy="757382"/>
          </a:xfrm>
        </p:grpSpPr>
        <p:pic>
          <p:nvPicPr>
            <p:cNvPr id="40" name="39 Imagen"/>
            <p:cNvPicPr>
              <a:picLocks noChangeAspect="1"/>
            </p:cNvPicPr>
            <p:nvPr/>
          </p:nvPicPr>
          <p:blipFill rotWithShape="1">
            <a:blip r:embed="rId3"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37" name="36 Imagen"/>
            <p:cNvPicPr>
              <a:picLocks noChangeAspect="1"/>
            </p:cNvPicPr>
            <p:nvPr/>
          </p:nvPicPr>
          <p:blipFill rotWithShape="1">
            <a:blip r:embed="rId4"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sp>
        <p:nvSpPr>
          <p:cNvPr id="6" name="15 Título"/>
          <p:cNvSpPr txBox="1">
            <a:spLocks/>
          </p:cNvSpPr>
          <p:nvPr/>
        </p:nvSpPr>
        <p:spPr>
          <a:xfrm>
            <a:off x="1115616" y="2564903"/>
            <a:ext cx="7200800" cy="1800201"/>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CO" sz="32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sz="32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GUÍA</a:t>
            </a:r>
            <a:r>
              <a:rPr kumimoji="0" lang="es-CO" sz="3200" b="0"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
            </a:r>
            <a:br>
              <a:rPr kumimoji="0" lang="es-CO" sz="3200" b="0"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br>
            <a:r>
              <a:rPr lang="es-CO"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PROTOCOLOS DE</a:t>
            </a:r>
            <a:r>
              <a:rPr kumimoji="0" lang="es-CO" sz="32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 SERVICIO AL CIUDADANO</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CO" sz="32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9966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2 Grupo"/>
          <p:cNvGrpSpPr/>
          <p:nvPr/>
        </p:nvGrpSpPr>
        <p:grpSpPr>
          <a:xfrm>
            <a:off x="6516215" y="6093296"/>
            <a:ext cx="2592289" cy="757382"/>
            <a:chOff x="6516215" y="6093296"/>
            <a:chExt cx="2592289" cy="757382"/>
          </a:xfrm>
        </p:grpSpPr>
        <p:pic>
          <p:nvPicPr>
            <p:cNvPr id="64" name="63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5" name="64 Imagen"/>
            <p:cNvPicPr>
              <a:picLocks noChangeAspect="1"/>
            </p:cNvPicPr>
            <p:nvPr/>
          </p:nvPicPr>
          <p:blipFill rotWithShape="1">
            <a:blip r:embed="rId3"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sp>
        <p:nvSpPr>
          <p:cNvPr id="10" name="9 Rectángulo"/>
          <p:cNvSpPr/>
          <p:nvPr/>
        </p:nvSpPr>
        <p:spPr>
          <a:xfrm>
            <a:off x="971600" y="764704"/>
            <a:ext cx="415498" cy="369332"/>
          </a:xfrm>
          <a:prstGeom prst="rect">
            <a:avLst/>
          </a:prstGeom>
        </p:spPr>
        <p:txBody>
          <a:bodyPr wrap="none">
            <a:spAutoFit/>
          </a:bodyPr>
          <a:lstStyle/>
          <a:p>
            <a:r>
              <a:rPr lang="es-CO" b="1" dirty="0" smtClean="0">
                <a:solidFill>
                  <a:schemeClr val="bg1"/>
                </a:solidFill>
              </a:rPr>
              <a:t>4. </a:t>
            </a:r>
            <a:endParaRPr lang="es-CO" dirty="0">
              <a:solidFill>
                <a:schemeClr val="bg1"/>
              </a:solidFill>
            </a:endParaRPr>
          </a:p>
        </p:txBody>
      </p:sp>
      <p:sp>
        <p:nvSpPr>
          <p:cNvPr id="11" name="10 CuadroTexto"/>
          <p:cNvSpPr txBox="1"/>
          <p:nvPr/>
        </p:nvSpPr>
        <p:spPr>
          <a:xfrm>
            <a:off x="611560" y="548680"/>
            <a:ext cx="7848872" cy="2677656"/>
          </a:xfrm>
          <a:prstGeom prst="rect">
            <a:avLst/>
          </a:prstGeom>
          <a:noFill/>
        </p:spPr>
        <p:txBody>
          <a:bodyPr wrap="square" rtlCol="0">
            <a:spAutoFit/>
          </a:bodyPr>
          <a:lstStyle/>
          <a:p>
            <a:pPr lvl="0" algn="just"/>
            <a:endParaRPr lang="es-CO" sz="1200" dirty="0" smtClean="0">
              <a:latin typeface="Verdana" pitchFamily="34" charset="0"/>
              <a:ea typeface="Verdana" pitchFamily="34" charset="0"/>
              <a:cs typeface="Verdana" pitchFamily="34" charset="0"/>
            </a:endParaRPr>
          </a:p>
          <a:p>
            <a:pPr marL="268288" lvl="0" indent="-268288" algn="just">
              <a:buFont typeface="Wingdings" pitchFamily="2" charset="2"/>
              <a:buChar char="v"/>
            </a:pPr>
            <a:r>
              <a:rPr lang="es-CO" sz="1200" dirty="0" smtClean="0">
                <a:latin typeface="Verdana" pitchFamily="34" charset="0"/>
                <a:ea typeface="Verdana" pitchFamily="34" charset="0"/>
                <a:cs typeface="Verdana" pitchFamily="34" charset="0"/>
              </a:rPr>
              <a:t>Dejar que el ciudadano se desahogue, escucharlo atentamente y no entablar una discusión con él.</a:t>
            </a:r>
          </a:p>
          <a:p>
            <a:pPr marL="268288" lvl="0" indent="-268288" algn="just"/>
            <a:endParaRPr lang="es-CO" sz="1200" dirty="0" smtClean="0">
              <a:latin typeface="Verdana" pitchFamily="34" charset="0"/>
              <a:ea typeface="Verdana" pitchFamily="34" charset="0"/>
              <a:cs typeface="Verdana" pitchFamily="34" charset="0"/>
            </a:endParaRPr>
          </a:p>
          <a:p>
            <a:pPr marL="268288" lvl="0" indent="-268288" algn="just">
              <a:buFont typeface="Wingdings" pitchFamily="2" charset="2"/>
              <a:buChar char="v"/>
            </a:pPr>
            <a:r>
              <a:rPr lang="es-CO" sz="1200" dirty="0" smtClean="0">
                <a:latin typeface="Verdana" pitchFamily="34" charset="0"/>
                <a:ea typeface="Verdana" pitchFamily="34" charset="0"/>
                <a:cs typeface="Verdana" pitchFamily="34" charset="0"/>
              </a:rPr>
              <a:t> Evitar calificar su estado de ánimo, y no pedirle que se calme.</a:t>
            </a:r>
          </a:p>
          <a:p>
            <a:pPr marL="268288" lvl="0" indent="-268288" algn="just"/>
            <a:endParaRPr lang="es-CO" sz="1200" dirty="0" smtClean="0">
              <a:latin typeface="Verdana" pitchFamily="34" charset="0"/>
              <a:ea typeface="Verdana" pitchFamily="34" charset="0"/>
              <a:cs typeface="Verdana" pitchFamily="34" charset="0"/>
            </a:endParaRPr>
          </a:p>
          <a:p>
            <a:pPr marL="268288" lvl="0" indent="-268288" algn="just">
              <a:buFont typeface="Wingdings" pitchFamily="2" charset="2"/>
              <a:buChar char="v"/>
            </a:pPr>
            <a:r>
              <a:rPr lang="es-CO" sz="1200" dirty="0" smtClean="0">
                <a:latin typeface="Verdana" pitchFamily="34" charset="0"/>
                <a:ea typeface="Verdana" pitchFamily="34" charset="0"/>
                <a:cs typeface="Verdana" pitchFamily="34" charset="0"/>
              </a:rPr>
              <a:t>No tomar la situación como algo personal: la ciudadanía se queja de un servicio, no de la persona.</a:t>
            </a:r>
          </a:p>
          <a:p>
            <a:pPr marL="268288" lvl="0" indent="-268288" algn="just"/>
            <a:endParaRPr lang="es-CO" sz="1200" dirty="0" smtClean="0">
              <a:latin typeface="Verdana" pitchFamily="34" charset="0"/>
              <a:ea typeface="Verdana" pitchFamily="34" charset="0"/>
              <a:cs typeface="Verdana" pitchFamily="34" charset="0"/>
            </a:endParaRPr>
          </a:p>
          <a:p>
            <a:pPr marL="268288" lvl="0" indent="-268288" algn="just">
              <a:buFont typeface="Wingdings" pitchFamily="2" charset="2"/>
              <a:buChar char="v"/>
            </a:pPr>
            <a:r>
              <a:rPr lang="es-CO" sz="1200" dirty="0" smtClean="0">
                <a:latin typeface="Verdana" pitchFamily="34" charset="0"/>
                <a:ea typeface="Verdana" pitchFamily="34" charset="0"/>
                <a:cs typeface="Verdana" pitchFamily="34" charset="0"/>
              </a:rPr>
              <a:t>Si el mismo problema ocurre con otro ciudadano, informar al jefe inmediato para dar una solución de fondo.</a:t>
            </a:r>
          </a:p>
          <a:p>
            <a:pPr marL="268288" lvl="0" indent="-268288" algn="just"/>
            <a:endParaRPr lang="es-CO" sz="1200" dirty="0" smtClean="0">
              <a:latin typeface="Verdana" pitchFamily="34" charset="0"/>
              <a:ea typeface="Verdana" pitchFamily="34" charset="0"/>
              <a:cs typeface="Verdana" pitchFamily="34" charset="0"/>
            </a:endParaRPr>
          </a:p>
          <a:p>
            <a:pPr marL="268288" lvl="0" indent="-268288" algn="just">
              <a:buFont typeface="Wingdings" pitchFamily="2" charset="2"/>
              <a:buChar char="v"/>
            </a:pPr>
            <a:r>
              <a:rPr lang="es-CO" sz="1200" dirty="0" smtClean="0">
                <a:latin typeface="Verdana" pitchFamily="34" charset="0"/>
                <a:ea typeface="Verdana" pitchFamily="34" charset="0"/>
                <a:cs typeface="Verdana" pitchFamily="34" charset="0"/>
              </a:rPr>
              <a:t>No perder el control; si el servidor conserva la calma es probable que el ciudadano también se calme.</a:t>
            </a:r>
            <a:endParaRPr lang="es-CO" sz="1200" dirty="0">
              <a:latin typeface="Verdana" pitchFamily="34" charset="0"/>
              <a:ea typeface="Verdana" pitchFamily="34" charset="0"/>
              <a:cs typeface="Verdana" pitchFamily="34" charset="0"/>
            </a:endParaRPr>
          </a:p>
        </p:txBody>
      </p:sp>
      <p:pic>
        <p:nvPicPr>
          <p:cNvPr id="7" name="Picture 3" descr="C:\Users\kromero\Pictures\cropped-imagen_bw_comunicacion_interna.jpg"/>
          <p:cNvPicPr>
            <a:picLocks noChangeAspect="1" noChangeArrowheads="1"/>
          </p:cNvPicPr>
          <p:nvPr/>
        </p:nvPicPr>
        <p:blipFill>
          <a:blip r:embed="rId4" cstate="print"/>
          <a:srcRect/>
          <a:stretch>
            <a:fillRect/>
          </a:stretch>
        </p:blipFill>
        <p:spPr bwMode="auto">
          <a:xfrm>
            <a:off x="2051720" y="3573016"/>
            <a:ext cx="4358134" cy="1688777"/>
          </a:xfrm>
          <a:prstGeom prst="rect">
            <a:avLst/>
          </a:prstGeom>
          <a:noFill/>
        </p:spPr>
      </p:pic>
    </p:spTree>
    <p:extLst>
      <p:ext uri="{BB962C8B-B14F-4D97-AF65-F5344CB8AC3E}">
        <p14:creationId xmlns:p14="http://schemas.microsoft.com/office/powerpoint/2010/main" val="2657525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1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190" t="18588" r="27328" b="28394"/>
          <a:stretch/>
        </p:blipFill>
        <p:spPr bwMode="auto">
          <a:xfrm>
            <a:off x="0" y="836712"/>
            <a:ext cx="4572000" cy="4853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 name="62 Grupo"/>
          <p:cNvGrpSpPr/>
          <p:nvPr/>
        </p:nvGrpSpPr>
        <p:grpSpPr>
          <a:xfrm>
            <a:off x="6516215" y="6093296"/>
            <a:ext cx="2592289" cy="757382"/>
            <a:chOff x="6516215" y="6093296"/>
            <a:chExt cx="2592289" cy="757382"/>
          </a:xfrm>
        </p:grpSpPr>
        <p:pic>
          <p:nvPicPr>
            <p:cNvPr id="64" name="63 Imagen"/>
            <p:cNvPicPr>
              <a:picLocks noChangeAspect="1"/>
            </p:cNvPicPr>
            <p:nvPr/>
          </p:nvPicPr>
          <p:blipFill rotWithShape="1">
            <a:blip r:embed="rId3"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5" name="64 Imagen"/>
            <p:cNvPicPr>
              <a:picLocks noChangeAspect="1"/>
            </p:cNvPicPr>
            <p:nvPr/>
          </p:nvPicPr>
          <p:blipFill rotWithShape="1">
            <a:blip r:embed="rId4"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sp>
        <p:nvSpPr>
          <p:cNvPr id="7" name="3 Título"/>
          <p:cNvSpPr txBox="1">
            <a:spLocks/>
          </p:cNvSpPr>
          <p:nvPr/>
        </p:nvSpPr>
        <p:spPr>
          <a:xfrm>
            <a:off x="0" y="836712"/>
            <a:ext cx="4788024" cy="864096"/>
          </a:xfrm>
          <a:prstGeom prst="rect">
            <a:avLst/>
          </a:prstGeom>
        </p:spPr>
        <p:txBody>
          <a:bodyP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sz="4400" b="0" i="0" u="none" strike="noStrike" kern="1200" cap="none" spc="0" normalizeH="0" baseline="0" noProof="0" dirty="0" smtClean="0">
                <a:ln>
                  <a:noFill/>
                </a:ln>
                <a:solidFill>
                  <a:schemeClr val="bg1"/>
                </a:solidFill>
                <a:effectLst/>
                <a:uLnTx/>
                <a:uFillTx/>
                <a:latin typeface="+mj-lt"/>
                <a:ea typeface="+mj-ea"/>
                <a:cs typeface="+mj-cs"/>
              </a:rPr>
              <a:t/>
            </a:r>
            <a:br>
              <a:rPr kumimoji="0" lang="es-CO" sz="4400" b="0" i="0" u="none" strike="noStrike" kern="1200" cap="none" spc="0" normalizeH="0" baseline="0" noProof="0" dirty="0" smtClean="0">
                <a:ln>
                  <a:noFill/>
                </a:ln>
                <a:solidFill>
                  <a:schemeClr val="bg1"/>
                </a:solidFill>
                <a:effectLst/>
                <a:uLnTx/>
                <a:uFillTx/>
                <a:latin typeface="+mj-lt"/>
                <a:ea typeface="+mj-ea"/>
                <a:cs typeface="+mj-cs"/>
              </a:rPr>
            </a:br>
            <a:endParaRPr kumimoji="0" lang="es-CO"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10" name="9 Rectángulo"/>
          <p:cNvSpPr/>
          <p:nvPr/>
        </p:nvSpPr>
        <p:spPr>
          <a:xfrm>
            <a:off x="311123" y="908720"/>
            <a:ext cx="3958135" cy="400110"/>
          </a:xfrm>
          <a:prstGeom prst="rect">
            <a:avLst/>
          </a:prstGeom>
        </p:spPr>
        <p:txBody>
          <a:bodyPr wrap="none">
            <a:spAutoFit/>
          </a:bodyPr>
          <a:lstStyle/>
          <a:p>
            <a:pPr lvl="0" algn="ctr" fontAlgn="base">
              <a:spcBef>
                <a:spcPct val="0"/>
              </a:spcBef>
              <a:spcAft>
                <a:spcPct val="0"/>
              </a:spcAft>
            </a:pPr>
            <a:r>
              <a:rPr lang="es-CO" sz="2000" b="1"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es-CO"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CANALES DE ATENCIÓN</a:t>
            </a:r>
            <a:endParaRPr lang="es-CO"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10 Rectángulo"/>
          <p:cNvSpPr/>
          <p:nvPr/>
        </p:nvSpPr>
        <p:spPr>
          <a:xfrm>
            <a:off x="4176464" y="1757134"/>
            <a:ext cx="4572000" cy="1569660"/>
          </a:xfrm>
          <a:prstGeom prst="rect">
            <a:avLst/>
          </a:prstGeom>
        </p:spPr>
        <p:txBody>
          <a:bodyPr wrap="square">
            <a:spAutoFit/>
          </a:bodyPr>
          <a:lstStyle/>
          <a:p>
            <a:pPr lvl="0" algn="just" eaLnBrk="0" fontAlgn="base" hangingPunct="0">
              <a:spcBef>
                <a:spcPct val="0"/>
              </a:spcBef>
              <a:spcAft>
                <a:spcPct val="0"/>
              </a:spcAft>
            </a:pPr>
            <a:r>
              <a:rPr lang="es-CO" sz="1200" dirty="0" smtClean="0">
                <a:latin typeface="Verdana" pitchFamily="34" charset="0"/>
                <a:ea typeface="Times New Roman" pitchFamily="18" charset="0"/>
                <a:cs typeface="Times New Roman" pitchFamily="18" charset="0"/>
              </a:rPr>
              <a:t>El Ministerio de Cultura proporciona diferentes canales, por medio de los cuales los ciudadanos pueden acceder a los trámites, servicios o información de la Entidad. Dichos canales son:</a:t>
            </a:r>
          </a:p>
          <a:p>
            <a:pPr marL="268288" lvl="0" indent="-268288" algn="just" eaLnBrk="0" fontAlgn="base" hangingPunct="0">
              <a:spcBef>
                <a:spcPct val="0"/>
              </a:spcBef>
              <a:spcAft>
                <a:spcPct val="0"/>
              </a:spcAft>
              <a:buFont typeface="Wingdings" pitchFamily="2" charset="2"/>
              <a:buChar char="v"/>
            </a:pPr>
            <a:r>
              <a:rPr lang="es-CO" sz="1200" dirty="0" smtClean="0">
                <a:latin typeface="Verdana" pitchFamily="34" charset="0"/>
                <a:ea typeface="Times New Roman" pitchFamily="18" charset="0"/>
                <a:cs typeface="Times New Roman" pitchFamily="18" charset="0"/>
              </a:rPr>
              <a:t>Presencial</a:t>
            </a:r>
          </a:p>
          <a:p>
            <a:pPr marL="268288" lvl="0" indent="-268288" algn="just" eaLnBrk="0" fontAlgn="base" hangingPunct="0">
              <a:spcBef>
                <a:spcPct val="0"/>
              </a:spcBef>
              <a:spcAft>
                <a:spcPct val="0"/>
              </a:spcAft>
              <a:buFont typeface="Wingdings" pitchFamily="2" charset="2"/>
              <a:buChar char="v"/>
            </a:pPr>
            <a:r>
              <a:rPr lang="es-CO" sz="1200" dirty="0" smtClean="0">
                <a:latin typeface="Verdana" pitchFamily="34" charset="0"/>
                <a:ea typeface="Times New Roman" pitchFamily="18" charset="0"/>
                <a:cs typeface="Times New Roman" pitchFamily="18" charset="0"/>
              </a:rPr>
              <a:t>Telefónico</a:t>
            </a:r>
          </a:p>
          <a:p>
            <a:pPr marL="268288" lvl="0" indent="-268288" algn="just" eaLnBrk="0" fontAlgn="base" hangingPunct="0">
              <a:spcBef>
                <a:spcPct val="0"/>
              </a:spcBef>
              <a:spcAft>
                <a:spcPct val="0"/>
              </a:spcAft>
              <a:buFont typeface="Wingdings" pitchFamily="2" charset="2"/>
              <a:buChar char="v"/>
            </a:pPr>
            <a:r>
              <a:rPr lang="es-CO" sz="1200" dirty="0" smtClean="0">
                <a:latin typeface="Verdana" pitchFamily="34" charset="0"/>
                <a:ea typeface="Times New Roman" pitchFamily="18" charset="0"/>
                <a:cs typeface="Times New Roman" pitchFamily="18" charset="0"/>
              </a:rPr>
              <a:t>Correspondencia</a:t>
            </a:r>
          </a:p>
          <a:p>
            <a:pPr marL="268288" lvl="0" indent="-268288" algn="just" eaLnBrk="0" fontAlgn="base" hangingPunct="0">
              <a:spcBef>
                <a:spcPct val="0"/>
              </a:spcBef>
              <a:spcAft>
                <a:spcPct val="0"/>
              </a:spcAft>
              <a:buFont typeface="Wingdings" pitchFamily="2" charset="2"/>
              <a:buChar char="v"/>
            </a:pPr>
            <a:r>
              <a:rPr lang="es-CO" sz="1200" dirty="0" smtClean="0">
                <a:latin typeface="Verdana" pitchFamily="34" charset="0"/>
                <a:ea typeface="Times New Roman" pitchFamily="18" charset="0"/>
                <a:cs typeface="Times New Roman" pitchFamily="18" charset="0"/>
              </a:rPr>
              <a:t>Virtual</a:t>
            </a:r>
            <a:endParaRPr lang="es-CO" sz="1200" dirty="0" smtClean="0">
              <a:latin typeface="Arial" pitchFamily="34" charset="0"/>
              <a:cs typeface="Arial" pitchFamily="34" charset="0"/>
            </a:endParaRPr>
          </a:p>
        </p:txBody>
      </p:sp>
      <p:pic>
        <p:nvPicPr>
          <p:cNvPr id="1026" name="Picture 2"/>
          <p:cNvPicPr>
            <a:picLocks noChangeAspect="1" noChangeArrowheads="1"/>
          </p:cNvPicPr>
          <p:nvPr/>
        </p:nvPicPr>
        <p:blipFill>
          <a:blip r:embed="rId5" cstate="print"/>
          <a:srcRect/>
          <a:stretch>
            <a:fillRect/>
          </a:stretch>
        </p:blipFill>
        <p:spPr bwMode="auto">
          <a:xfrm>
            <a:off x="608435" y="3571659"/>
            <a:ext cx="1699642" cy="1720403"/>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4593189" y="5083367"/>
            <a:ext cx="1540925" cy="1224136"/>
          </a:xfrm>
          <a:prstGeom prst="rect">
            <a:avLst/>
          </a:prstGeom>
          <a:noFill/>
          <a:ln w="9525">
            <a:noFill/>
            <a:miter lim="800000"/>
            <a:headEnd/>
            <a:tailEnd/>
          </a:ln>
        </p:spPr>
      </p:pic>
      <p:pic>
        <p:nvPicPr>
          <p:cNvPr id="1028" name="Picture 4"/>
          <p:cNvPicPr>
            <a:picLocks noChangeAspect="1" noChangeArrowheads="1"/>
          </p:cNvPicPr>
          <p:nvPr/>
        </p:nvPicPr>
        <p:blipFill>
          <a:blip r:embed="rId7" cstate="print"/>
          <a:srcRect/>
          <a:stretch>
            <a:fillRect/>
          </a:stretch>
        </p:blipFill>
        <p:spPr bwMode="auto">
          <a:xfrm>
            <a:off x="2627784" y="1740828"/>
            <a:ext cx="1296144" cy="1296144"/>
          </a:xfrm>
          <a:prstGeom prst="rect">
            <a:avLst/>
          </a:prstGeom>
          <a:noFill/>
          <a:ln w="9525">
            <a:noFill/>
            <a:miter lim="800000"/>
            <a:headEnd/>
            <a:tailEnd/>
          </a:ln>
        </p:spPr>
      </p:pic>
      <p:pic>
        <p:nvPicPr>
          <p:cNvPr id="1029" name="Picture 5"/>
          <p:cNvPicPr>
            <a:picLocks noChangeAspect="1" noChangeArrowheads="1"/>
          </p:cNvPicPr>
          <p:nvPr/>
        </p:nvPicPr>
        <p:blipFill>
          <a:blip r:embed="rId8" cstate="print"/>
          <a:srcRect/>
          <a:stretch>
            <a:fillRect/>
          </a:stretch>
        </p:blipFill>
        <p:spPr bwMode="auto">
          <a:xfrm>
            <a:off x="6386488" y="4676989"/>
            <a:ext cx="1372537" cy="1368152"/>
          </a:xfrm>
          <a:prstGeom prst="rect">
            <a:avLst/>
          </a:prstGeom>
          <a:noFill/>
          <a:ln w="9525">
            <a:noFill/>
            <a:miter lim="800000"/>
            <a:headEnd/>
            <a:tailEnd/>
          </a:ln>
        </p:spPr>
      </p:pic>
      <p:pic>
        <p:nvPicPr>
          <p:cNvPr id="1030" name="Picture 6"/>
          <p:cNvPicPr>
            <a:picLocks noChangeAspect="1" noChangeArrowheads="1"/>
          </p:cNvPicPr>
          <p:nvPr/>
        </p:nvPicPr>
        <p:blipFill>
          <a:blip r:embed="rId9" cstate="print"/>
          <a:srcRect/>
          <a:stretch>
            <a:fillRect/>
          </a:stretch>
        </p:blipFill>
        <p:spPr bwMode="auto">
          <a:xfrm>
            <a:off x="7467475" y="2974536"/>
            <a:ext cx="1533525" cy="1457325"/>
          </a:xfrm>
          <a:prstGeom prst="rect">
            <a:avLst/>
          </a:prstGeom>
          <a:noFill/>
          <a:ln w="9525">
            <a:noFill/>
            <a:miter lim="800000"/>
            <a:headEnd/>
            <a:tailEnd/>
          </a:ln>
        </p:spPr>
      </p:pic>
      <p:pic>
        <p:nvPicPr>
          <p:cNvPr id="1031" name="Picture 7"/>
          <p:cNvPicPr>
            <a:picLocks noChangeAspect="1" noChangeArrowheads="1"/>
          </p:cNvPicPr>
          <p:nvPr/>
        </p:nvPicPr>
        <p:blipFill>
          <a:blip r:embed="rId10" cstate="print"/>
          <a:srcRect/>
          <a:stretch>
            <a:fillRect/>
          </a:stretch>
        </p:blipFill>
        <p:spPr bwMode="auto">
          <a:xfrm>
            <a:off x="2587897" y="4797152"/>
            <a:ext cx="1512168" cy="1423216"/>
          </a:xfrm>
          <a:prstGeom prst="rect">
            <a:avLst/>
          </a:prstGeom>
          <a:noFill/>
          <a:ln w="9525">
            <a:noFill/>
            <a:miter lim="800000"/>
            <a:headEnd/>
            <a:tailEnd/>
          </a:ln>
        </p:spPr>
      </p:pic>
      <p:pic>
        <p:nvPicPr>
          <p:cNvPr id="1032" name="Picture 8"/>
          <p:cNvPicPr>
            <a:picLocks noChangeAspect="1" noChangeArrowheads="1"/>
          </p:cNvPicPr>
          <p:nvPr/>
        </p:nvPicPr>
        <p:blipFill>
          <a:blip r:embed="rId11" cstate="print"/>
          <a:srcRect/>
          <a:stretch>
            <a:fillRect/>
          </a:stretch>
        </p:blipFill>
        <p:spPr bwMode="auto">
          <a:xfrm>
            <a:off x="827584" y="1940379"/>
            <a:ext cx="1296144" cy="1034157"/>
          </a:xfrm>
          <a:prstGeom prst="rect">
            <a:avLst/>
          </a:prstGeom>
          <a:noFill/>
          <a:ln w="9525">
            <a:noFill/>
            <a:miter lim="800000"/>
            <a:headEnd/>
            <a:tailEnd/>
          </a:ln>
        </p:spPr>
      </p:pic>
    </p:spTree>
    <p:extLst>
      <p:ext uri="{BB962C8B-B14F-4D97-AF65-F5344CB8AC3E}">
        <p14:creationId xmlns:p14="http://schemas.microsoft.com/office/powerpoint/2010/main" val="2657525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2 Grupo"/>
          <p:cNvGrpSpPr/>
          <p:nvPr/>
        </p:nvGrpSpPr>
        <p:grpSpPr>
          <a:xfrm>
            <a:off x="6516215" y="6093296"/>
            <a:ext cx="2592289" cy="757382"/>
            <a:chOff x="6516215" y="6093296"/>
            <a:chExt cx="2592289" cy="757382"/>
          </a:xfrm>
        </p:grpSpPr>
        <p:pic>
          <p:nvPicPr>
            <p:cNvPr id="64" name="63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5" name="64 Imagen"/>
            <p:cNvPicPr>
              <a:picLocks noChangeAspect="1"/>
            </p:cNvPicPr>
            <p:nvPr/>
          </p:nvPicPr>
          <p:blipFill rotWithShape="1">
            <a:blip r:embed="rId3"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sp>
        <p:nvSpPr>
          <p:cNvPr id="10" name="9 Rectángulo"/>
          <p:cNvSpPr/>
          <p:nvPr/>
        </p:nvSpPr>
        <p:spPr>
          <a:xfrm>
            <a:off x="971600" y="764704"/>
            <a:ext cx="415498" cy="369332"/>
          </a:xfrm>
          <a:prstGeom prst="rect">
            <a:avLst/>
          </a:prstGeom>
        </p:spPr>
        <p:txBody>
          <a:bodyPr wrap="none">
            <a:spAutoFit/>
          </a:bodyPr>
          <a:lstStyle/>
          <a:p>
            <a:r>
              <a:rPr lang="es-CO" b="1" dirty="0" smtClean="0">
                <a:solidFill>
                  <a:schemeClr val="bg1"/>
                </a:solidFill>
              </a:rPr>
              <a:t>4. </a:t>
            </a:r>
            <a:endParaRPr lang="es-CO" dirty="0">
              <a:solidFill>
                <a:schemeClr val="bg1"/>
              </a:solidFill>
            </a:endParaRPr>
          </a:p>
        </p:txBody>
      </p:sp>
      <p:graphicFrame>
        <p:nvGraphicFramePr>
          <p:cNvPr id="7" name="6 Tabla"/>
          <p:cNvGraphicFramePr>
            <a:graphicFrameLocks noGrp="1"/>
          </p:cNvGraphicFramePr>
          <p:nvPr/>
        </p:nvGraphicFramePr>
        <p:xfrm>
          <a:off x="2267744" y="476672"/>
          <a:ext cx="5760640" cy="5394960"/>
        </p:xfrm>
        <a:graphic>
          <a:graphicData uri="http://schemas.openxmlformats.org/drawingml/2006/table">
            <a:tbl>
              <a:tblPr firstRow="1" bandRow="1">
                <a:tableStyleId>{5C22544A-7EE6-4342-B048-85BDC9FD1C3A}</a:tableStyleId>
              </a:tblPr>
              <a:tblGrid>
                <a:gridCol w="1080120"/>
                <a:gridCol w="1080120"/>
                <a:gridCol w="1008112"/>
                <a:gridCol w="1368152"/>
                <a:gridCol w="1224136"/>
              </a:tblGrid>
              <a:tr h="370840">
                <a:tc>
                  <a:txBody>
                    <a:bodyPr/>
                    <a:lstStyle/>
                    <a:p>
                      <a:pPr algn="ctr"/>
                      <a:r>
                        <a:rPr kumimoji="0" lang="es-CO" sz="1000" b="1" kern="1200" dirty="0" smtClean="0">
                          <a:solidFill>
                            <a:schemeClr val="lt1"/>
                          </a:solidFill>
                          <a:latin typeface="Verdana" pitchFamily="34" charset="0"/>
                          <a:ea typeface="Verdana" pitchFamily="34" charset="0"/>
                          <a:cs typeface="Verdana" pitchFamily="34" charset="0"/>
                        </a:rPr>
                        <a:t>Canal</a:t>
                      </a:r>
                      <a:endParaRPr lang="es-CO" sz="1000" dirty="0">
                        <a:latin typeface="Verdana" pitchFamily="34" charset="0"/>
                        <a:ea typeface="Verdana" pitchFamily="34" charset="0"/>
                        <a:cs typeface="Verdana" pitchFamily="34" charset="0"/>
                      </a:endParaRPr>
                    </a:p>
                  </a:txBody>
                  <a:tcPr/>
                </a:tc>
                <a:tc>
                  <a:txBody>
                    <a:bodyPr/>
                    <a:lstStyle/>
                    <a:p>
                      <a:pPr algn="ctr"/>
                      <a:r>
                        <a:rPr kumimoji="0" lang="es-CO" sz="1000" b="1" kern="1200" dirty="0" smtClean="0">
                          <a:solidFill>
                            <a:schemeClr val="lt1"/>
                          </a:solidFill>
                          <a:latin typeface="Verdana" pitchFamily="34" charset="0"/>
                          <a:ea typeface="Verdana" pitchFamily="34" charset="0"/>
                          <a:cs typeface="Verdana" pitchFamily="34" charset="0"/>
                        </a:rPr>
                        <a:t>Mecanismo</a:t>
                      </a:r>
                      <a:endParaRPr lang="es-CO" sz="1000" dirty="0">
                        <a:latin typeface="Verdana" pitchFamily="34" charset="0"/>
                        <a:ea typeface="Verdana" pitchFamily="34" charset="0"/>
                        <a:cs typeface="Verdana" pitchFamily="34" charset="0"/>
                      </a:endParaRPr>
                    </a:p>
                  </a:txBody>
                  <a:tcPr/>
                </a:tc>
                <a:tc>
                  <a:txBody>
                    <a:bodyPr/>
                    <a:lstStyle/>
                    <a:p>
                      <a:pPr algn="ctr"/>
                      <a:r>
                        <a:rPr kumimoji="0" lang="es-CO" sz="1000" b="1" kern="1200" dirty="0" smtClean="0">
                          <a:solidFill>
                            <a:schemeClr val="lt1"/>
                          </a:solidFill>
                          <a:latin typeface="Verdana" pitchFamily="34" charset="0"/>
                          <a:ea typeface="Verdana" pitchFamily="34" charset="0"/>
                          <a:cs typeface="Verdana" pitchFamily="34" charset="0"/>
                        </a:rPr>
                        <a:t>Ubicación</a:t>
                      </a:r>
                      <a:endParaRPr lang="es-CO" sz="1000" dirty="0">
                        <a:latin typeface="Verdana" pitchFamily="34" charset="0"/>
                        <a:ea typeface="Verdana" pitchFamily="34" charset="0"/>
                        <a:cs typeface="Verdana" pitchFamily="34" charset="0"/>
                      </a:endParaRPr>
                    </a:p>
                  </a:txBody>
                  <a:tcPr/>
                </a:tc>
                <a:tc>
                  <a:txBody>
                    <a:bodyPr/>
                    <a:lstStyle/>
                    <a:p>
                      <a:pPr algn="ctr"/>
                      <a:r>
                        <a:rPr kumimoji="0" lang="es-CO" sz="1000" b="1" kern="1200" dirty="0" smtClean="0">
                          <a:solidFill>
                            <a:schemeClr val="lt1"/>
                          </a:solidFill>
                          <a:latin typeface="Verdana" pitchFamily="34" charset="0"/>
                          <a:ea typeface="Verdana" pitchFamily="34" charset="0"/>
                          <a:cs typeface="Verdana" pitchFamily="34" charset="0"/>
                        </a:rPr>
                        <a:t>Finalidad</a:t>
                      </a:r>
                    </a:p>
                  </a:txBody>
                  <a:tcPr/>
                </a:tc>
                <a:tc>
                  <a:txBody>
                    <a:bodyPr/>
                    <a:lstStyle/>
                    <a:p>
                      <a:pPr algn="ctr"/>
                      <a:r>
                        <a:rPr kumimoji="0" lang="es-CO" sz="1000" b="1" kern="1200" dirty="0" smtClean="0">
                          <a:solidFill>
                            <a:schemeClr val="lt1"/>
                          </a:solidFill>
                          <a:latin typeface="Verdana" pitchFamily="34" charset="0"/>
                          <a:ea typeface="Verdana" pitchFamily="34" charset="0"/>
                          <a:cs typeface="Verdana" pitchFamily="34" charset="0"/>
                        </a:rPr>
                        <a:t>Horario de atención</a:t>
                      </a:r>
                      <a:endParaRPr lang="es-CO" sz="1000" dirty="0">
                        <a:latin typeface="Verdana" pitchFamily="34" charset="0"/>
                        <a:ea typeface="Verdana" pitchFamily="34" charset="0"/>
                        <a:cs typeface="Verdana" pitchFamily="34" charset="0"/>
                      </a:endParaRPr>
                    </a:p>
                  </a:txBody>
                  <a:tcPr/>
                </a:tc>
              </a:tr>
              <a:tr h="370840">
                <a:tc rowSpan="2">
                  <a:txBody>
                    <a:bodyPr/>
                    <a:lstStyle/>
                    <a:p>
                      <a:endParaRPr kumimoji="0" lang="es-CO" sz="1000" b="1" kern="1200" dirty="0" smtClean="0">
                        <a:solidFill>
                          <a:schemeClr val="dk1"/>
                        </a:solidFill>
                        <a:latin typeface="Verdana" pitchFamily="34" charset="0"/>
                        <a:ea typeface="Verdana" pitchFamily="34" charset="0"/>
                        <a:cs typeface="Verdana" pitchFamily="34" charset="0"/>
                      </a:endParaRPr>
                    </a:p>
                    <a:p>
                      <a:endParaRPr kumimoji="0" lang="es-CO" sz="1000" b="1" kern="1200" dirty="0" smtClean="0">
                        <a:solidFill>
                          <a:schemeClr val="dk1"/>
                        </a:solidFill>
                        <a:latin typeface="Verdana" pitchFamily="34" charset="0"/>
                        <a:ea typeface="Verdana" pitchFamily="34" charset="0"/>
                        <a:cs typeface="Verdana" pitchFamily="34" charset="0"/>
                      </a:endParaRPr>
                    </a:p>
                    <a:p>
                      <a:endParaRPr kumimoji="0" lang="es-CO" sz="1000" b="1" kern="1200" dirty="0" smtClean="0">
                        <a:solidFill>
                          <a:schemeClr val="dk1"/>
                        </a:solidFill>
                        <a:latin typeface="Verdana" pitchFamily="34" charset="0"/>
                        <a:ea typeface="Verdana" pitchFamily="34" charset="0"/>
                        <a:cs typeface="Verdana" pitchFamily="34" charset="0"/>
                      </a:endParaRPr>
                    </a:p>
                    <a:p>
                      <a:endParaRPr kumimoji="0" lang="es-CO" sz="1000" b="1" kern="1200" dirty="0" smtClean="0">
                        <a:solidFill>
                          <a:schemeClr val="dk1"/>
                        </a:solidFill>
                        <a:latin typeface="Verdana" pitchFamily="34" charset="0"/>
                        <a:ea typeface="Verdana" pitchFamily="34" charset="0"/>
                        <a:cs typeface="Verdana" pitchFamily="34" charset="0"/>
                      </a:endParaRPr>
                    </a:p>
                    <a:p>
                      <a:endParaRPr kumimoji="0" lang="es-CO" sz="1000" b="1" kern="1200" dirty="0" smtClean="0">
                        <a:solidFill>
                          <a:schemeClr val="dk1"/>
                        </a:solidFill>
                        <a:latin typeface="Verdana" pitchFamily="34" charset="0"/>
                        <a:ea typeface="Verdana" pitchFamily="34" charset="0"/>
                        <a:cs typeface="Verdana" pitchFamily="34" charset="0"/>
                      </a:endParaRPr>
                    </a:p>
                    <a:p>
                      <a:endParaRPr kumimoji="0" lang="es-CO" sz="1000" b="1" kern="1200" dirty="0" smtClean="0">
                        <a:solidFill>
                          <a:schemeClr val="dk1"/>
                        </a:solidFill>
                        <a:latin typeface="Verdana" pitchFamily="34" charset="0"/>
                        <a:ea typeface="Verdana" pitchFamily="34" charset="0"/>
                        <a:cs typeface="Verdana" pitchFamily="34" charset="0"/>
                      </a:endParaRPr>
                    </a:p>
                    <a:p>
                      <a:endParaRPr kumimoji="0" lang="es-CO" sz="1000" b="1" kern="1200" dirty="0" smtClean="0">
                        <a:solidFill>
                          <a:schemeClr val="dk1"/>
                        </a:solidFill>
                        <a:latin typeface="Verdana" pitchFamily="34" charset="0"/>
                        <a:ea typeface="Verdana" pitchFamily="34" charset="0"/>
                        <a:cs typeface="Verdana" pitchFamily="34" charset="0"/>
                      </a:endParaRPr>
                    </a:p>
                    <a:p>
                      <a:endParaRPr kumimoji="0" lang="es-CO" sz="1000" b="1" kern="1200" dirty="0" smtClean="0">
                        <a:solidFill>
                          <a:schemeClr val="dk1"/>
                        </a:solidFill>
                        <a:latin typeface="Verdana" pitchFamily="34" charset="0"/>
                        <a:ea typeface="Verdana" pitchFamily="34" charset="0"/>
                        <a:cs typeface="Verdana" pitchFamily="34" charset="0"/>
                      </a:endParaRPr>
                    </a:p>
                    <a:p>
                      <a:r>
                        <a:rPr kumimoji="0" lang="es-CO" sz="1000" b="1" kern="1200" dirty="0" smtClean="0">
                          <a:solidFill>
                            <a:schemeClr val="dk1"/>
                          </a:solidFill>
                          <a:latin typeface="Verdana" pitchFamily="34" charset="0"/>
                          <a:ea typeface="Verdana" pitchFamily="34" charset="0"/>
                          <a:cs typeface="Verdana" pitchFamily="34" charset="0"/>
                        </a:rPr>
                        <a:t>Presencial</a:t>
                      </a:r>
                      <a:endParaRPr lang="es-CO" sz="1000" dirty="0">
                        <a:latin typeface="Verdana" pitchFamily="34" charset="0"/>
                        <a:ea typeface="Verdana" pitchFamily="34" charset="0"/>
                        <a:cs typeface="Verdana" pitchFamily="34" charset="0"/>
                      </a:endParaRPr>
                    </a:p>
                  </a:txBody>
                  <a:tcPr/>
                </a:tc>
                <a:tc>
                  <a:txBody>
                    <a:bodyPr/>
                    <a:lstStyle/>
                    <a:p>
                      <a:r>
                        <a:rPr kumimoji="0" lang="es-CO" sz="1000" kern="1200" dirty="0" smtClean="0">
                          <a:solidFill>
                            <a:schemeClr val="dk1"/>
                          </a:solidFill>
                          <a:latin typeface="Verdana" pitchFamily="34" charset="0"/>
                          <a:ea typeface="Verdana" pitchFamily="34" charset="0"/>
                          <a:cs typeface="Verdana" pitchFamily="34" charset="0"/>
                        </a:rPr>
                        <a:t>Oficina de Atención al Ciudadano y buzón de sugerencias</a:t>
                      </a:r>
                      <a:endParaRPr lang="es-CO" sz="1000" dirty="0">
                        <a:latin typeface="Verdana" pitchFamily="34" charset="0"/>
                        <a:ea typeface="Verdana" pitchFamily="34" charset="0"/>
                        <a:cs typeface="Verdana" pitchFamily="34" charset="0"/>
                      </a:endParaRPr>
                    </a:p>
                  </a:txBody>
                  <a:tcPr/>
                </a:tc>
                <a:tc>
                  <a:txBody>
                    <a:bodyPr/>
                    <a:lstStyle/>
                    <a:p>
                      <a:endParaRPr kumimoji="0" lang="es-CO" sz="1000" kern="1200" dirty="0" smtClean="0">
                        <a:solidFill>
                          <a:schemeClr val="dk1"/>
                        </a:solidFill>
                        <a:latin typeface="Verdana" pitchFamily="34" charset="0"/>
                        <a:ea typeface="Verdana" pitchFamily="34" charset="0"/>
                        <a:cs typeface="Verdana" pitchFamily="34" charset="0"/>
                      </a:endParaRPr>
                    </a:p>
                    <a:p>
                      <a:r>
                        <a:rPr kumimoji="0" lang="es-CO" sz="1000" kern="1200" dirty="0" smtClean="0">
                          <a:solidFill>
                            <a:schemeClr val="dk1"/>
                          </a:solidFill>
                          <a:latin typeface="Verdana" pitchFamily="34" charset="0"/>
                          <a:ea typeface="Verdana" pitchFamily="34" charset="0"/>
                          <a:cs typeface="Verdana" pitchFamily="34" charset="0"/>
                        </a:rPr>
                        <a:t>Carrera 8 No. 8-49 Bogotá D.C.</a:t>
                      </a:r>
                      <a:endParaRPr lang="es-CO" sz="1000" dirty="0">
                        <a:latin typeface="Verdana" pitchFamily="34" charset="0"/>
                        <a:ea typeface="Verdana" pitchFamily="34" charset="0"/>
                        <a:cs typeface="Verdana" pitchFamily="34" charset="0"/>
                      </a:endParaRPr>
                    </a:p>
                  </a:txBody>
                  <a:tcPr/>
                </a:tc>
                <a:tc>
                  <a:txBody>
                    <a:bodyPr/>
                    <a:lstStyle/>
                    <a:p>
                      <a:r>
                        <a:rPr kumimoji="0" lang="es-CO" sz="1000" kern="1200" dirty="0" smtClean="0">
                          <a:solidFill>
                            <a:schemeClr val="dk1"/>
                          </a:solidFill>
                          <a:latin typeface="Verdana" pitchFamily="34" charset="0"/>
                          <a:ea typeface="Verdana" pitchFamily="34" charset="0"/>
                          <a:cs typeface="Verdana" pitchFamily="34" charset="0"/>
                        </a:rPr>
                        <a:t>Atención de solicitudes de información en asuntos que competen al Ministerio de Cultura.</a:t>
                      </a:r>
                      <a:endParaRPr lang="es-CO" sz="1000" dirty="0">
                        <a:latin typeface="Verdana" pitchFamily="34" charset="0"/>
                        <a:ea typeface="Verdana" pitchFamily="34" charset="0"/>
                        <a:cs typeface="Verdana" pitchFamily="34" charset="0"/>
                      </a:endParaRPr>
                    </a:p>
                  </a:txBody>
                  <a:tcPr/>
                </a:tc>
                <a:tc rowSpan="2">
                  <a:txBody>
                    <a:bodyPr/>
                    <a:lstStyle/>
                    <a:p>
                      <a:endParaRPr kumimoji="0" lang="es-CO" sz="1000" kern="1200" dirty="0" smtClean="0">
                        <a:solidFill>
                          <a:schemeClr val="dk1"/>
                        </a:solidFill>
                        <a:latin typeface="Verdana" pitchFamily="34" charset="0"/>
                        <a:ea typeface="Verdana" pitchFamily="34" charset="0"/>
                        <a:cs typeface="Verdana" pitchFamily="34" charset="0"/>
                      </a:endParaRPr>
                    </a:p>
                    <a:p>
                      <a:endParaRPr kumimoji="0" lang="es-CO" sz="1000" kern="1200" dirty="0" smtClean="0">
                        <a:solidFill>
                          <a:schemeClr val="dk1"/>
                        </a:solidFill>
                        <a:latin typeface="Verdana" pitchFamily="34" charset="0"/>
                        <a:ea typeface="Verdana" pitchFamily="34" charset="0"/>
                        <a:cs typeface="Verdana" pitchFamily="34" charset="0"/>
                      </a:endParaRPr>
                    </a:p>
                    <a:p>
                      <a:endParaRPr kumimoji="0" lang="es-CO" sz="1000" kern="1200" dirty="0" smtClean="0">
                        <a:solidFill>
                          <a:schemeClr val="dk1"/>
                        </a:solidFill>
                        <a:latin typeface="Verdana" pitchFamily="34" charset="0"/>
                        <a:ea typeface="Verdana" pitchFamily="34" charset="0"/>
                        <a:cs typeface="Verdana" pitchFamily="34" charset="0"/>
                      </a:endParaRPr>
                    </a:p>
                    <a:p>
                      <a:endParaRPr kumimoji="0" lang="es-CO" sz="1000" kern="1200" dirty="0" smtClean="0">
                        <a:solidFill>
                          <a:schemeClr val="dk1"/>
                        </a:solidFill>
                        <a:latin typeface="Verdana" pitchFamily="34" charset="0"/>
                        <a:ea typeface="Verdana" pitchFamily="34" charset="0"/>
                        <a:cs typeface="Verdana" pitchFamily="34" charset="0"/>
                      </a:endParaRPr>
                    </a:p>
                    <a:p>
                      <a:endParaRPr kumimoji="0" lang="es-CO" sz="1000" kern="1200" dirty="0" smtClean="0">
                        <a:solidFill>
                          <a:schemeClr val="dk1"/>
                        </a:solidFill>
                        <a:latin typeface="Verdana" pitchFamily="34" charset="0"/>
                        <a:ea typeface="Verdana" pitchFamily="34" charset="0"/>
                        <a:cs typeface="Verdana" pitchFamily="34" charset="0"/>
                      </a:endParaRPr>
                    </a:p>
                    <a:p>
                      <a:endParaRPr kumimoji="0" lang="es-CO" sz="1000" kern="1200" dirty="0" smtClean="0">
                        <a:solidFill>
                          <a:schemeClr val="dk1"/>
                        </a:solidFill>
                        <a:latin typeface="Verdana" pitchFamily="34" charset="0"/>
                        <a:ea typeface="Verdana" pitchFamily="34" charset="0"/>
                        <a:cs typeface="Verdana" pitchFamily="34" charset="0"/>
                      </a:endParaRPr>
                    </a:p>
                    <a:p>
                      <a:endParaRPr kumimoji="0" lang="es-CO" sz="1000" kern="1200" dirty="0" smtClean="0">
                        <a:solidFill>
                          <a:schemeClr val="dk1"/>
                        </a:solidFill>
                        <a:latin typeface="Verdana" pitchFamily="34" charset="0"/>
                        <a:ea typeface="Verdana" pitchFamily="34" charset="0"/>
                        <a:cs typeface="Verdana" pitchFamily="34" charset="0"/>
                      </a:endParaRPr>
                    </a:p>
                    <a:p>
                      <a:endParaRPr kumimoji="0" lang="es-CO" sz="1000" kern="1200" dirty="0" smtClean="0">
                        <a:solidFill>
                          <a:schemeClr val="dk1"/>
                        </a:solidFill>
                        <a:latin typeface="Verdana" pitchFamily="34" charset="0"/>
                        <a:ea typeface="Verdana" pitchFamily="34" charset="0"/>
                        <a:cs typeface="Verdana" pitchFamily="34" charset="0"/>
                      </a:endParaRPr>
                    </a:p>
                    <a:p>
                      <a:r>
                        <a:rPr kumimoji="0" lang="es-CO" sz="1000" kern="1200" dirty="0" smtClean="0">
                          <a:solidFill>
                            <a:schemeClr val="dk1"/>
                          </a:solidFill>
                          <a:latin typeface="Verdana" pitchFamily="34" charset="0"/>
                          <a:ea typeface="Verdana" pitchFamily="34" charset="0"/>
                          <a:cs typeface="Verdana" pitchFamily="34" charset="0"/>
                        </a:rPr>
                        <a:t>Días hábiles de lunes a viernes de 8:00 a.m. a 5:00 p.m.</a:t>
                      </a:r>
                      <a:endParaRPr lang="es-CO" sz="1000" dirty="0">
                        <a:latin typeface="Verdana" pitchFamily="34" charset="0"/>
                        <a:ea typeface="Verdana" pitchFamily="34" charset="0"/>
                        <a:cs typeface="Verdana" pitchFamily="34" charset="0"/>
                      </a:endParaRPr>
                    </a:p>
                  </a:txBody>
                  <a:tcPr/>
                </a:tc>
              </a:tr>
              <a:tr h="370840">
                <a:tc vMerge="1">
                  <a:txBody>
                    <a:bodyPr/>
                    <a:lstStyle/>
                    <a:p>
                      <a:endParaRPr lang="es-CO" sz="1200" dirty="0"/>
                    </a:p>
                  </a:txBody>
                  <a:tcPr/>
                </a:tc>
                <a:tc>
                  <a:txBody>
                    <a:bodyPr/>
                    <a:lstStyle/>
                    <a:p>
                      <a:pPr marL="0" algn="l" rtl="0" eaLnBrk="1" latinLnBrk="0" hangingPunct="1"/>
                      <a:endParaRPr kumimoji="0" lang="es-CO" sz="1000" kern="1200" dirty="0" smtClean="0">
                        <a:solidFill>
                          <a:schemeClr val="dk1"/>
                        </a:solidFill>
                        <a:latin typeface="Verdana" pitchFamily="34" charset="0"/>
                        <a:ea typeface="Verdana" pitchFamily="34" charset="0"/>
                        <a:cs typeface="Verdana" pitchFamily="34" charset="0"/>
                      </a:endParaRPr>
                    </a:p>
                    <a:p>
                      <a:pPr marL="0" algn="l" rtl="0" eaLnBrk="1" latinLnBrk="0" hangingPunct="1"/>
                      <a:endParaRPr kumimoji="0" lang="es-CO" sz="1000" kern="1200" dirty="0" smtClean="0">
                        <a:solidFill>
                          <a:schemeClr val="dk1"/>
                        </a:solidFill>
                        <a:latin typeface="Verdana" pitchFamily="34" charset="0"/>
                        <a:ea typeface="Verdana" pitchFamily="34" charset="0"/>
                        <a:cs typeface="Verdana" pitchFamily="34" charset="0"/>
                      </a:endParaRPr>
                    </a:p>
                    <a:p>
                      <a:pPr marL="0" algn="l" rtl="0" eaLnBrk="1" latinLnBrk="0" hangingPunct="1"/>
                      <a:endParaRPr kumimoji="0" lang="es-CO" sz="1000" kern="1200" dirty="0" smtClean="0">
                        <a:solidFill>
                          <a:schemeClr val="dk1"/>
                        </a:solidFill>
                        <a:latin typeface="Verdana" pitchFamily="34" charset="0"/>
                        <a:ea typeface="Verdana" pitchFamily="34" charset="0"/>
                        <a:cs typeface="Verdana" pitchFamily="34" charset="0"/>
                      </a:endParaRPr>
                    </a:p>
                    <a:p>
                      <a:pPr marL="0" algn="l" rtl="0" eaLnBrk="1" latinLnBrk="0" hangingPunct="1"/>
                      <a:r>
                        <a:rPr kumimoji="0" lang="es-CO" sz="1000" kern="1200" dirty="0" smtClean="0">
                          <a:solidFill>
                            <a:schemeClr val="dk1"/>
                          </a:solidFill>
                          <a:latin typeface="Verdana" pitchFamily="34" charset="0"/>
                          <a:ea typeface="Verdana" pitchFamily="34" charset="0"/>
                          <a:cs typeface="Verdana" pitchFamily="34" charset="0"/>
                        </a:rPr>
                        <a:t>Atención por Correspondencia</a:t>
                      </a:r>
                    </a:p>
                  </a:txBody>
                  <a:tcPr/>
                </a:tc>
                <a:tc>
                  <a:txBody>
                    <a:bodyPr/>
                    <a:lstStyle/>
                    <a:p>
                      <a:endParaRPr kumimoji="0" lang="es-CO" sz="1000" kern="1200" dirty="0" smtClean="0">
                        <a:solidFill>
                          <a:schemeClr val="dk1"/>
                        </a:solidFill>
                        <a:latin typeface="Verdana" pitchFamily="34" charset="0"/>
                        <a:ea typeface="Verdana" pitchFamily="34" charset="0"/>
                        <a:cs typeface="Verdana" pitchFamily="34" charset="0"/>
                      </a:endParaRPr>
                    </a:p>
                    <a:p>
                      <a:endParaRPr kumimoji="0" lang="es-CO" sz="1000" kern="1200" dirty="0" smtClean="0">
                        <a:solidFill>
                          <a:schemeClr val="dk1"/>
                        </a:solidFill>
                        <a:latin typeface="Verdana" pitchFamily="34" charset="0"/>
                        <a:ea typeface="Verdana" pitchFamily="34" charset="0"/>
                        <a:cs typeface="Verdana" pitchFamily="34" charset="0"/>
                      </a:endParaRPr>
                    </a:p>
                    <a:p>
                      <a:endParaRPr kumimoji="0" lang="es-CO" sz="1000" kern="1200" dirty="0" smtClean="0">
                        <a:solidFill>
                          <a:schemeClr val="dk1"/>
                        </a:solidFill>
                        <a:latin typeface="Verdana" pitchFamily="34" charset="0"/>
                        <a:ea typeface="Verdana" pitchFamily="34" charset="0"/>
                        <a:cs typeface="Verdana" pitchFamily="34" charset="0"/>
                      </a:endParaRPr>
                    </a:p>
                    <a:p>
                      <a:endParaRPr kumimoji="0" lang="es-CO" sz="1000" kern="1200" dirty="0" smtClean="0">
                        <a:solidFill>
                          <a:schemeClr val="dk1"/>
                        </a:solidFill>
                        <a:latin typeface="Verdana" pitchFamily="34" charset="0"/>
                        <a:ea typeface="Verdana" pitchFamily="34" charset="0"/>
                        <a:cs typeface="Verdana" pitchFamily="34" charset="0"/>
                      </a:endParaRPr>
                    </a:p>
                    <a:p>
                      <a:r>
                        <a:rPr kumimoji="0" lang="es-CO" sz="1000" kern="1200" dirty="0" smtClean="0">
                          <a:solidFill>
                            <a:schemeClr val="dk1"/>
                          </a:solidFill>
                          <a:latin typeface="Verdana" pitchFamily="34" charset="0"/>
                          <a:ea typeface="Verdana" pitchFamily="34" charset="0"/>
                          <a:cs typeface="Verdana" pitchFamily="34" charset="0"/>
                        </a:rPr>
                        <a:t>Calle 8 No. 8-26 Bogotá D.C.</a:t>
                      </a:r>
                      <a:endParaRPr lang="es-CO" sz="1000" dirty="0">
                        <a:latin typeface="Verdana" pitchFamily="34" charset="0"/>
                        <a:ea typeface="Verdana" pitchFamily="34" charset="0"/>
                        <a:cs typeface="Verdana" pitchFamily="34" charset="0"/>
                      </a:endParaRPr>
                    </a:p>
                  </a:txBody>
                  <a:tcPr/>
                </a:tc>
                <a:tc>
                  <a:txBody>
                    <a:bodyPr/>
                    <a:lstStyle/>
                    <a:p>
                      <a:r>
                        <a:rPr kumimoji="0" lang="es-CO" sz="1000" kern="1200" dirty="0" smtClean="0">
                          <a:solidFill>
                            <a:schemeClr val="dk1"/>
                          </a:solidFill>
                          <a:latin typeface="Verdana" pitchFamily="34" charset="0"/>
                          <a:ea typeface="Verdana" pitchFamily="34" charset="0"/>
                          <a:cs typeface="Verdana" pitchFamily="34" charset="0"/>
                        </a:rPr>
                        <a:t>Medio por el cual los ciudadanos a través de comunicaciones escritas pueden solicitar información, consultas, orientación y servicios de acuerdo a la misión de la Entidad</a:t>
                      </a:r>
                      <a:endParaRPr lang="es-CO" sz="1000" dirty="0">
                        <a:latin typeface="Verdana" pitchFamily="34" charset="0"/>
                        <a:ea typeface="Verdana" pitchFamily="34" charset="0"/>
                        <a:cs typeface="Verdana" pitchFamily="34" charset="0"/>
                      </a:endParaRPr>
                    </a:p>
                  </a:txBody>
                  <a:tcPr/>
                </a:tc>
                <a:tc vMerge="1">
                  <a:txBody>
                    <a:bodyPr/>
                    <a:lstStyle/>
                    <a:p>
                      <a:endParaRPr lang="es-CO" sz="1200" dirty="0"/>
                    </a:p>
                  </a:txBody>
                  <a:tcPr/>
                </a:tc>
              </a:tr>
              <a:tr h="370840">
                <a:tc rowSpan="2">
                  <a:txBody>
                    <a:bodyPr/>
                    <a:lstStyle/>
                    <a:p>
                      <a:pPr marL="0" algn="ctr" rtl="0" eaLnBrk="1" latinLnBrk="0" hangingPunct="1"/>
                      <a:endParaRPr kumimoji="0" lang="es-CO" sz="1000" b="1" kern="1200" dirty="0" smtClean="0">
                        <a:solidFill>
                          <a:schemeClr val="dk1"/>
                        </a:solidFill>
                        <a:latin typeface="Verdana" pitchFamily="34" charset="0"/>
                        <a:ea typeface="Verdana" pitchFamily="34" charset="0"/>
                        <a:cs typeface="Verdana" pitchFamily="34" charset="0"/>
                      </a:endParaRPr>
                    </a:p>
                    <a:p>
                      <a:pPr marL="0" algn="ctr" rtl="0" eaLnBrk="1" latinLnBrk="0" hangingPunct="1"/>
                      <a:endParaRPr kumimoji="0" lang="es-CO" sz="1000" b="1" kern="1200" dirty="0" smtClean="0">
                        <a:solidFill>
                          <a:schemeClr val="dk1"/>
                        </a:solidFill>
                        <a:latin typeface="Verdana" pitchFamily="34" charset="0"/>
                        <a:ea typeface="Verdana" pitchFamily="34" charset="0"/>
                        <a:cs typeface="Verdana" pitchFamily="34" charset="0"/>
                      </a:endParaRPr>
                    </a:p>
                    <a:p>
                      <a:pPr marL="0" algn="ctr" rtl="0" eaLnBrk="1" latinLnBrk="0" hangingPunct="1"/>
                      <a:endParaRPr kumimoji="0" lang="es-CO" sz="1000" b="1" kern="1200" dirty="0" smtClean="0">
                        <a:solidFill>
                          <a:schemeClr val="dk1"/>
                        </a:solidFill>
                        <a:latin typeface="Verdana" pitchFamily="34" charset="0"/>
                        <a:ea typeface="Verdana" pitchFamily="34" charset="0"/>
                        <a:cs typeface="Verdana" pitchFamily="34" charset="0"/>
                      </a:endParaRPr>
                    </a:p>
                    <a:p>
                      <a:pPr marL="0" algn="ctr" rtl="0" eaLnBrk="1" latinLnBrk="0" hangingPunct="1"/>
                      <a:r>
                        <a:rPr kumimoji="0" lang="es-CO" sz="1000" b="1" kern="1200" dirty="0" smtClean="0">
                          <a:solidFill>
                            <a:schemeClr val="dk1"/>
                          </a:solidFill>
                          <a:latin typeface="Verdana" pitchFamily="34" charset="0"/>
                          <a:ea typeface="Verdana" pitchFamily="34" charset="0"/>
                          <a:cs typeface="Verdana" pitchFamily="34" charset="0"/>
                        </a:rPr>
                        <a:t>Telefónico</a:t>
                      </a:r>
                    </a:p>
                  </a:txBody>
                  <a:tcPr/>
                </a:tc>
                <a:tc>
                  <a:txBody>
                    <a:bodyPr/>
                    <a:lstStyle/>
                    <a:p>
                      <a:pPr algn="just">
                        <a:lnSpc>
                          <a:spcPct val="107000"/>
                        </a:lnSpc>
                        <a:spcAft>
                          <a:spcPts val="800"/>
                        </a:spcAft>
                      </a:pPr>
                      <a:r>
                        <a:rPr lang="es-CO" sz="1000" dirty="0">
                          <a:latin typeface="Verdana" pitchFamily="34" charset="0"/>
                          <a:ea typeface="Verdana" pitchFamily="34" charset="0"/>
                          <a:cs typeface="Verdana" pitchFamily="34" charset="0"/>
                        </a:rPr>
                        <a:t>Línea gratuita nacional</a:t>
                      </a:r>
                    </a:p>
                  </a:txBody>
                  <a:tcPr marL="44450" marR="44450" marT="0" marB="0" anchor="ctr"/>
                </a:tc>
                <a:tc>
                  <a:txBody>
                    <a:bodyPr/>
                    <a:lstStyle/>
                    <a:p>
                      <a:endParaRPr kumimoji="0" lang="es-CO" sz="1000" kern="1200" dirty="0" smtClean="0">
                        <a:solidFill>
                          <a:schemeClr val="dk1"/>
                        </a:solidFill>
                        <a:latin typeface="Verdana" pitchFamily="34" charset="0"/>
                        <a:ea typeface="Verdana" pitchFamily="34" charset="0"/>
                        <a:cs typeface="Verdana" pitchFamily="34" charset="0"/>
                      </a:endParaRPr>
                    </a:p>
                    <a:p>
                      <a:endParaRPr kumimoji="0" lang="es-CO" sz="1000" kern="1200" dirty="0" smtClean="0">
                        <a:solidFill>
                          <a:schemeClr val="dk1"/>
                        </a:solidFill>
                        <a:latin typeface="Verdana" pitchFamily="34" charset="0"/>
                        <a:ea typeface="Verdana" pitchFamily="34" charset="0"/>
                        <a:cs typeface="Verdana" pitchFamily="34" charset="0"/>
                      </a:endParaRPr>
                    </a:p>
                    <a:p>
                      <a:endParaRPr kumimoji="0" lang="es-CO" sz="1000" kern="1200" dirty="0" smtClean="0">
                        <a:solidFill>
                          <a:schemeClr val="dk1"/>
                        </a:solidFill>
                        <a:latin typeface="Verdana" pitchFamily="34" charset="0"/>
                        <a:ea typeface="Verdana" pitchFamily="34" charset="0"/>
                        <a:cs typeface="Verdana" pitchFamily="34" charset="0"/>
                      </a:endParaRPr>
                    </a:p>
                    <a:p>
                      <a:endParaRPr kumimoji="0" lang="es-CO" sz="1000" kern="1200" dirty="0" smtClean="0">
                        <a:solidFill>
                          <a:schemeClr val="dk1"/>
                        </a:solidFill>
                        <a:latin typeface="Verdana" pitchFamily="34" charset="0"/>
                        <a:ea typeface="Verdana" pitchFamily="34" charset="0"/>
                        <a:cs typeface="Verdana" pitchFamily="34" charset="0"/>
                      </a:endParaRPr>
                    </a:p>
                    <a:p>
                      <a:endParaRPr kumimoji="0" lang="es-CO" sz="1000" kern="1200" dirty="0" smtClean="0">
                        <a:solidFill>
                          <a:schemeClr val="dk1"/>
                        </a:solidFill>
                        <a:latin typeface="Verdana" pitchFamily="34" charset="0"/>
                        <a:ea typeface="Verdana" pitchFamily="34" charset="0"/>
                        <a:cs typeface="Verdana" pitchFamily="34" charset="0"/>
                      </a:endParaRPr>
                    </a:p>
                    <a:p>
                      <a:endParaRPr kumimoji="0" lang="es-CO" sz="1000" kern="1200" dirty="0" smtClean="0">
                        <a:solidFill>
                          <a:schemeClr val="dk1"/>
                        </a:solidFill>
                        <a:latin typeface="Verdana" pitchFamily="34" charset="0"/>
                        <a:ea typeface="Verdana" pitchFamily="34" charset="0"/>
                        <a:cs typeface="Verdana" pitchFamily="34" charset="0"/>
                      </a:endParaRPr>
                    </a:p>
                    <a:p>
                      <a:r>
                        <a:rPr kumimoji="0" lang="es-CO" sz="1000" kern="1200" dirty="0" smtClean="0">
                          <a:solidFill>
                            <a:schemeClr val="dk1"/>
                          </a:solidFill>
                          <a:latin typeface="Verdana" pitchFamily="34" charset="0"/>
                          <a:ea typeface="Verdana" pitchFamily="34" charset="0"/>
                          <a:cs typeface="Verdana" pitchFamily="34" charset="0"/>
                        </a:rPr>
                        <a:t>018000938081</a:t>
                      </a:r>
                      <a:endParaRPr lang="es-CO" sz="1000" dirty="0">
                        <a:latin typeface="Verdana" pitchFamily="34" charset="0"/>
                        <a:ea typeface="Verdana" pitchFamily="34" charset="0"/>
                        <a:cs typeface="Verdana" pitchFamily="34" charset="0"/>
                      </a:endParaRPr>
                    </a:p>
                  </a:txBody>
                  <a:tcPr/>
                </a:tc>
                <a:tc rowSpan="2">
                  <a:txBody>
                    <a:bodyPr/>
                    <a:lstStyle/>
                    <a:p>
                      <a:r>
                        <a:rPr kumimoji="0" lang="es-CO" sz="1000" kern="1200" dirty="0" smtClean="0">
                          <a:solidFill>
                            <a:schemeClr val="dk1"/>
                          </a:solidFill>
                          <a:latin typeface="Verdana" pitchFamily="34" charset="0"/>
                          <a:ea typeface="Verdana" pitchFamily="34" charset="0"/>
                          <a:cs typeface="Verdana" pitchFamily="34" charset="0"/>
                        </a:rPr>
                        <a:t>Medio por el cual se atienden llamadas, que la ciudadanía utiliza para solicitar información, realizar consultas o interponer las quejas, reclamos, sugerencias y denuncias. </a:t>
                      </a:r>
                      <a:endParaRPr lang="es-CO" sz="1000" dirty="0">
                        <a:latin typeface="Verdana" pitchFamily="34" charset="0"/>
                        <a:ea typeface="Verdana" pitchFamily="34" charset="0"/>
                        <a:cs typeface="Verdana" pitchFamily="34" charset="0"/>
                      </a:endParaRPr>
                    </a:p>
                  </a:txBody>
                  <a:tcPr/>
                </a:tc>
                <a:tc rowSpan="2">
                  <a:txBody>
                    <a:bodyPr/>
                    <a:lstStyle/>
                    <a:p>
                      <a:endParaRPr kumimoji="0" lang="es-CO" sz="1000" kern="1200" dirty="0" smtClean="0">
                        <a:solidFill>
                          <a:schemeClr val="dk1"/>
                        </a:solidFill>
                        <a:latin typeface="Verdana" pitchFamily="34" charset="0"/>
                        <a:ea typeface="Verdana" pitchFamily="34" charset="0"/>
                        <a:cs typeface="Verdana" pitchFamily="34" charset="0"/>
                      </a:endParaRPr>
                    </a:p>
                    <a:p>
                      <a:endParaRPr kumimoji="0" lang="es-CO" sz="1000" kern="1200" dirty="0" smtClean="0">
                        <a:solidFill>
                          <a:schemeClr val="dk1"/>
                        </a:solidFill>
                        <a:latin typeface="Verdana" pitchFamily="34" charset="0"/>
                        <a:ea typeface="Verdana" pitchFamily="34" charset="0"/>
                        <a:cs typeface="Verdana" pitchFamily="34" charset="0"/>
                      </a:endParaRPr>
                    </a:p>
                    <a:p>
                      <a:r>
                        <a:rPr kumimoji="0" lang="es-CO" sz="1000" kern="1200" dirty="0" smtClean="0">
                          <a:solidFill>
                            <a:schemeClr val="dk1"/>
                          </a:solidFill>
                          <a:latin typeface="Verdana" pitchFamily="34" charset="0"/>
                          <a:ea typeface="Verdana" pitchFamily="34" charset="0"/>
                          <a:cs typeface="Verdana" pitchFamily="34" charset="0"/>
                        </a:rPr>
                        <a:t>Días hábiles de lunes a viernes de 8:00 a.m. a 5:00 p.m.</a:t>
                      </a:r>
                      <a:endParaRPr lang="es-CO" sz="1000" dirty="0">
                        <a:latin typeface="Verdana" pitchFamily="34" charset="0"/>
                        <a:ea typeface="Verdana" pitchFamily="34" charset="0"/>
                        <a:cs typeface="Verdana" pitchFamily="34" charset="0"/>
                      </a:endParaRPr>
                    </a:p>
                  </a:txBody>
                  <a:tcPr/>
                </a:tc>
              </a:tr>
              <a:tr h="370840">
                <a:tc vMerge="1">
                  <a:txBody>
                    <a:bodyPr/>
                    <a:lstStyle/>
                    <a:p>
                      <a:endParaRPr lang="es-CO" sz="1200" dirty="0"/>
                    </a:p>
                  </a:txBody>
                  <a:tcPr/>
                </a:tc>
                <a:tc>
                  <a:txBody>
                    <a:bodyPr/>
                    <a:lstStyle/>
                    <a:p>
                      <a:pPr marL="0" algn="l" rtl="0" eaLnBrk="1" latinLnBrk="0" hangingPunct="1"/>
                      <a:r>
                        <a:rPr kumimoji="0" lang="es-CO" sz="1000" kern="1200" dirty="0" smtClean="0">
                          <a:solidFill>
                            <a:schemeClr val="dk1"/>
                          </a:solidFill>
                          <a:latin typeface="Verdana" pitchFamily="34" charset="0"/>
                          <a:ea typeface="Verdana" pitchFamily="34" charset="0"/>
                          <a:cs typeface="Verdana" pitchFamily="34" charset="0"/>
                        </a:rPr>
                        <a:t>Línea fija Bogotá</a:t>
                      </a:r>
                    </a:p>
                  </a:txBody>
                  <a:tcPr/>
                </a:tc>
                <a:tc>
                  <a:txBody>
                    <a:bodyPr/>
                    <a:lstStyle/>
                    <a:p>
                      <a:pPr marL="0" algn="l" rtl="0" eaLnBrk="1" latinLnBrk="0" hangingPunct="1"/>
                      <a:r>
                        <a:rPr kumimoji="0" lang="es-CO" sz="1000" kern="1200" dirty="0" smtClean="0">
                          <a:solidFill>
                            <a:schemeClr val="dk1"/>
                          </a:solidFill>
                          <a:latin typeface="Verdana" pitchFamily="34" charset="0"/>
                          <a:ea typeface="Verdana" pitchFamily="34" charset="0"/>
                          <a:cs typeface="Verdana" pitchFamily="34" charset="0"/>
                        </a:rPr>
                        <a:t>(1) 342 4100</a:t>
                      </a:r>
                    </a:p>
                  </a:txBody>
                  <a:tcPr/>
                </a:tc>
                <a:tc vMerge="1">
                  <a:txBody>
                    <a:bodyPr/>
                    <a:lstStyle/>
                    <a:p>
                      <a:endParaRPr lang="es-CO" sz="1200" dirty="0"/>
                    </a:p>
                  </a:txBody>
                  <a:tcPr/>
                </a:tc>
                <a:tc vMerge="1">
                  <a:txBody>
                    <a:bodyPr/>
                    <a:lstStyle/>
                    <a:p>
                      <a:endParaRPr lang="es-CO" sz="1200" dirty="0"/>
                    </a:p>
                  </a:txBody>
                  <a:tcPr/>
                </a:tc>
              </a:tr>
            </a:tbl>
          </a:graphicData>
        </a:graphic>
      </p:graphicFrame>
      <p:pic>
        <p:nvPicPr>
          <p:cNvPr id="8" name="Picture 4"/>
          <p:cNvPicPr>
            <a:picLocks noChangeAspect="1" noChangeArrowheads="1"/>
          </p:cNvPicPr>
          <p:nvPr/>
        </p:nvPicPr>
        <p:blipFill>
          <a:blip r:embed="rId4" cstate="print"/>
          <a:srcRect/>
          <a:stretch>
            <a:fillRect/>
          </a:stretch>
        </p:blipFill>
        <p:spPr bwMode="auto">
          <a:xfrm>
            <a:off x="395536" y="4149080"/>
            <a:ext cx="1656184" cy="1656184"/>
          </a:xfrm>
          <a:prstGeom prst="rect">
            <a:avLst/>
          </a:prstGeom>
          <a:noFill/>
          <a:ln w="9525">
            <a:noFill/>
            <a:miter lim="800000"/>
            <a:headEnd/>
            <a:tailEnd/>
          </a:ln>
        </p:spPr>
      </p:pic>
      <p:pic>
        <p:nvPicPr>
          <p:cNvPr id="2050" name="Picture 2" descr="C:\Users\kromero\Pictures\atencin_al_cliente.jpg"/>
          <p:cNvPicPr>
            <a:picLocks noChangeAspect="1" noChangeArrowheads="1"/>
          </p:cNvPicPr>
          <p:nvPr/>
        </p:nvPicPr>
        <p:blipFill>
          <a:blip r:embed="rId5" cstate="print"/>
          <a:srcRect/>
          <a:stretch>
            <a:fillRect/>
          </a:stretch>
        </p:blipFill>
        <p:spPr bwMode="auto">
          <a:xfrm>
            <a:off x="467544" y="1556792"/>
            <a:ext cx="1589923" cy="1512168"/>
          </a:xfrm>
          <a:prstGeom prst="rect">
            <a:avLst/>
          </a:prstGeom>
          <a:noFill/>
        </p:spPr>
      </p:pic>
    </p:spTree>
    <p:extLst>
      <p:ext uri="{BB962C8B-B14F-4D97-AF65-F5344CB8AC3E}">
        <p14:creationId xmlns:p14="http://schemas.microsoft.com/office/powerpoint/2010/main" val="2657525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2 Grupo"/>
          <p:cNvGrpSpPr/>
          <p:nvPr/>
        </p:nvGrpSpPr>
        <p:grpSpPr>
          <a:xfrm>
            <a:off x="6516215" y="6093296"/>
            <a:ext cx="2592289" cy="757382"/>
            <a:chOff x="6516215" y="6093296"/>
            <a:chExt cx="2592289" cy="757382"/>
          </a:xfrm>
        </p:grpSpPr>
        <p:pic>
          <p:nvPicPr>
            <p:cNvPr id="64" name="63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5" name="64 Imagen"/>
            <p:cNvPicPr>
              <a:picLocks noChangeAspect="1"/>
            </p:cNvPicPr>
            <p:nvPr/>
          </p:nvPicPr>
          <p:blipFill rotWithShape="1">
            <a:blip r:embed="rId3"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sp>
        <p:nvSpPr>
          <p:cNvPr id="10" name="9 Rectángulo"/>
          <p:cNvSpPr/>
          <p:nvPr/>
        </p:nvSpPr>
        <p:spPr>
          <a:xfrm>
            <a:off x="971600" y="764704"/>
            <a:ext cx="415498" cy="369332"/>
          </a:xfrm>
          <a:prstGeom prst="rect">
            <a:avLst/>
          </a:prstGeom>
        </p:spPr>
        <p:txBody>
          <a:bodyPr wrap="none">
            <a:spAutoFit/>
          </a:bodyPr>
          <a:lstStyle/>
          <a:p>
            <a:r>
              <a:rPr lang="es-CO" b="1" dirty="0" smtClean="0">
                <a:solidFill>
                  <a:schemeClr val="bg1"/>
                </a:solidFill>
              </a:rPr>
              <a:t>4. </a:t>
            </a:r>
            <a:endParaRPr lang="es-CO" dirty="0">
              <a:solidFill>
                <a:schemeClr val="bg1"/>
              </a:solidFill>
            </a:endParaRPr>
          </a:p>
        </p:txBody>
      </p:sp>
      <p:graphicFrame>
        <p:nvGraphicFramePr>
          <p:cNvPr id="11" name="10 Tabla"/>
          <p:cNvGraphicFramePr>
            <a:graphicFrameLocks noGrp="1"/>
          </p:cNvGraphicFramePr>
          <p:nvPr/>
        </p:nvGraphicFramePr>
        <p:xfrm>
          <a:off x="2267744" y="764704"/>
          <a:ext cx="5760640" cy="4146804"/>
        </p:xfrm>
        <a:graphic>
          <a:graphicData uri="http://schemas.openxmlformats.org/drawingml/2006/table">
            <a:tbl>
              <a:tblPr firstRow="1" bandRow="1">
                <a:tableStyleId>{5C22544A-7EE6-4342-B048-85BDC9FD1C3A}</a:tableStyleId>
              </a:tblPr>
              <a:tblGrid>
                <a:gridCol w="1080120"/>
                <a:gridCol w="1080120"/>
                <a:gridCol w="1008112"/>
                <a:gridCol w="1368152"/>
                <a:gridCol w="1224136"/>
              </a:tblGrid>
              <a:tr h="370840">
                <a:tc>
                  <a:txBody>
                    <a:bodyPr/>
                    <a:lstStyle/>
                    <a:p>
                      <a:r>
                        <a:rPr kumimoji="0" lang="es-CO" sz="1000" b="1" kern="1200" dirty="0" smtClean="0">
                          <a:solidFill>
                            <a:schemeClr val="lt1"/>
                          </a:solidFill>
                          <a:latin typeface="Verdana" pitchFamily="34" charset="0"/>
                          <a:ea typeface="Verdana" pitchFamily="34" charset="0"/>
                          <a:cs typeface="Verdana" pitchFamily="34" charset="0"/>
                        </a:rPr>
                        <a:t>Canal</a:t>
                      </a:r>
                      <a:endParaRPr lang="es-CO" sz="1000" dirty="0">
                        <a:latin typeface="Verdana" pitchFamily="34" charset="0"/>
                        <a:ea typeface="Verdana" pitchFamily="34" charset="0"/>
                        <a:cs typeface="Verdana" pitchFamily="34" charset="0"/>
                      </a:endParaRPr>
                    </a:p>
                  </a:txBody>
                  <a:tcPr/>
                </a:tc>
                <a:tc>
                  <a:txBody>
                    <a:bodyPr/>
                    <a:lstStyle/>
                    <a:p>
                      <a:r>
                        <a:rPr kumimoji="0" lang="es-CO" sz="1000" b="1" kern="1200" dirty="0" smtClean="0">
                          <a:solidFill>
                            <a:schemeClr val="lt1"/>
                          </a:solidFill>
                          <a:latin typeface="Verdana" pitchFamily="34" charset="0"/>
                          <a:ea typeface="Verdana" pitchFamily="34" charset="0"/>
                          <a:cs typeface="Verdana" pitchFamily="34" charset="0"/>
                        </a:rPr>
                        <a:t>Mecanismo</a:t>
                      </a:r>
                      <a:endParaRPr lang="es-CO" sz="1000" dirty="0">
                        <a:latin typeface="Verdana" pitchFamily="34" charset="0"/>
                        <a:ea typeface="Verdana" pitchFamily="34" charset="0"/>
                        <a:cs typeface="Verdana" pitchFamily="34" charset="0"/>
                      </a:endParaRPr>
                    </a:p>
                  </a:txBody>
                  <a:tcPr/>
                </a:tc>
                <a:tc>
                  <a:txBody>
                    <a:bodyPr/>
                    <a:lstStyle/>
                    <a:p>
                      <a:r>
                        <a:rPr kumimoji="0" lang="es-CO" sz="1000" b="1" kern="1200" dirty="0" smtClean="0">
                          <a:solidFill>
                            <a:schemeClr val="lt1"/>
                          </a:solidFill>
                          <a:latin typeface="Verdana" pitchFamily="34" charset="0"/>
                          <a:ea typeface="Verdana" pitchFamily="34" charset="0"/>
                          <a:cs typeface="Verdana" pitchFamily="34" charset="0"/>
                        </a:rPr>
                        <a:t>Ubicación</a:t>
                      </a:r>
                      <a:endParaRPr lang="es-CO" sz="1000" dirty="0">
                        <a:latin typeface="Verdana" pitchFamily="34" charset="0"/>
                        <a:ea typeface="Verdana" pitchFamily="34" charset="0"/>
                        <a:cs typeface="Verdana" pitchFamily="34" charset="0"/>
                      </a:endParaRPr>
                    </a:p>
                  </a:txBody>
                  <a:tcPr/>
                </a:tc>
                <a:tc>
                  <a:txBody>
                    <a:bodyPr/>
                    <a:lstStyle/>
                    <a:p>
                      <a:r>
                        <a:rPr kumimoji="0" lang="es-CO" sz="1000" b="1" kern="1200" dirty="0" smtClean="0">
                          <a:solidFill>
                            <a:schemeClr val="lt1"/>
                          </a:solidFill>
                          <a:latin typeface="Verdana" pitchFamily="34" charset="0"/>
                          <a:ea typeface="Verdana" pitchFamily="34" charset="0"/>
                          <a:cs typeface="Verdana" pitchFamily="34" charset="0"/>
                        </a:rPr>
                        <a:t>Finalidad</a:t>
                      </a:r>
                    </a:p>
                  </a:txBody>
                  <a:tcPr/>
                </a:tc>
                <a:tc>
                  <a:txBody>
                    <a:bodyPr/>
                    <a:lstStyle/>
                    <a:p>
                      <a:r>
                        <a:rPr kumimoji="0" lang="es-CO" sz="1000" b="1" kern="1200" dirty="0" smtClean="0">
                          <a:solidFill>
                            <a:schemeClr val="lt1"/>
                          </a:solidFill>
                          <a:latin typeface="Verdana" pitchFamily="34" charset="0"/>
                          <a:ea typeface="Verdana" pitchFamily="34" charset="0"/>
                          <a:cs typeface="Verdana" pitchFamily="34" charset="0"/>
                        </a:rPr>
                        <a:t>Horario de atención</a:t>
                      </a:r>
                      <a:endParaRPr lang="es-CO" sz="1000" dirty="0">
                        <a:latin typeface="Verdana" pitchFamily="34" charset="0"/>
                        <a:ea typeface="Verdana" pitchFamily="34" charset="0"/>
                        <a:cs typeface="Verdana" pitchFamily="34" charset="0"/>
                      </a:endParaRPr>
                    </a:p>
                  </a:txBody>
                  <a:tcPr/>
                </a:tc>
              </a:tr>
              <a:tr h="370840">
                <a:tc rowSpan="5">
                  <a:txBody>
                    <a:bodyPr/>
                    <a:lstStyle/>
                    <a:p>
                      <a:endParaRPr kumimoji="0" lang="es-CO" sz="1000" b="1" kern="1200" dirty="0" smtClean="0">
                        <a:solidFill>
                          <a:schemeClr val="dk1"/>
                        </a:solidFill>
                        <a:latin typeface="Verdana" pitchFamily="34" charset="0"/>
                        <a:ea typeface="Verdana" pitchFamily="34" charset="0"/>
                        <a:cs typeface="Verdana" pitchFamily="34" charset="0"/>
                      </a:endParaRPr>
                    </a:p>
                    <a:p>
                      <a:endParaRPr kumimoji="0" lang="es-CO" sz="1000" b="1" kern="1200" dirty="0" smtClean="0">
                        <a:solidFill>
                          <a:schemeClr val="dk1"/>
                        </a:solidFill>
                        <a:latin typeface="Verdana" pitchFamily="34" charset="0"/>
                        <a:ea typeface="Verdana" pitchFamily="34" charset="0"/>
                        <a:cs typeface="Verdana" pitchFamily="34" charset="0"/>
                      </a:endParaRPr>
                    </a:p>
                    <a:p>
                      <a:endParaRPr kumimoji="0" lang="es-CO" sz="1000" b="1" kern="1200" dirty="0" smtClean="0">
                        <a:solidFill>
                          <a:schemeClr val="dk1"/>
                        </a:solidFill>
                        <a:latin typeface="Verdana" pitchFamily="34" charset="0"/>
                        <a:ea typeface="Verdana" pitchFamily="34" charset="0"/>
                        <a:cs typeface="Verdana" pitchFamily="34" charset="0"/>
                      </a:endParaRPr>
                    </a:p>
                    <a:p>
                      <a:endParaRPr kumimoji="0" lang="es-CO" sz="1000" b="1" kern="1200" dirty="0" smtClean="0">
                        <a:solidFill>
                          <a:schemeClr val="dk1"/>
                        </a:solidFill>
                        <a:latin typeface="Verdana" pitchFamily="34" charset="0"/>
                        <a:ea typeface="Verdana" pitchFamily="34" charset="0"/>
                        <a:cs typeface="Verdana" pitchFamily="34" charset="0"/>
                      </a:endParaRPr>
                    </a:p>
                    <a:p>
                      <a:r>
                        <a:rPr kumimoji="0" lang="es-CO" sz="1000" b="1" kern="1200" dirty="0" smtClean="0">
                          <a:solidFill>
                            <a:schemeClr val="dk1"/>
                          </a:solidFill>
                          <a:latin typeface="Verdana" pitchFamily="34" charset="0"/>
                          <a:ea typeface="Verdana" pitchFamily="34" charset="0"/>
                          <a:cs typeface="Verdana" pitchFamily="34" charset="0"/>
                        </a:rPr>
                        <a:t>Virtual</a:t>
                      </a:r>
                      <a:endParaRPr lang="es-CO" sz="1000" dirty="0">
                        <a:latin typeface="Verdana" pitchFamily="34" charset="0"/>
                        <a:ea typeface="Verdana" pitchFamily="34" charset="0"/>
                        <a:cs typeface="Verdana" pitchFamily="34" charset="0"/>
                      </a:endParaRPr>
                    </a:p>
                  </a:txBody>
                  <a:tcPr/>
                </a:tc>
                <a:tc>
                  <a:txBody>
                    <a:bodyPr/>
                    <a:lstStyle/>
                    <a:p>
                      <a:pPr algn="just">
                        <a:lnSpc>
                          <a:spcPct val="107000"/>
                        </a:lnSpc>
                        <a:spcAft>
                          <a:spcPts val="800"/>
                        </a:spcAft>
                      </a:pPr>
                      <a:r>
                        <a:rPr lang="es-CO" sz="1000" dirty="0">
                          <a:latin typeface="Verdana" pitchFamily="34" charset="0"/>
                          <a:ea typeface="Verdana" pitchFamily="34" charset="0"/>
                          <a:cs typeface="Verdana" pitchFamily="34" charset="0"/>
                        </a:rPr>
                        <a:t>Aplicativo en línea PQRSD</a:t>
                      </a:r>
                    </a:p>
                  </a:txBody>
                  <a:tcPr marL="44450" marR="44450" marT="0" marB="0" anchor="ctr"/>
                </a:tc>
                <a:tc>
                  <a:txBody>
                    <a:bodyPr/>
                    <a:lstStyle/>
                    <a:p>
                      <a:pPr algn="just">
                        <a:lnSpc>
                          <a:spcPct val="107000"/>
                        </a:lnSpc>
                        <a:spcAft>
                          <a:spcPts val="800"/>
                        </a:spcAft>
                      </a:pPr>
                      <a:r>
                        <a:rPr lang="es-CO" sz="1000" u="sng" dirty="0">
                          <a:solidFill>
                            <a:srgbClr val="0000FF"/>
                          </a:solidFill>
                          <a:latin typeface="Verdana" pitchFamily="34" charset="0"/>
                          <a:ea typeface="Verdana" pitchFamily="34" charset="0"/>
                          <a:cs typeface="Verdana" pitchFamily="34" charset="0"/>
                          <a:hlinkClick r:id="rId4"/>
                        </a:rPr>
                        <a:t>http://portal.mincultura.gov.co/Paginas/default.aspx</a:t>
                      </a:r>
                      <a:r>
                        <a:rPr lang="es-CO" sz="1000" dirty="0">
                          <a:latin typeface="Verdana" pitchFamily="34" charset="0"/>
                          <a:ea typeface="Verdana" pitchFamily="34" charset="0"/>
                          <a:cs typeface="Verdana" pitchFamily="34" charset="0"/>
                        </a:rPr>
                        <a:t> </a:t>
                      </a:r>
                    </a:p>
                  </a:txBody>
                  <a:tcPr marL="44450" marR="44450" marT="0" marB="0" anchor="ctr"/>
                </a:tc>
                <a:tc rowSpan="2">
                  <a:txBody>
                    <a:bodyPr/>
                    <a:lstStyle/>
                    <a:p>
                      <a:pPr algn="just">
                        <a:lnSpc>
                          <a:spcPct val="107000"/>
                        </a:lnSpc>
                        <a:spcAft>
                          <a:spcPts val="800"/>
                        </a:spcAft>
                      </a:pPr>
                      <a:r>
                        <a:rPr lang="es-CO" sz="1000" dirty="0">
                          <a:latin typeface="Verdana" pitchFamily="34" charset="0"/>
                          <a:ea typeface="Verdana" pitchFamily="34" charset="0"/>
                          <a:cs typeface="Verdana" pitchFamily="34" charset="0"/>
                        </a:rPr>
                        <a:t>Medio por el cual el ciudadano interpone peticiones, quejas, reclamos, sugerencias, denuncias y felicitaciones y se brinda respuesta por este mismo medio</a:t>
                      </a:r>
                    </a:p>
                  </a:txBody>
                  <a:tcPr marL="44450" marR="44450" marT="0" marB="0" anchor="ctr"/>
                </a:tc>
                <a:tc rowSpan="2">
                  <a:txBody>
                    <a:bodyPr/>
                    <a:lstStyle/>
                    <a:p>
                      <a:pPr algn="just">
                        <a:lnSpc>
                          <a:spcPct val="107000"/>
                        </a:lnSpc>
                        <a:spcAft>
                          <a:spcPts val="0"/>
                        </a:spcAft>
                      </a:pPr>
                      <a:r>
                        <a:rPr lang="es-CO" sz="1000" dirty="0">
                          <a:latin typeface="Verdana" pitchFamily="34" charset="0"/>
                          <a:ea typeface="Verdana" pitchFamily="34" charset="0"/>
                          <a:cs typeface="Verdana" pitchFamily="34" charset="0"/>
                        </a:rPr>
                        <a:t>Se encuentra activo las 24 horas, no obstante los requerimientos registrados por estos medios se gestionan durante los días hábiles. </a:t>
                      </a:r>
                    </a:p>
                  </a:txBody>
                  <a:tcPr marL="68580" marR="68580" marT="0" marB="0"/>
                </a:tc>
              </a:tr>
              <a:tr h="370840">
                <a:tc vMerge="1">
                  <a:txBody>
                    <a:bodyPr/>
                    <a:lstStyle/>
                    <a:p>
                      <a:endParaRPr lang="es-CO" sz="1200" dirty="0"/>
                    </a:p>
                  </a:txBody>
                  <a:tcPr/>
                </a:tc>
                <a:tc>
                  <a:txBody>
                    <a:bodyPr/>
                    <a:lstStyle/>
                    <a:p>
                      <a:pPr algn="just">
                        <a:lnSpc>
                          <a:spcPct val="107000"/>
                        </a:lnSpc>
                        <a:spcAft>
                          <a:spcPts val="800"/>
                        </a:spcAft>
                      </a:pPr>
                      <a:r>
                        <a:rPr lang="es-CO" sz="1000" dirty="0">
                          <a:latin typeface="Verdana" pitchFamily="34" charset="0"/>
                          <a:ea typeface="Verdana" pitchFamily="34" charset="0"/>
                          <a:cs typeface="Verdana" pitchFamily="34" charset="0"/>
                        </a:rPr>
                        <a:t>Correo electrónico</a:t>
                      </a:r>
                    </a:p>
                  </a:txBody>
                  <a:tcPr marL="44450" marR="44450" marT="0" marB="0" anchor="ctr"/>
                </a:tc>
                <a:tc>
                  <a:txBody>
                    <a:bodyPr/>
                    <a:lstStyle/>
                    <a:p>
                      <a:pPr algn="just">
                        <a:lnSpc>
                          <a:spcPct val="107000"/>
                        </a:lnSpc>
                        <a:spcAft>
                          <a:spcPts val="800"/>
                        </a:spcAft>
                      </a:pPr>
                      <a:r>
                        <a:rPr lang="es-CO" sz="1000" u="sng" dirty="0">
                          <a:solidFill>
                            <a:srgbClr val="0000FF"/>
                          </a:solidFill>
                          <a:latin typeface="Verdana" pitchFamily="34" charset="0"/>
                          <a:ea typeface="Verdana" pitchFamily="34" charset="0"/>
                          <a:cs typeface="Verdana" pitchFamily="34" charset="0"/>
                          <a:hlinkClick r:id="rId5"/>
                        </a:rPr>
                        <a:t>servicioalciudadano@mincultura.gov.co</a:t>
                      </a:r>
                      <a:endParaRPr lang="es-CO" sz="1000" dirty="0">
                        <a:latin typeface="Verdana" pitchFamily="34" charset="0"/>
                        <a:ea typeface="Verdana" pitchFamily="34" charset="0"/>
                        <a:cs typeface="Verdana" pitchFamily="34" charset="0"/>
                      </a:endParaRPr>
                    </a:p>
                  </a:txBody>
                  <a:tcPr marL="44450" marR="44450" marT="0" marB="0" anchor="ctr"/>
                </a:tc>
                <a:tc vMerge="1">
                  <a:txBody>
                    <a:bodyPr/>
                    <a:lstStyle/>
                    <a:p>
                      <a:endParaRPr lang="es-CO" sz="1200" dirty="0"/>
                    </a:p>
                  </a:txBody>
                  <a:tcPr/>
                </a:tc>
                <a:tc vMerge="1">
                  <a:txBody>
                    <a:bodyPr/>
                    <a:lstStyle/>
                    <a:p>
                      <a:endParaRPr lang="es-CO" sz="1200" dirty="0"/>
                    </a:p>
                  </a:txBody>
                  <a:tcPr/>
                </a:tc>
              </a:tr>
              <a:tr h="370840">
                <a:tc vMerge="1">
                  <a:txBody>
                    <a:bodyPr/>
                    <a:lstStyle/>
                    <a:p>
                      <a:endParaRPr lang="es-CO" sz="1200" dirty="0"/>
                    </a:p>
                  </a:txBody>
                  <a:tcPr/>
                </a:tc>
                <a:tc>
                  <a:txBody>
                    <a:bodyPr/>
                    <a:lstStyle/>
                    <a:p>
                      <a:pPr algn="just">
                        <a:lnSpc>
                          <a:spcPct val="107000"/>
                        </a:lnSpc>
                        <a:spcAft>
                          <a:spcPts val="800"/>
                        </a:spcAft>
                      </a:pPr>
                      <a:r>
                        <a:rPr lang="es-CO" sz="1000" dirty="0" err="1">
                          <a:latin typeface="Verdana" pitchFamily="34" charset="0"/>
                          <a:ea typeface="Verdana" pitchFamily="34" charset="0"/>
                          <a:cs typeface="Verdana" pitchFamily="34" charset="0"/>
                        </a:rPr>
                        <a:t>Twitter</a:t>
                      </a:r>
                      <a:endParaRPr lang="es-CO" sz="1000" dirty="0">
                        <a:latin typeface="Verdana" pitchFamily="34" charset="0"/>
                        <a:ea typeface="Verdana" pitchFamily="34" charset="0"/>
                        <a:cs typeface="Verdana" pitchFamily="34" charset="0"/>
                      </a:endParaRPr>
                    </a:p>
                  </a:txBody>
                  <a:tcPr marL="44450" marR="44450" marT="0" marB="0" anchor="ctr"/>
                </a:tc>
                <a:tc>
                  <a:txBody>
                    <a:bodyPr/>
                    <a:lstStyle/>
                    <a:p>
                      <a:pPr algn="just">
                        <a:lnSpc>
                          <a:spcPct val="107000"/>
                        </a:lnSpc>
                        <a:spcAft>
                          <a:spcPts val="800"/>
                        </a:spcAft>
                      </a:pPr>
                      <a:r>
                        <a:rPr lang="es-CO" sz="1000" dirty="0">
                          <a:latin typeface="Verdana" pitchFamily="34" charset="0"/>
                          <a:ea typeface="Verdana" pitchFamily="34" charset="0"/>
                          <a:cs typeface="Verdana" pitchFamily="34" charset="0"/>
                        </a:rPr>
                        <a:t>@Mincultura, @</a:t>
                      </a:r>
                      <a:r>
                        <a:rPr lang="es-CO" sz="1000" dirty="0" err="1">
                          <a:latin typeface="Verdana" pitchFamily="34" charset="0"/>
                          <a:ea typeface="Verdana" pitchFamily="34" charset="0"/>
                          <a:cs typeface="Verdana" pitchFamily="34" charset="0"/>
                        </a:rPr>
                        <a:t>atencioncultura</a:t>
                      </a:r>
                      <a:r>
                        <a:rPr lang="es-CO" sz="1000" dirty="0">
                          <a:latin typeface="Verdana" pitchFamily="34" charset="0"/>
                          <a:ea typeface="Verdana" pitchFamily="34" charset="0"/>
                          <a:cs typeface="Verdana" pitchFamily="34" charset="0"/>
                        </a:rPr>
                        <a:t>     https://twitter.com/mincultura</a:t>
                      </a:r>
                    </a:p>
                  </a:txBody>
                  <a:tcPr marL="44450" marR="44450" marT="0" marB="0" anchor="ctr"/>
                </a:tc>
                <a:tc rowSpan="3">
                  <a:txBody>
                    <a:bodyPr/>
                    <a:lstStyle/>
                    <a:p>
                      <a:endParaRPr kumimoji="0" lang="es-CO" sz="1000" kern="1200" dirty="0" smtClean="0">
                        <a:solidFill>
                          <a:schemeClr val="dk1"/>
                        </a:solidFill>
                        <a:latin typeface="Verdana" pitchFamily="34" charset="0"/>
                        <a:ea typeface="Verdana" pitchFamily="34" charset="0"/>
                        <a:cs typeface="Verdana" pitchFamily="34" charset="0"/>
                      </a:endParaRPr>
                    </a:p>
                    <a:p>
                      <a:endParaRPr kumimoji="0" lang="es-CO" sz="1000" kern="1200" dirty="0" smtClean="0">
                        <a:solidFill>
                          <a:schemeClr val="dk1"/>
                        </a:solidFill>
                        <a:latin typeface="Verdana" pitchFamily="34" charset="0"/>
                        <a:ea typeface="Verdana" pitchFamily="34" charset="0"/>
                        <a:cs typeface="Verdana" pitchFamily="34" charset="0"/>
                      </a:endParaRPr>
                    </a:p>
                    <a:p>
                      <a:endParaRPr kumimoji="0" lang="es-CO" sz="1000" kern="1200" dirty="0" smtClean="0">
                        <a:solidFill>
                          <a:schemeClr val="dk1"/>
                        </a:solidFill>
                        <a:latin typeface="Verdana" pitchFamily="34" charset="0"/>
                        <a:ea typeface="Verdana" pitchFamily="34" charset="0"/>
                        <a:cs typeface="Verdana" pitchFamily="34" charset="0"/>
                      </a:endParaRPr>
                    </a:p>
                    <a:p>
                      <a:r>
                        <a:rPr kumimoji="0" lang="es-CO" sz="1000" kern="1200" dirty="0" smtClean="0">
                          <a:solidFill>
                            <a:schemeClr val="dk1"/>
                          </a:solidFill>
                          <a:latin typeface="Verdana" pitchFamily="34" charset="0"/>
                          <a:ea typeface="Verdana" pitchFamily="34" charset="0"/>
                          <a:cs typeface="Verdana" pitchFamily="34" charset="0"/>
                        </a:rPr>
                        <a:t>Divulgar información de interés general para la ciudadanía</a:t>
                      </a:r>
                      <a:endParaRPr kumimoji="0" lang="es-CO" sz="1000" kern="1200" dirty="0">
                        <a:solidFill>
                          <a:schemeClr val="dk1"/>
                        </a:solidFill>
                        <a:latin typeface="Verdana" pitchFamily="34" charset="0"/>
                        <a:ea typeface="Verdana" pitchFamily="34" charset="0"/>
                        <a:cs typeface="Verdana" pitchFamily="34" charset="0"/>
                      </a:endParaRPr>
                    </a:p>
                  </a:txBody>
                  <a:tcPr/>
                </a:tc>
                <a:tc rowSpan="3">
                  <a:txBody>
                    <a:bodyPr/>
                    <a:lstStyle/>
                    <a:p>
                      <a:endParaRPr kumimoji="0" lang="es-CO" sz="1000" kern="1200" dirty="0" smtClean="0">
                        <a:solidFill>
                          <a:schemeClr val="dk1"/>
                        </a:solidFill>
                        <a:latin typeface="Verdana" pitchFamily="34" charset="0"/>
                        <a:ea typeface="Verdana" pitchFamily="34" charset="0"/>
                        <a:cs typeface="Verdana" pitchFamily="34" charset="0"/>
                      </a:endParaRPr>
                    </a:p>
                    <a:p>
                      <a:endParaRPr kumimoji="0" lang="es-CO" sz="1000" kern="1200" dirty="0" smtClean="0">
                        <a:solidFill>
                          <a:schemeClr val="dk1"/>
                        </a:solidFill>
                        <a:latin typeface="Verdana" pitchFamily="34" charset="0"/>
                        <a:ea typeface="Verdana" pitchFamily="34" charset="0"/>
                        <a:cs typeface="Verdana" pitchFamily="34" charset="0"/>
                      </a:endParaRPr>
                    </a:p>
                    <a:p>
                      <a:endParaRPr kumimoji="0" lang="es-CO" sz="1000" kern="1200" dirty="0" smtClean="0">
                        <a:solidFill>
                          <a:schemeClr val="dk1"/>
                        </a:solidFill>
                        <a:latin typeface="Verdana" pitchFamily="34" charset="0"/>
                        <a:ea typeface="Verdana" pitchFamily="34" charset="0"/>
                        <a:cs typeface="Verdana" pitchFamily="34" charset="0"/>
                      </a:endParaRPr>
                    </a:p>
                    <a:p>
                      <a:endParaRPr kumimoji="0" lang="es-CO" sz="1000" kern="1200" dirty="0" smtClean="0">
                        <a:solidFill>
                          <a:schemeClr val="dk1"/>
                        </a:solidFill>
                        <a:latin typeface="Verdana" pitchFamily="34" charset="0"/>
                        <a:ea typeface="Verdana" pitchFamily="34" charset="0"/>
                        <a:cs typeface="Verdana" pitchFamily="34" charset="0"/>
                      </a:endParaRPr>
                    </a:p>
                    <a:p>
                      <a:r>
                        <a:rPr kumimoji="0" lang="es-CO" sz="1000" kern="1200" dirty="0" smtClean="0">
                          <a:solidFill>
                            <a:schemeClr val="dk1"/>
                          </a:solidFill>
                          <a:latin typeface="Verdana" pitchFamily="34" charset="0"/>
                          <a:ea typeface="Verdana" pitchFamily="34" charset="0"/>
                          <a:cs typeface="Verdana" pitchFamily="34" charset="0"/>
                        </a:rPr>
                        <a:t>Permanente</a:t>
                      </a:r>
                    </a:p>
                  </a:txBody>
                  <a:tcPr/>
                </a:tc>
              </a:tr>
              <a:tr h="370840">
                <a:tc vMerge="1">
                  <a:txBody>
                    <a:bodyPr/>
                    <a:lstStyle/>
                    <a:p>
                      <a:endParaRPr lang="es-CO"/>
                    </a:p>
                  </a:txBody>
                  <a:tcPr/>
                </a:tc>
                <a:tc>
                  <a:txBody>
                    <a:bodyPr/>
                    <a:lstStyle/>
                    <a:p>
                      <a:pPr algn="just">
                        <a:lnSpc>
                          <a:spcPct val="107000"/>
                        </a:lnSpc>
                        <a:spcAft>
                          <a:spcPts val="800"/>
                        </a:spcAft>
                      </a:pPr>
                      <a:r>
                        <a:rPr lang="es-CO" sz="1000" dirty="0" err="1">
                          <a:latin typeface="Verdana" pitchFamily="34" charset="0"/>
                          <a:ea typeface="Verdana" pitchFamily="34" charset="0"/>
                          <a:cs typeface="Verdana" pitchFamily="34" charset="0"/>
                        </a:rPr>
                        <a:t>Facebook</a:t>
                      </a:r>
                      <a:endParaRPr lang="es-CO" sz="1000" dirty="0">
                        <a:latin typeface="Verdana" pitchFamily="34" charset="0"/>
                        <a:ea typeface="Verdana" pitchFamily="34" charset="0"/>
                        <a:cs typeface="Verdana" pitchFamily="34" charset="0"/>
                      </a:endParaRPr>
                    </a:p>
                  </a:txBody>
                  <a:tcPr marL="44450" marR="44450" marT="0" marB="0" anchor="ctr"/>
                </a:tc>
                <a:tc>
                  <a:txBody>
                    <a:bodyPr/>
                    <a:lstStyle/>
                    <a:p>
                      <a:pPr algn="just">
                        <a:lnSpc>
                          <a:spcPct val="107000"/>
                        </a:lnSpc>
                        <a:spcAft>
                          <a:spcPts val="800"/>
                        </a:spcAft>
                      </a:pPr>
                      <a:r>
                        <a:rPr lang="es-CO" sz="1000" u="none" strike="noStrike" dirty="0">
                          <a:latin typeface="Verdana" pitchFamily="34" charset="0"/>
                          <a:ea typeface="Verdana" pitchFamily="34" charset="0"/>
                          <a:cs typeface="Verdana" pitchFamily="34" charset="0"/>
                          <a:hlinkClick r:id="rId6"/>
                        </a:rPr>
                        <a:t>http://www.facebook.com/mincultura</a:t>
                      </a:r>
                      <a:endParaRPr lang="es-CO" sz="1000" dirty="0">
                        <a:latin typeface="Verdana" pitchFamily="34" charset="0"/>
                        <a:ea typeface="Verdana" pitchFamily="34" charset="0"/>
                        <a:cs typeface="Verdana" pitchFamily="34" charset="0"/>
                      </a:endParaRPr>
                    </a:p>
                  </a:txBody>
                  <a:tcPr marL="44450" marR="44450" marT="0" marB="0" anchor="ctr"/>
                </a:tc>
                <a:tc vMerge="1">
                  <a:txBody>
                    <a:bodyPr/>
                    <a:lstStyle/>
                    <a:p>
                      <a:endParaRPr lang="es-CO" sz="1200" dirty="0"/>
                    </a:p>
                  </a:txBody>
                  <a:tcPr/>
                </a:tc>
                <a:tc vMerge="1">
                  <a:txBody>
                    <a:bodyPr/>
                    <a:lstStyle/>
                    <a:p>
                      <a:endParaRPr lang="es-CO" sz="1200" dirty="0"/>
                    </a:p>
                  </a:txBody>
                  <a:tcPr/>
                </a:tc>
              </a:tr>
              <a:tr h="370840">
                <a:tc vMerge="1">
                  <a:txBody>
                    <a:bodyPr/>
                    <a:lstStyle/>
                    <a:p>
                      <a:endParaRPr lang="es-CO" sz="1200" dirty="0"/>
                    </a:p>
                  </a:txBody>
                  <a:tcPr/>
                </a:tc>
                <a:tc>
                  <a:txBody>
                    <a:bodyPr/>
                    <a:lstStyle/>
                    <a:p>
                      <a:pPr algn="just">
                        <a:lnSpc>
                          <a:spcPct val="107000"/>
                        </a:lnSpc>
                        <a:spcAft>
                          <a:spcPts val="800"/>
                        </a:spcAft>
                      </a:pPr>
                      <a:r>
                        <a:rPr lang="es-CO" sz="1000" dirty="0" err="1">
                          <a:latin typeface="Verdana" pitchFamily="34" charset="0"/>
                          <a:ea typeface="Verdana" pitchFamily="34" charset="0"/>
                          <a:cs typeface="Verdana" pitchFamily="34" charset="0"/>
                        </a:rPr>
                        <a:t>Youtube</a:t>
                      </a:r>
                      <a:endParaRPr lang="es-CO" sz="1000" dirty="0">
                        <a:latin typeface="Verdana" pitchFamily="34" charset="0"/>
                        <a:ea typeface="Verdana" pitchFamily="34" charset="0"/>
                        <a:cs typeface="Verdana" pitchFamily="34" charset="0"/>
                      </a:endParaRPr>
                    </a:p>
                  </a:txBody>
                  <a:tcPr marL="44450" marR="44450" marT="0" marB="0" anchor="ctr"/>
                </a:tc>
                <a:tc>
                  <a:txBody>
                    <a:bodyPr/>
                    <a:lstStyle/>
                    <a:p>
                      <a:pPr algn="just">
                        <a:lnSpc>
                          <a:spcPct val="107000"/>
                        </a:lnSpc>
                        <a:spcAft>
                          <a:spcPts val="800"/>
                        </a:spcAft>
                      </a:pPr>
                      <a:r>
                        <a:rPr lang="es-CO" sz="1000" u="none" strike="noStrike" dirty="0">
                          <a:latin typeface="Verdana" pitchFamily="34" charset="0"/>
                          <a:ea typeface="Verdana" pitchFamily="34" charset="0"/>
                          <a:cs typeface="Verdana" pitchFamily="34" charset="0"/>
                          <a:hlinkClick r:id="rId7"/>
                        </a:rPr>
                        <a:t>http://www.youtube.com/mincultura</a:t>
                      </a:r>
                      <a:endParaRPr lang="es-CO" sz="1000" dirty="0">
                        <a:latin typeface="Verdana" pitchFamily="34" charset="0"/>
                        <a:ea typeface="Verdana" pitchFamily="34" charset="0"/>
                        <a:cs typeface="Verdana" pitchFamily="34" charset="0"/>
                      </a:endParaRPr>
                    </a:p>
                  </a:txBody>
                  <a:tcPr marL="44450" marR="44450" marT="0" marB="0" anchor="ctr"/>
                </a:tc>
                <a:tc vMerge="1">
                  <a:txBody>
                    <a:bodyPr/>
                    <a:lstStyle/>
                    <a:p>
                      <a:endParaRPr lang="es-CO" sz="1200" dirty="0"/>
                    </a:p>
                  </a:txBody>
                  <a:tcPr/>
                </a:tc>
                <a:tc vMerge="1">
                  <a:txBody>
                    <a:bodyPr/>
                    <a:lstStyle/>
                    <a:p>
                      <a:endParaRPr lang="es-CO" sz="1200" dirty="0"/>
                    </a:p>
                  </a:txBody>
                  <a:tcPr/>
                </a:tc>
              </a:tr>
            </a:tbl>
          </a:graphicData>
        </a:graphic>
      </p:graphicFrame>
      <p:pic>
        <p:nvPicPr>
          <p:cNvPr id="3075" name="Picture 3" descr="C:\Users\kromero\Pictures\images (1).jpg"/>
          <p:cNvPicPr>
            <a:picLocks noChangeAspect="1" noChangeArrowheads="1"/>
          </p:cNvPicPr>
          <p:nvPr/>
        </p:nvPicPr>
        <p:blipFill>
          <a:blip r:embed="rId8" cstate="print"/>
          <a:srcRect/>
          <a:stretch>
            <a:fillRect/>
          </a:stretch>
        </p:blipFill>
        <p:spPr bwMode="auto">
          <a:xfrm>
            <a:off x="620983" y="764704"/>
            <a:ext cx="1396956" cy="1872208"/>
          </a:xfrm>
          <a:prstGeom prst="rect">
            <a:avLst/>
          </a:prstGeom>
          <a:noFill/>
        </p:spPr>
      </p:pic>
      <p:pic>
        <p:nvPicPr>
          <p:cNvPr id="12" name="Picture 7"/>
          <p:cNvPicPr>
            <a:picLocks noChangeAspect="1" noChangeArrowheads="1"/>
          </p:cNvPicPr>
          <p:nvPr/>
        </p:nvPicPr>
        <p:blipFill>
          <a:blip r:embed="rId9" cstate="print"/>
          <a:srcRect/>
          <a:stretch>
            <a:fillRect/>
          </a:stretch>
        </p:blipFill>
        <p:spPr bwMode="auto">
          <a:xfrm>
            <a:off x="539552" y="3140968"/>
            <a:ext cx="1512168" cy="1423216"/>
          </a:xfrm>
          <a:prstGeom prst="rect">
            <a:avLst/>
          </a:prstGeom>
          <a:noFill/>
          <a:ln w="9525">
            <a:noFill/>
            <a:miter lim="800000"/>
            <a:headEnd/>
            <a:tailEnd/>
          </a:ln>
        </p:spPr>
      </p:pic>
      <p:pic>
        <p:nvPicPr>
          <p:cNvPr id="3076" name="Picture 4" descr="C:\Users\kromero\Pictures\images (2).png"/>
          <p:cNvPicPr>
            <a:picLocks noChangeAspect="1" noChangeArrowheads="1"/>
          </p:cNvPicPr>
          <p:nvPr/>
        </p:nvPicPr>
        <p:blipFill>
          <a:blip r:embed="rId10" cstate="print"/>
          <a:srcRect/>
          <a:stretch>
            <a:fillRect/>
          </a:stretch>
        </p:blipFill>
        <p:spPr bwMode="auto">
          <a:xfrm>
            <a:off x="1989982" y="5229200"/>
            <a:ext cx="1152128" cy="1152128"/>
          </a:xfrm>
          <a:prstGeom prst="rect">
            <a:avLst/>
          </a:prstGeom>
          <a:noFill/>
        </p:spPr>
      </p:pic>
      <p:pic>
        <p:nvPicPr>
          <p:cNvPr id="3077" name="Picture 5" descr="C:\Users\kromero\Pictures\images.jpg"/>
          <p:cNvPicPr>
            <a:picLocks noChangeAspect="1" noChangeArrowheads="1"/>
          </p:cNvPicPr>
          <p:nvPr/>
        </p:nvPicPr>
        <p:blipFill>
          <a:blip r:embed="rId11" cstate="print"/>
          <a:srcRect/>
          <a:stretch>
            <a:fillRect/>
          </a:stretch>
        </p:blipFill>
        <p:spPr bwMode="auto">
          <a:xfrm>
            <a:off x="4716016" y="5229200"/>
            <a:ext cx="1078622" cy="1093133"/>
          </a:xfrm>
          <a:prstGeom prst="rect">
            <a:avLst/>
          </a:prstGeom>
          <a:noFill/>
        </p:spPr>
      </p:pic>
    </p:spTree>
    <p:extLst>
      <p:ext uri="{BB962C8B-B14F-4D97-AF65-F5344CB8AC3E}">
        <p14:creationId xmlns:p14="http://schemas.microsoft.com/office/powerpoint/2010/main" val="2657525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1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190" t="18588" r="27328" b="28394"/>
          <a:stretch/>
        </p:blipFill>
        <p:spPr bwMode="auto">
          <a:xfrm>
            <a:off x="0" y="836712"/>
            <a:ext cx="4572000" cy="4853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 name="62 Grupo"/>
          <p:cNvGrpSpPr/>
          <p:nvPr/>
        </p:nvGrpSpPr>
        <p:grpSpPr>
          <a:xfrm>
            <a:off x="6516215" y="6093296"/>
            <a:ext cx="2592289" cy="757382"/>
            <a:chOff x="6516215" y="6093296"/>
            <a:chExt cx="2592289" cy="757382"/>
          </a:xfrm>
        </p:grpSpPr>
        <p:pic>
          <p:nvPicPr>
            <p:cNvPr id="64" name="63 Imagen"/>
            <p:cNvPicPr>
              <a:picLocks noChangeAspect="1"/>
            </p:cNvPicPr>
            <p:nvPr/>
          </p:nvPicPr>
          <p:blipFill rotWithShape="1">
            <a:blip r:embed="rId3"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5" name="64 Imagen"/>
            <p:cNvPicPr>
              <a:picLocks noChangeAspect="1"/>
            </p:cNvPicPr>
            <p:nvPr/>
          </p:nvPicPr>
          <p:blipFill rotWithShape="1">
            <a:blip r:embed="rId4"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sp>
        <p:nvSpPr>
          <p:cNvPr id="7" name="3 Título"/>
          <p:cNvSpPr txBox="1">
            <a:spLocks/>
          </p:cNvSpPr>
          <p:nvPr/>
        </p:nvSpPr>
        <p:spPr>
          <a:xfrm>
            <a:off x="0" y="836712"/>
            <a:ext cx="4788024" cy="864096"/>
          </a:xfrm>
          <a:prstGeom prst="rect">
            <a:avLst/>
          </a:prstGeom>
        </p:spPr>
        <p:txBody>
          <a:bodyP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sz="4400" b="0" i="0" u="none" strike="noStrike" kern="1200" cap="none" spc="0" normalizeH="0" baseline="0" noProof="0" dirty="0" smtClean="0">
                <a:ln>
                  <a:noFill/>
                </a:ln>
                <a:solidFill>
                  <a:schemeClr val="bg1"/>
                </a:solidFill>
                <a:effectLst/>
                <a:uLnTx/>
                <a:uFillTx/>
                <a:latin typeface="+mj-lt"/>
                <a:ea typeface="+mj-ea"/>
                <a:cs typeface="+mj-cs"/>
              </a:rPr>
              <a:t/>
            </a:r>
            <a:br>
              <a:rPr kumimoji="0" lang="es-CO" sz="4400" b="0" i="0" u="none" strike="noStrike" kern="1200" cap="none" spc="0" normalizeH="0" baseline="0" noProof="0" dirty="0" smtClean="0">
                <a:ln>
                  <a:noFill/>
                </a:ln>
                <a:solidFill>
                  <a:schemeClr val="bg1"/>
                </a:solidFill>
                <a:effectLst/>
                <a:uLnTx/>
                <a:uFillTx/>
                <a:latin typeface="+mj-lt"/>
                <a:ea typeface="+mj-ea"/>
                <a:cs typeface="+mj-cs"/>
              </a:rPr>
            </a:br>
            <a:endParaRPr kumimoji="0" lang="es-CO"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10" name="9 Rectángulo"/>
          <p:cNvSpPr/>
          <p:nvPr/>
        </p:nvSpPr>
        <p:spPr>
          <a:xfrm>
            <a:off x="251520" y="908720"/>
            <a:ext cx="3528392" cy="400110"/>
          </a:xfrm>
          <a:prstGeom prst="rect">
            <a:avLst/>
          </a:prstGeom>
        </p:spPr>
        <p:txBody>
          <a:bodyPr wrap="square">
            <a:spAutoFit/>
          </a:bodyPr>
          <a:lstStyle/>
          <a:p>
            <a:r>
              <a:rPr lang="es-CO" sz="2000" b="1"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es-CO"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CANAL PRESENCIAL</a:t>
            </a:r>
            <a:endParaRPr lang="es-CO"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15 Rectángulo"/>
          <p:cNvSpPr/>
          <p:nvPr/>
        </p:nvSpPr>
        <p:spPr>
          <a:xfrm>
            <a:off x="1115616" y="1916832"/>
            <a:ext cx="6912768" cy="3600986"/>
          </a:xfrm>
          <a:prstGeom prst="rect">
            <a:avLst/>
          </a:prstGeom>
        </p:spPr>
        <p:txBody>
          <a:bodyPr wrap="square">
            <a:spAutoFit/>
          </a:bodyPr>
          <a:lstStyle/>
          <a:p>
            <a:pPr algn="just" hangingPunct="0"/>
            <a:r>
              <a:rPr lang="es-CO" sz="1200" dirty="0" smtClean="0">
                <a:latin typeface="Verdana" pitchFamily="34" charset="0"/>
                <a:ea typeface="Verdana" pitchFamily="34" charset="0"/>
                <a:cs typeface="Verdana" pitchFamily="34" charset="0"/>
              </a:rPr>
              <a:t>Es cuando la ciudadanía recurre personalmente a las instalaciones del Ministerio, para realizar algún trámite, solicitar información sobre algunos de los servicios, realizar una queja o reclamación entre otras.</a:t>
            </a:r>
          </a:p>
          <a:p>
            <a:pPr algn="just" hangingPunct="0"/>
            <a:r>
              <a:rPr lang="es-CO" sz="1200" dirty="0" smtClean="0">
                <a:latin typeface="Verdana" pitchFamily="34" charset="0"/>
                <a:ea typeface="Verdana" pitchFamily="34" charset="0"/>
                <a:cs typeface="Verdana" pitchFamily="34" charset="0"/>
              </a:rPr>
              <a:t> </a:t>
            </a:r>
          </a:p>
          <a:p>
            <a:pPr algn="just" hangingPunct="0"/>
            <a:r>
              <a:rPr lang="es-CO" sz="1200" dirty="0" smtClean="0">
                <a:latin typeface="Verdana" pitchFamily="34" charset="0"/>
                <a:ea typeface="Verdana" pitchFamily="34" charset="0"/>
                <a:cs typeface="Verdana" pitchFamily="34" charset="0"/>
              </a:rPr>
              <a:t>Con el fin de brindar una atención de calidad, el servidor público debe tener en cuenta lo siguiente:</a:t>
            </a:r>
          </a:p>
          <a:p>
            <a:pPr algn="just" hangingPunct="0"/>
            <a:r>
              <a:rPr lang="es-CO" sz="1200" dirty="0" smtClean="0">
                <a:latin typeface="Verdana" pitchFamily="34" charset="0"/>
                <a:ea typeface="Verdana" pitchFamily="34" charset="0"/>
                <a:cs typeface="Verdana" pitchFamily="34" charset="0"/>
              </a:rPr>
              <a:t> </a:t>
            </a:r>
          </a:p>
          <a:p>
            <a:pPr marL="268288" lvl="0" indent="-268288" algn="just">
              <a:buFont typeface="Wingdings" pitchFamily="2" charset="2"/>
              <a:buChar char="v"/>
            </a:pPr>
            <a:r>
              <a:rPr lang="es-CO" sz="1200" b="1" dirty="0" smtClean="0">
                <a:latin typeface="Verdana" pitchFamily="34" charset="0"/>
                <a:ea typeface="Verdana" pitchFamily="34" charset="0"/>
                <a:cs typeface="Verdana" pitchFamily="34" charset="0"/>
              </a:rPr>
              <a:t>Presentación personal</a:t>
            </a:r>
            <a:r>
              <a:rPr lang="es-CO" sz="1200" dirty="0" smtClean="0">
                <a:latin typeface="Verdana" pitchFamily="34" charset="0"/>
                <a:ea typeface="Verdana" pitchFamily="34" charset="0"/>
                <a:cs typeface="Verdana" pitchFamily="34" charset="0"/>
              </a:rPr>
              <a:t>: La presentación personal influye en la percepción que tendrá el ciudadano respecto al servidor público y a la Entidad.</a:t>
            </a:r>
          </a:p>
          <a:p>
            <a:pPr marL="268288" lvl="0" indent="-268288" algn="just"/>
            <a:r>
              <a:rPr lang="es-CO" sz="1200" dirty="0" smtClean="0">
                <a:latin typeface="Verdana" pitchFamily="34" charset="0"/>
                <a:ea typeface="Verdana" pitchFamily="34" charset="0"/>
                <a:cs typeface="Verdana" pitchFamily="34" charset="0"/>
              </a:rPr>
              <a:t> </a:t>
            </a:r>
          </a:p>
          <a:p>
            <a:pPr marL="268288" lvl="0" indent="-268288" algn="just">
              <a:buFont typeface="Wingdings" pitchFamily="2" charset="2"/>
              <a:buChar char="v"/>
            </a:pPr>
            <a:r>
              <a:rPr lang="es-CO" sz="1200" b="1" dirty="0" smtClean="0">
                <a:latin typeface="Verdana" pitchFamily="34" charset="0"/>
                <a:ea typeface="Verdana" pitchFamily="34" charset="0"/>
                <a:cs typeface="Verdana" pitchFamily="34" charset="0"/>
              </a:rPr>
              <a:t>Comportamiento</a:t>
            </a:r>
            <a:r>
              <a:rPr lang="es-CO" sz="1200" dirty="0" smtClean="0">
                <a:latin typeface="Verdana" pitchFamily="34" charset="0"/>
                <a:ea typeface="Verdana" pitchFamily="34" charset="0"/>
                <a:cs typeface="Verdana" pitchFamily="34" charset="0"/>
              </a:rPr>
              <a:t>: Comer en el puesto de trabajo, masticar chicle, realizar actividades como maquillarse, arreglarse las uñas frente al ciudadano, hablar por celular, chatear o interactuar con sus compañeros (si no es necesario para completar la atención solicitada), indispone al ciudadano, le hace percibir que sus necesidades no son importantes.</a:t>
            </a:r>
          </a:p>
          <a:p>
            <a:pPr marL="268288" lvl="0" indent="-268288" algn="just"/>
            <a:endParaRPr lang="es-CO" sz="1200" dirty="0" smtClean="0">
              <a:latin typeface="Verdana" pitchFamily="34" charset="0"/>
              <a:ea typeface="Verdana" pitchFamily="34" charset="0"/>
              <a:cs typeface="Verdana" pitchFamily="34" charset="0"/>
            </a:endParaRPr>
          </a:p>
          <a:p>
            <a:pPr marL="268288" lvl="0" indent="-268288" algn="just">
              <a:buFont typeface="Wingdings" pitchFamily="2" charset="2"/>
              <a:buChar char="v"/>
            </a:pPr>
            <a:r>
              <a:rPr lang="es-CO" sz="1200" b="1" dirty="0" smtClean="0">
                <a:latin typeface="Verdana" pitchFamily="34" charset="0"/>
                <a:ea typeface="Verdana" pitchFamily="34" charset="0"/>
                <a:cs typeface="Verdana" pitchFamily="34" charset="0"/>
              </a:rPr>
              <a:t>La expresividad en el rostro</a:t>
            </a:r>
            <a:r>
              <a:rPr lang="es-CO" sz="1200" dirty="0" smtClean="0">
                <a:latin typeface="Verdana" pitchFamily="34" charset="0"/>
                <a:ea typeface="Verdana" pitchFamily="34" charset="0"/>
                <a:cs typeface="Verdana" pitchFamily="34" charset="0"/>
              </a:rPr>
              <a:t>: La expresión fácil es relevante, al mirar al ciudadano a los ojos se demuestra interés. El lenguaje gestual y corporal debe ser acorde con el trato verbal, es decir, educado y cortés.</a:t>
            </a:r>
            <a:endParaRPr lang="es-CO" sz="1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657525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2 Grupo"/>
          <p:cNvGrpSpPr/>
          <p:nvPr/>
        </p:nvGrpSpPr>
        <p:grpSpPr>
          <a:xfrm>
            <a:off x="6516215" y="6093296"/>
            <a:ext cx="2592289" cy="757382"/>
            <a:chOff x="6516215" y="6093296"/>
            <a:chExt cx="2592289" cy="757382"/>
          </a:xfrm>
        </p:grpSpPr>
        <p:pic>
          <p:nvPicPr>
            <p:cNvPr id="64" name="63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5" name="64 Imagen"/>
            <p:cNvPicPr>
              <a:picLocks noChangeAspect="1"/>
            </p:cNvPicPr>
            <p:nvPr/>
          </p:nvPicPr>
          <p:blipFill rotWithShape="1">
            <a:blip r:embed="rId3"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sp>
        <p:nvSpPr>
          <p:cNvPr id="10" name="9 Rectángulo"/>
          <p:cNvSpPr/>
          <p:nvPr/>
        </p:nvSpPr>
        <p:spPr>
          <a:xfrm>
            <a:off x="251520" y="908720"/>
            <a:ext cx="3528392" cy="369332"/>
          </a:xfrm>
          <a:prstGeom prst="rect">
            <a:avLst/>
          </a:prstGeom>
        </p:spPr>
        <p:txBody>
          <a:bodyPr wrap="square">
            <a:spAutoFit/>
          </a:bodyPr>
          <a:lstStyle/>
          <a:p>
            <a:r>
              <a:rPr lang="es-CO" b="1" dirty="0" smtClean="0">
                <a:solidFill>
                  <a:schemeClr val="bg1"/>
                </a:solidFill>
              </a:rPr>
              <a:t>6. CANAL PRESNCIAL</a:t>
            </a:r>
            <a:endParaRPr lang="es-CO" b="1" dirty="0">
              <a:solidFill>
                <a:schemeClr val="bg1"/>
              </a:solidFill>
            </a:endParaRPr>
          </a:p>
        </p:txBody>
      </p:sp>
      <p:sp>
        <p:nvSpPr>
          <p:cNvPr id="9" name="8 CuadroTexto"/>
          <p:cNvSpPr txBox="1"/>
          <p:nvPr/>
        </p:nvSpPr>
        <p:spPr>
          <a:xfrm>
            <a:off x="755576" y="908720"/>
            <a:ext cx="6120680" cy="4708981"/>
          </a:xfrm>
          <a:prstGeom prst="rect">
            <a:avLst/>
          </a:prstGeom>
          <a:noFill/>
        </p:spPr>
        <p:txBody>
          <a:bodyPr wrap="square" rtlCol="0">
            <a:spAutoFit/>
          </a:bodyPr>
          <a:lstStyle/>
          <a:p>
            <a:pPr marL="268288" lvl="0" indent="-268288" algn="just">
              <a:buFont typeface="Wingdings" pitchFamily="2" charset="2"/>
              <a:buChar char="v"/>
            </a:pPr>
            <a:r>
              <a:rPr lang="es-CO" sz="1200" b="1" dirty="0" smtClean="0">
                <a:latin typeface="Verdana" pitchFamily="34" charset="0"/>
                <a:ea typeface="Verdana" pitchFamily="34" charset="0"/>
                <a:cs typeface="Verdana" pitchFamily="34" charset="0"/>
              </a:rPr>
              <a:t>La </a:t>
            </a:r>
            <a:r>
              <a:rPr lang="es-CO" sz="1200" b="1" dirty="0">
                <a:latin typeface="Verdana" pitchFamily="34" charset="0"/>
                <a:ea typeface="Verdana" pitchFamily="34" charset="0"/>
                <a:cs typeface="Verdana" pitchFamily="34" charset="0"/>
              </a:rPr>
              <a:t>voz y el lenguaje</a:t>
            </a:r>
            <a:r>
              <a:rPr lang="es-CO" sz="1200" dirty="0">
                <a:latin typeface="Verdana" pitchFamily="34" charset="0"/>
                <a:ea typeface="Verdana" pitchFamily="34" charset="0"/>
                <a:cs typeface="Verdana" pitchFamily="34" charset="0"/>
              </a:rPr>
              <a:t>: El lenguaje y el tono de voz refuerzan lo que se está diciendo. Es necesario adaptar la modulación de la voz a las diferentes situaciones y vocalizar de manera clara para que la información sea comprensible</a:t>
            </a:r>
            <a:r>
              <a:rPr lang="es-CO" sz="1200" dirty="0" smtClean="0">
                <a:latin typeface="Verdana" pitchFamily="34" charset="0"/>
                <a:ea typeface="Verdana" pitchFamily="34" charset="0"/>
                <a:cs typeface="Verdana" pitchFamily="34" charset="0"/>
              </a:rPr>
              <a:t>.</a:t>
            </a:r>
          </a:p>
          <a:p>
            <a:pPr marL="268288" lvl="0" indent="-268288" algn="just"/>
            <a:endParaRPr lang="es-CO" sz="1200" dirty="0" smtClean="0">
              <a:latin typeface="Verdana" pitchFamily="34" charset="0"/>
              <a:ea typeface="Verdana" pitchFamily="34" charset="0"/>
              <a:cs typeface="Verdana" pitchFamily="34" charset="0"/>
            </a:endParaRPr>
          </a:p>
          <a:p>
            <a:pPr marL="268288" lvl="0" indent="-268288" algn="just">
              <a:buFont typeface="Wingdings" pitchFamily="2" charset="2"/>
              <a:buChar char="v"/>
            </a:pPr>
            <a:r>
              <a:rPr lang="es-CO" sz="1200" b="1" dirty="0" smtClean="0">
                <a:latin typeface="Verdana" pitchFamily="34" charset="0"/>
                <a:ea typeface="Verdana" pitchFamily="34" charset="0"/>
                <a:cs typeface="Verdana" pitchFamily="34" charset="0"/>
              </a:rPr>
              <a:t>La </a:t>
            </a:r>
            <a:r>
              <a:rPr lang="es-CO" sz="1200" b="1" dirty="0">
                <a:latin typeface="Verdana" pitchFamily="34" charset="0"/>
                <a:ea typeface="Verdana" pitchFamily="34" charset="0"/>
                <a:cs typeface="Verdana" pitchFamily="34" charset="0"/>
              </a:rPr>
              <a:t>postura</a:t>
            </a:r>
            <a:r>
              <a:rPr lang="es-CO" sz="1200" dirty="0">
                <a:latin typeface="Verdana" pitchFamily="34" charset="0"/>
                <a:ea typeface="Verdana" pitchFamily="34" charset="0"/>
                <a:cs typeface="Verdana" pitchFamily="34" charset="0"/>
              </a:rPr>
              <a:t>: La postura adoptada mientras se atiende al ciudadano refleja lo que se siente y piensa; es aconsejable mantener la columna erguida, el cuello y los hombros relajados, y evitar las posturas rígidas o forzadas</a:t>
            </a:r>
            <a:r>
              <a:rPr lang="es-CO" sz="1200" dirty="0" smtClean="0">
                <a:latin typeface="Verdana" pitchFamily="34" charset="0"/>
                <a:ea typeface="Verdana" pitchFamily="34" charset="0"/>
                <a:cs typeface="Verdana" pitchFamily="34" charset="0"/>
              </a:rPr>
              <a:t>.</a:t>
            </a:r>
            <a:r>
              <a:rPr lang="es-CO" sz="1200" dirty="0">
                <a:latin typeface="Verdana" pitchFamily="34" charset="0"/>
                <a:ea typeface="Verdana" pitchFamily="34" charset="0"/>
                <a:cs typeface="Verdana" pitchFamily="34" charset="0"/>
              </a:rPr>
              <a:t> </a:t>
            </a:r>
            <a:endParaRPr lang="es-CO" sz="1200" dirty="0" smtClean="0">
              <a:latin typeface="Verdana" pitchFamily="34" charset="0"/>
              <a:ea typeface="Verdana" pitchFamily="34" charset="0"/>
              <a:cs typeface="Verdana" pitchFamily="34" charset="0"/>
            </a:endParaRPr>
          </a:p>
          <a:p>
            <a:pPr marL="268288" lvl="0" indent="-268288" algn="just"/>
            <a:endParaRPr lang="es-CO" sz="1200" dirty="0">
              <a:latin typeface="Verdana" pitchFamily="34" charset="0"/>
              <a:ea typeface="Verdana" pitchFamily="34" charset="0"/>
              <a:cs typeface="Verdana" pitchFamily="34" charset="0"/>
            </a:endParaRPr>
          </a:p>
          <a:p>
            <a:pPr marL="268288" lvl="0" indent="-268288" algn="just">
              <a:buFont typeface="Wingdings" pitchFamily="2" charset="2"/>
              <a:buChar char="v"/>
            </a:pPr>
            <a:r>
              <a:rPr lang="es-CO" sz="1200" b="1" dirty="0">
                <a:latin typeface="Verdana" pitchFamily="34" charset="0"/>
                <a:ea typeface="Verdana" pitchFamily="34" charset="0"/>
                <a:cs typeface="Verdana" pitchFamily="34" charset="0"/>
              </a:rPr>
              <a:t>El puesto de trabajo</a:t>
            </a:r>
            <a:r>
              <a:rPr lang="es-CO" sz="1200" dirty="0">
                <a:latin typeface="Verdana" pitchFamily="34" charset="0"/>
                <a:ea typeface="Verdana" pitchFamily="34" charset="0"/>
                <a:cs typeface="Verdana" pitchFamily="34" charset="0"/>
              </a:rPr>
              <a:t>: </a:t>
            </a:r>
            <a:r>
              <a:rPr lang="es-CO" sz="1200" dirty="0" smtClean="0">
                <a:latin typeface="Verdana" pitchFamily="34" charset="0"/>
                <a:ea typeface="Verdana" pitchFamily="34" charset="0"/>
                <a:cs typeface="Verdana" pitchFamily="34" charset="0"/>
              </a:rPr>
              <a:t>El </a:t>
            </a:r>
            <a:r>
              <a:rPr lang="es-CO" sz="1200" dirty="0">
                <a:latin typeface="Verdana" pitchFamily="34" charset="0"/>
                <a:ea typeface="Verdana" pitchFamily="34" charset="0"/>
                <a:cs typeface="Verdana" pitchFamily="34" charset="0"/>
              </a:rPr>
              <a:t>cuidado y apariencia del puesto de trabajo tienen un impacto inmediato en la percepción del ciudadano; si está sucio, desordenado y lleno de elementos ajenos a la labor, dará una sensación de desorden y descuido. Al llegar el ciudadano al puesto de trabajo, salúdelo de inmediato, de manera amable y sin esperar a que sea él quien salude </a:t>
            </a:r>
            <a:r>
              <a:rPr lang="es-CO" sz="1200" dirty="0" smtClean="0">
                <a:latin typeface="Verdana" pitchFamily="34" charset="0"/>
                <a:ea typeface="Verdana" pitchFamily="34" charset="0"/>
                <a:cs typeface="Verdana" pitchFamily="34" charset="0"/>
              </a:rPr>
              <a:t>primero.</a:t>
            </a:r>
          </a:p>
          <a:p>
            <a:pPr marL="268288" lvl="0" indent="-268288" algn="just"/>
            <a:endParaRPr lang="es-CO" sz="1200" dirty="0" smtClean="0">
              <a:latin typeface="Verdana" pitchFamily="34" charset="0"/>
              <a:ea typeface="Verdana" pitchFamily="34" charset="0"/>
              <a:cs typeface="Verdana" pitchFamily="34" charset="0"/>
            </a:endParaRPr>
          </a:p>
          <a:p>
            <a:pPr marL="268288" lvl="0" algn="just"/>
            <a:r>
              <a:rPr lang="es-CO" sz="1200" dirty="0" smtClean="0">
                <a:latin typeface="Verdana" pitchFamily="34" charset="0"/>
                <a:ea typeface="Verdana" pitchFamily="34" charset="0"/>
                <a:cs typeface="Verdana" pitchFamily="34" charset="0"/>
              </a:rPr>
              <a:t>En </a:t>
            </a:r>
            <a:r>
              <a:rPr lang="es-CO" sz="1200" dirty="0">
                <a:latin typeface="Verdana" pitchFamily="34" charset="0"/>
                <a:ea typeface="Verdana" pitchFamily="34" charset="0"/>
                <a:cs typeface="Verdana" pitchFamily="34" charset="0"/>
              </a:rPr>
              <a:t>caso de dejar el puesto de trabajo por un corto periodo de tiempo, asegúrese de que algún compañero supla la ausencia.</a:t>
            </a:r>
          </a:p>
          <a:p>
            <a:pPr algn="just"/>
            <a:r>
              <a:rPr lang="es-CO" sz="1200" dirty="0">
                <a:latin typeface="Verdana" pitchFamily="34" charset="0"/>
                <a:ea typeface="Verdana" pitchFamily="34" charset="0"/>
                <a:cs typeface="Verdana" pitchFamily="34" charset="0"/>
              </a:rPr>
              <a:t> </a:t>
            </a:r>
          </a:p>
          <a:p>
            <a:pPr algn="just"/>
            <a:r>
              <a:rPr lang="es-CO" sz="1200" dirty="0">
                <a:latin typeface="Verdana" pitchFamily="34" charset="0"/>
                <a:ea typeface="Verdana" pitchFamily="34" charset="0"/>
                <a:cs typeface="Verdana" pitchFamily="34" charset="0"/>
              </a:rPr>
              <a:t>Todos los servidores del Ministerio de Cultura deben estar familiarizados con la ubicación del Grupo de Servicio al Ciudadano, y conocer la ubicación de los baños públicos, las salidas de emergencia y reconocer los procedimientos para atención de emergencias.</a:t>
            </a:r>
          </a:p>
          <a:p>
            <a:pPr lvl="0" algn="just"/>
            <a:endParaRPr lang="es-CO" sz="1200" dirty="0" smtClean="0">
              <a:latin typeface="Verdana" pitchFamily="34" charset="0"/>
              <a:ea typeface="Verdana" pitchFamily="34" charset="0"/>
              <a:cs typeface="Verdana" pitchFamily="34" charset="0"/>
            </a:endParaRPr>
          </a:p>
        </p:txBody>
      </p:sp>
      <p:pic>
        <p:nvPicPr>
          <p:cNvPr id="11" name="Picture 2" descr="C:\Users\kromero\Pictures\ICONO-OFERTA-DE-EMPLEO-1.jpg"/>
          <p:cNvPicPr>
            <a:picLocks noChangeAspect="1" noChangeArrowheads="1"/>
          </p:cNvPicPr>
          <p:nvPr/>
        </p:nvPicPr>
        <p:blipFill>
          <a:blip r:embed="rId4" cstate="print"/>
          <a:srcRect/>
          <a:stretch>
            <a:fillRect/>
          </a:stretch>
        </p:blipFill>
        <p:spPr bwMode="auto">
          <a:xfrm>
            <a:off x="7092280" y="1988840"/>
            <a:ext cx="2051720" cy="2448272"/>
          </a:xfrm>
          <a:prstGeom prst="rect">
            <a:avLst/>
          </a:prstGeom>
          <a:noFill/>
        </p:spPr>
      </p:pic>
    </p:spTree>
    <p:extLst>
      <p:ext uri="{BB962C8B-B14F-4D97-AF65-F5344CB8AC3E}">
        <p14:creationId xmlns:p14="http://schemas.microsoft.com/office/powerpoint/2010/main" val="2657525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1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190" t="18588" r="27328" b="28394"/>
          <a:stretch/>
        </p:blipFill>
        <p:spPr bwMode="auto">
          <a:xfrm>
            <a:off x="0" y="836712"/>
            <a:ext cx="5796136" cy="4853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 name="62 Grupo"/>
          <p:cNvGrpSpPr/>
          <p:nvPr/>
        </p:nvGrpSpPr>
        <p:grpSpPr>
          <a:xfrm>
            <a:off x="6516215" y="6093296"/>
            <a:ext cx="2592289" cy="757382"/>
            <a:chOff x="6516215" y="6093296"/>
            <a:chExt cx="2592289" cy="757382"/>
          </a:xfrm>
        </p:grpSpPr>
        <p:pic>
          <p:nvPicPr>
            <p:cNvPr id="64" name="63 Imagen"/>
            <p:cNvPicPr>
              <a:picLocks noChangeAspect="1"/>
            </p:cNvPicPr>
            <p:nvPr/>
          </p:nvPicPr>
          <p:blipFill rotWithShape="1">
            <a:blip r:embed="rId3"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5" name="64 Imagen"/>
            <p:cNvPicPr>
              <a:picLocks noChangeAspect="1"/>
            </p:cNvPicPr>
            <p:nvPr/>
          </p:nvPicPr>
          <p:blipFill rotWithShape="1">
            <a:blip r:embed="rId4"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sp>
        <p:nvSpPr>
          <p:cNvPr id="7" name="3 Título"/>
          <p:cNvSpPr txBox="1">
            <a:spLocks/>
          </p:cNvSpPr>
          <p:nvPr/>
        </p:nvSpPr>
        <p:spPr>
          <a:xfrm>
            <a:off x="0" y="836712"/>
            <a:ext cx="4788024" cy="864096"/>
          </a:xfrm>
          <a:prstGeom prst="rect">
            <a:avLst/>
          </a:prstGeom>
        </p:spPr>
        <p:txBody>
          <a:bodyP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sz="4400" b="0" i="0" u="none" strike="noStrike" kern="1200" cap="none" spc="0" normalizeH="0" baseline="0" noProof="0" dirty="0" smtClean="0">
                <a:ln>
                  <a:noFill/>
                </a:ln>
                <a:solidFill>
                  <a:schemeClr val="bg1"/>
                </a:solidFill>
                <a:effectLst/>
                <a:uLnTx/>
                <a:uFillTx/>
                <a:latin typeface="+mj-lt"/>
                <a:ea typeface="+mj-ea"/>
                <a:cs typeface="+mj-cs"/>
              </a:rPr>
              <a:t/>
            </a:r>
            <a:br>
              <a:rPr kumimoji="0" lang="es-CO" sz="4400" b="0" i="0" u="none" strike="noStrike" kern="1200" cap="none" spc="0" normalizeH="0" baseline="0" noProof="0" dirty="0" smtClean="0">
                <a:ln>
                  <a:noFill/>
                </a:ln>
                <a:solidFill>
                  <a:schemeClr val="bg1"/>
                </a:solidFill>
                <a:effectLst/>
                <a:uLnTx/>
                <a:uFillTx/>
                <a:latin typeface="+mj-lt"/>
                <a:ea typeface="+mj-ea"/>
                <a:cs typeface="+mj-cs"/>
              </a:rPr>
            </a:br>
            <a:endParaRPr kumimoji="0" lang="es-CO"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10" name="9 Rectángulo"/>
          <p:cNvSpPr/>
          <p:nvPr/>
        </p:nvSpPr>
        <p:spPr>
          <a:xfrm>
            <a:off x="251520" y="854011"/>
            <a:ext cx="5760640" cy="707886"/>
          </a:xfrm>
          <a:prstGeom prst="rect">
            <a:avLst/>
          </a:prstGeom>
        </p:spPr>
        <p:txBody>
          <a:bodyPr wrap="square">
            <a:spAutoFit/>
          </a:bodyPr>
          <a:lstStyle/>
          <a:p>
            <a:r>
              <a:rPr lang="es-CO" sz="2000" b="1"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es-CO"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 Grupo de Servicio al Ciudadano</a:t>
            </a:r>
            <a:endParaRPr lang="es-CO"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s-CO"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8 CuadroTexto"/>
          <p:cNvSpPr txBox="1"/>
          <p:nvPr/>
        </p:nvSpPr>
        <p:spPr>
          <a:xfrm>
            <a:off x="2843808" y="1412776"/>
            <a:ext cx="5625752" cy="4893647"/>
          </a:xfrm>
          <a:prstGeom prst="rect">
            <a:avLst/>
          </a:prstGeom>
          <a:noFill/>
        </p:spPr>
        <p:txBody>
          <a:bodyPr wrap="square" rtlCol="0">
            <a:spAutoFit/>
          </a:bodyPr>
          <a:lstStyle/>
          <a:p>
            <a:r>
              <a:rPr lang="es-CO" sz="1200" b="1" dirty="0">
                <a:latin typeface="Verdana" panose="020B0604030504040204" pitchFamily="34" charset="0"/>
                <a:ea typeface="Verdana" panose="020B0604030504040204" pitchFamily="34" charset="0"/>
                <a:cs typeface="Verdana" panose="020B0604030504040204" pitchFamily="34" charset="0"/>
              </a:rPr>
              <a:t> </a:t>
            </a:r>
            <a:endParaRPr lang="es-CO" sz="1200" dirty="0">
              <a:latin typeface="Verdana" panose="020B0604030504040204" pitchFamily="34" charset="0"/>
              <a:ea typeface="Verdana" panose="020B0604030504040204" pitchFamily="34" charset="0"/>
              <a:cs typeface="Verdana" panose="020B0604030504040204" pitchFamily="34" charset="0"/>
            </a:endParaRPr>
          </a:p>
          <a:p>
            <a:pPr algn="just"/>
            <a:r>
              <a:rPr lang="es-CO" sz="1200" dirty="0">
                <a:latin typeface="Verdana" panose="020B0604030504040204" pitchFamily="34" charset="0"/>
                <a:ea typeface="Verdana" panose="020B0604030504040204" pitchFamily="34" charset="0"/>
                <a:cs typeface="Verdana" panose="020B0604030504040204" pitchFamily="34" charset="0"/>
              </a:rPr>
              <a:t>Este grupo de servidores encargados de atender en primera instancia a la ciudadanía, especialmente deben cumplir con los siguientes protocolos: </a:t>
            </a:r>
          </a:p>
          <a:p>
            <a:pPr algn="just"/>
            <a:r>
              <a:rPr lang="es-CO" sz="1200" dirty="0">
                <a:latin typeface="Verdana" panose="020B0604030504040204" pitchFamily="34" charset="0"/>
                <a:ea typeface="Verdana" panose="020B0604030504040204" pitchFamily="34" charset="0"/>
                <a:cs typeface="Verdana" panose="020B0604030504040204" pitchFamily="34" charset="0"/>
              </a:rPr>
              <a:t> </a:t>
            </a: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Saludar</a:t>
            </a:r>
            <a:r>
              <a:rPr lang="es-CO" sz="1200" dirty="0">
                <a:latin typeface="Verdana" panose="020B0604030504040204" pitchFamily="34" charset="0"/>
                <a:ea typeface="Verdana" panose="020B0604030504040204" pitchFamily="34" charset="0"/>
                <a:cs typeface="Verdana" panose="020B0604030504040204" pitchFamily="34" charset="0"/>
              </a:rPr>
              <a:t>, agradecer y despedirse amablemente. </a:t>
            </a:r>
          </a:p>
          <a:p>
            <a:pPr marL="268288" indent="-268288" algn="just"/>
            <a:r>
              <a:rPr lang="es-CO" sz="1200" dirty="0">
                <a:latin typeface="Verdana" panose="020B0604030504040204" pitchFamily="34" charset="0"/>
                <a:ea typeface="Verdana" panose="020B0604030504040204" pitchFamily="34" charset="0"/>
                <a:cs typeface="Verdana" panose="020B0604030504040204" pitchFamily="34" charset="0"/>
              </a:rPr>
              <a:t> </a:t>
            </a: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Dar </a:t>
            </a:r>
            <a:r>
              <a:rPr lang="es-CO" sz="1200" dirty="0">
                <a:latin typeface="Verdana" panose="020B0604030504040204" pitchFamily="34" charset="0"/>
                <a:ea typeface="Verdana" panose="020B0604030504040204" pitchFamily="34" charset="0"/>
                <a:cs typeface="Verdana" panose="020B0604030504040204" pitchFamily="34" charset="0"/>
              </a:rPr>
              <a:t>información sobre la prestación del </a:t>
            </a:r>
            <a:r>
              <a:rPr lang="es-CO" sz="1200" dirty="0" smtClean="0">
                <a:latin typeface="Verdana" panose="020B0604030504040204" pitchFamily="34" charset="0"/>
                <a:ea typeface="Verdana" panose="020B0604030504040204" pitchFamily="34" charset="0"/>
                <a:cs typeface="Verdana" panose="020B0604030504040204" pitchFamily="34" charset="0"/>
              </a:rPr>
              <a:t>servicio o trámite: </a:t>
            </a:r>
            <a:r>
              <a:rPr lang="es-CO" sz="1200" dirty="0">
                <a:latin typeface="Verdana" panose="020B0604030504040204" pitchFamily="34" charset="0"/>
                <a:ea typeface="Verdana" panose="020B0604030504040204" pitchFamily="34" charset="0"/>
                <a:cs typeface="Verdana" panose="020B0604030504040204" pitchFamily="34" charset="0"/>
              </a:rPr>
              <a:t>La información relacionada con el avance de la solicitud, los tiempos de espera y los pasos a seguir, evita que los ciudadanos se indispongan al tener claro los términos establecidos para recibir respuesta de su requerimiento. </a:t>
            </a:r>
          </a:p>
          <a:p>
            <a:pPr marL="268288" indent="-268288" algn="just"/>
            <a:r>
              <a:rPr lang="es-CO" sz="1200" dirty="0">
                <a:latin typeface="Verdana" panose="020B0604030504040204" pitchFamily="34" charset="0"/>
                <a:ea typeface="Verdana" panose="020B0604030504040204" pitchFamily="34" charset="0"/>
                <a:cs typeface="Verdana" panose="020B0604030504040204" pitchFamily="34" charset="0"/>
              </a:rPr>
              <a:t> </a:t>
            </a: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Comunicar </a:t>
            </a:r>
            <a:r>
              <a:rPr lang="es-CO" sz="1200" dirty="0">
                <a:latin typeface="Verdana" panose="020B0604030504040204" pitchFamily="34" charset="0"/>
                <a:ea typeface="Verdana" panose="020B0604030504040204" pitchFamily="34" charset="0"/>
                <a:cs typeface="Verdana" panose="020B0604030504040204" pitchFamily="34" charset="0"/>
              </a:rPr>
              <a:t>claramente la totalidad de requisitos para la atención en caso de requerirlo: esto evita que los ciudadanos hagan múltiples visitas al punto de contacto. </a:t>
            </a:r>
          </a:p>
          <a:p>
            <a:pPr marL="268288" indent="-268288" algn="just"/>
            <a:r>
              <a:rPr lang="es-CO" sz="1200" dirty="0">
                <a:latin typeface="Verdana" panose="020B0604030504040204" pitchFamily="34" charset="0"/>
                <a:ea typeface="Verdana" panose="020B0604030504040204" pitchFamily="34" charset="0"/>
                <a:cs typeface="Verdana" panose="020B0604030504040204" pitchFamily="34" charset="0"/>
              </a:rPr>
              <a:t> </a:t>
            </a: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Informar </a:t>
            </a:r>
            <a:r>
              <a:rPr lang="es-CO" sz="1200" dirty="0">
                <a:latin typeface="Verdana" panose="020B0604030504040204" pitchFamily="34" charset="0"/>
                <a:ea typeface="Verdana" panose="020B0604030504040204" pitchFamily="34" charset="0"/>
                <a:cs typeface="Verdana" panose="020B0604030504040204" pitchFamily="34" charset="0"/>
              </a:rPr>
              <a:t>la disponibilidad de los canales y horarios de atención. </a:t>
            </a:r>
          </a:p>
          <a:p>
            <a:pPr marL="268288" indent="-268288" algn="just"/>
            <a:r>
              <a:rPr lang="es-CO" sz="1200" dirty="0">
                <a:latin typeface="Verdana" panose="020B0604030504040204" pitchFamily="34" charset="0"/>
                <a:ea typeface="Verdana" panose="020B0604030504040204" pitchFamily="34" charset="0"/>
                <a:cs typeface="Verdana" panose="020B0604030504040204" pitchFamily="34" charset="0"/>
              </a:rPr>
              <a:t> </a:t>
            </a: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Revisar </a:t>
            </a:r>
            <a:r>
              <a:rPr lang="es-CO" sz="1200" dirty="0">
                <a:latin typeface="Verdana" panose="020B0604030504040204" pitchFamily="34" charset="0"/>
                <a:ea typeface="Verdana" panose="020B0604030504040204" pitchFamily="34" charset="0"/>
                <a:cs typeface="Verdana" panose="020B0604030504040204" pitchFamily="34" charset="0"/>
              </a:rPr>
              <a:t>constantemente la validez de la </a:t>
            </a:r>
            <a:r>
              <a:rPr lang="es-CO" sz="1200" dirty="0" smtClean="0">
                <a:latin typeface="Verdana" panose="020B0604030504040204" pitchFamily="34" charset="0"/>
                <a:ea typeface="Verdana" panose="020B0604030504040204" pitchFamily="34" charset="0"/>
                <a:cs typeface="Verdana" panose="020B0604030504040204" pitchFamily="34" charset="0"/>
              </a:rPr>
              <a:t>comunicación.</a:t>
            </a:r>
            <a:endParaRPr lang="es-CO" sz="1200" dirty="0">
              <a:latin typeface="Verdana" panose="020B0604030504040204" pitchFamily="34" charset="0"/>
              <a:ea typeface="Verdana" panose="020B0604030504040204" pitchFamily="34" charset="0"/>
              <a:cs typeface="Verdana" panose="020B0604030504040204" pitchFamily="34" charset="0"/>
            </a:endParaRPr>
          </a:p>
          <a:p>
            <a:pPr marL="268288" indent="-268288" algn="just"/>
            <a:r>
              <a:rPr lang="es-CO" sz="1200" dirty="0">
                <a:latin typeface="Verdana" panose="020B0604030504040204" pitchFamily="34" charset="0"/>
                <a:ea typeface="Verdana" panose="020B0604030504040204" pitchFamily="34" charset="0"/>
                <a:cs typeface="Verdana" panose="020B0604030504040204" pitchFamily="34" charset="0"/>
              </a:rPr>
              <a:t> </a:t>
            </a: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Evaluar </a:t>
            </a:r>
            <a:r>
              <a:rPr lang="es-CO" sz="1200" dirty="0">
                <a:latin typeface="Verdana" panose="020B0604030504040204" pitchFamily="34" charset="0"/>
                <a:ea typeface="Verdana" panose="020B0604030504040204" pitchFamily="34" charset="0"/>
                <a:cs typeface="Verdana" panose="020B0604030504040204" pitchFamily="34" charset="0"/>
              </a:rPr>
              <a:t>y monitorear los resultados de la prestación del </a:t>
            </a:r>
            <a:r>
              <a:rPr lang="es-CO" sz="1200" dirty="0" smtClean="0">
                <a:latin typeface="Verdana" panose="020B0604030504040204" pitchFamily="34" charset="0"/>
                <a:ea typeface="Verdana" panose="020B0604030504040204" pitchFamily="34" charset="0"/>
                <a:cs typeface="Verdana" panose="020B0604030504040204" pitchFamily="34" charset="0"/>
              </a:rPr>
              <a:t>servicio a través de la encuesta definida para tal fin. </a:t>
            </a:r>
            <a:endParaRPr lang="es-CO" sz="1200" dirty="0">
              <a:latin typeface="Verdana" panose="020B0604030504040204" pitchFamily="34" charset="0"/>
              <a:ea typeface="Verdana" panose="020B0604030504040204" pitchFamily="34" charset="0"/>
              <a:cs typeface="Verdana" panose="020B0604030504040204" pitchFamily="34" charset="0"/>
            </a:endParaRPr>
          </a:p>
          <a:p>
            <a:pPr marL="268288" indent="-268288" algn="just"/>
            <a:r>
              <a:rPr lang="es-CO" sz="1200" dirty="0">
                <a:latin typeface="Verdana" panose="020B0604030504040204" pitchFamily="34" charset="0"/>
                <a:ea typeface="Verdana" panose="020B0604030504040204" pitchFamily="34" charset="0"/>
                <a:cs typeface="Verdana" panose="020B0604030504040204" pitchFamily="34" charset="0"/>
              </a:rPr>
              <a:t> </a:t>
            </a: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Orientar y acompañar al </a:t>
            </a:r>
            <a:r>
              <a:rPr lang="es-CO" sz="1200" dirty="0">
                <a:latin typeface="Verdana" panose="020B0604030504040204" pitchFamily="34" charset="0"/>
                <a:ea typeface="Verdana" panose="020B0604030504040204" pitchFamily="34" charset="0"/>
                <a:cs typeface="Verdana" panose="020B0604030504040204" pitchFamily="34" charset="0"/>
              </a:rPr>
              <a:t>ciudadano hacia la dependencia o área encargada de resolver la solicitud</a:t>
            </a:r>
            <a:r>
              <a:rPr lang="es-CO" sz="1200" dirty="0" smtClean="0">
                <a:latin typeface="Verdana" panose="020B0604030504040204" pitchFamily="34" charset="0"/>
                <a:ea typeface="Verdana" panose="020B0604030504040204" pitchFamily="34" charset="0"/>
                <a:cs typeface="Verdana" panose="020B0604030504040204" pitchFamily="34" charset="0"/>
              </a:rPr>
              <a:t>.</a:t>
            </a:r>
          </a:p>
        </p:txBody>
      </p:sp>
      <p:pic>
        <p:nvPicPr>
          <p:cNvPr id="11" name="10 Imagen"/>
          <p:cNvPicPr/>
          <p:nvPr/>
        </p:nvPicPr>
        <p:blipFill>
          <a:blip r:embed="rId5" cstate="print"/>
          <a:srcRect/>
          <a:stretch>
            <a:fillRect/>
          </a:stretch>
        </p:blipFill>
        <p:spPr bwMode="auto">
          <a:xfrm>
            <a:off x="251520" y="1844824"/>
            <a:ext cx="1728192" cy="1459359"/>
          </a:xfrm>
          <a:prstGeom prst="rect">
            <a:avLst/>
          </a:prstGeom>
          <a:noFill/>
          <a:ln w="9525">
            <a:noFill/>
            <a:miter lim="800000"/>
            <a:headEnd/>
            <a:tailEnd/>
          </a:ln>
        </p:spPr>
      </p:pic>
      <p:pic>
        <p:nvPicPr>
          <p:cNvPr id="12" name="Picture 3"/>
          <p:cNvPicPr>
            <a:picLocks noChangeAspect="1" noChangeArrowheads="1"/>
          </p:cNvPicPr>
          <p:nvPr/>
        </p:nvPicPr>
        <p:blipFill>
          <a:blip r:embed="rId6" cstate="print"/>
          <a:srcRect/>
          <a:stretch>
            <a:fillRect/>
          </a:stretch>
        </p:blipFill>
        <p:spPr bwMode="auto">
          <a:xfrm>
            <a:off x="971600" y="3717032"/>
            <a:ext cx="1807780" cy="1296144"/>
          </a:xfrm>
          <a:prstGeom prst="rect">
            <a:avLst/>
          </a:prstGeom>
          <a:noFill/>
          <a:ln w="25400" algn="ctr">
            <a:noFill/>
            <a:miter lim="800000"/>
            <a:headEnd/>
            <a:tailEnd/>
          </a:ln>
          <a:effectLst/>
        </p:spPr>
      </p:pic>
      <p:pic>
        <p:nvPicPr>
          <p:cNvPr id="13" name="Picture 2" descr="C:\Users\kromero\Pictures\portadaguiaempleo.jpg"/>
          <p:cNvPicPr>
            <a:picLocks noChangeAspect="1" noChangeArrowheads="1"/>
          </p:cNvPicPr>
          <p:nvPr/>
        </p:nvPicPr>
        <p:blipFill>
          <a:blip r:embed="rId7" cstate="print"/>
          <a:srcRect/>
          <a:stretch>
            <a:fillRect/>
          </a:stretch>
        </p:blipFill>
        <p:spPr bwMode="auto">
          <a:xfrm>
            <a:off x="755576" y="5373216"/>
            <a:ext cx="2016224" cy="1288473"/>
          </a:xfrm>
          <a:prstGeom prst="rect">
            <a:avLst/>
          </a:prstGeom>
          <a:noFill/>
        </p:spPr>
      </p:pic>
    </p:spTree>
    <p:extLst>
      <p:ext uri="{BB962C8B-B14F-4D97-AF65-F5344CB8AC3E}">
        <p14:creationId xmlns:p14="http://schemas.microsoft.com/office/powerpoint/2010/main" val="2657525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1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190" t="18588" r="27328" b="28394"/>
          <a:stretch/>
        </p:blipFill>
        <p:spPr bwMode="auto">
          <a:xfrm>
            <a:off x="0" y="836712"/>
            <a:ext cx="4572000" cy="6480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 name="62 Grupo"/>
          <p:cNvGrpSpPr/>
          <p:nvPr/>
        </p:nvGrpSpPr>
        <p:grpSpPr>
          <a:xfrm>
            <a:off x="6516215" y="6093296"/>
            <a:ext cx="2592289" cy="757382"/>
            <a:chOff x="6516215" y="6093296"/>
            <a:chExt cx="2592289" cy="757382"/>
          </a:xfrm>
        </p:grpSpPr>
        <p:pic>
          <p:nvPicPr>
            <p:cNvPr id="64" name="63 Imagen"/>
            <p:cNvPicPr>
              <a:picLocks noChangeAspect="1"/>
            </p:cNvPicPr>
            <p:nvPr/>
          </p:nvPicPr>
          <p:blipFill rotWithShape="1">
            <a:blip r:embed="rId3"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5" name="64 Imagen"/>
            <p:cNvPicPr>
              <a:picLocks noChangeAspect="1"/>
            </p:cNvPicPr>
            <p:nvPr/>
          </p:nvPicPr>
          <p:blipFill rotWithShape="1">
            <a:blip r:embed="rId4"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sp>
        <p:nvSpPr>
          <p:cNvPr id="7" name="3 Título"/>
          <p:cNvSpPr txBox="1">
            <a:spLocks/>
          </p:cNvSpPr>
          <p:nvPr/>
        </p:nvSpPr>
        <p:spPr>
          <a:xfrm>
            <a:off x="0" y="836712"/>
            <a:ext cx="4788024" cy="864096"/>
          </a:xfrm>
          <a:prstGeom prst="rect">
            <a:avLst/>
          </a:prstGeom>
        </p:spPr>
        <p:txBody>
          <a:bodyP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sz="4400" b="0" i="0" u="none" strike="noStrike" kern="1200" cap="none" spc="0" normalizeH="0" baseline="0" noProof="0" dirty="0" smtClean="0">
                <a:ln>
                  <a:noFill/>
                </a:ln>
                <a:solidFill>
                  <a:schemeClr val="bg1"/>
                </a:solidFill>
                <a:effectLst/>
                <a:uLnTx/>
                <a:uFillTx/>
                <a:latin typeface="+mj-lt"/>
                <a:ea typeface="+mj-ea"/>
                <a:cs typeface="+mj-cs"/>
              </a:rPr>
              <a:t/>
            </a:r>
            <a:br>
              <a:rPr kumimoji="0" lang="es-CO" sz="4400" b="0" i="0" u="none" strike="noStrike" kern="1200" cap="none" spc="0" normalizeH="0" baseline="0" noProof="0" dirty="0" smtClean="0">
                <a:ln>
                  <a:noFill/>
                </a:ln>
                <a:solidFill>
                  <a:schemeClr val="bg1"/>
                </a:solidFill>
                <a:effectLst/>
                <a:uLnTx/>
                <a:uFillTx/>
                <a:latin typeface="+mj-lt"/>
                <a:ea typeface="+mj-ea"/>
                <a:cs typeface="+mj-cs"/>
              </a:rPr>
            </a:br>
            <a:endParaRPr kumimoji="0" lang="es-CO"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14" name="13 Rectángulo"/>
          <p:cNvSpPr/>
          <p:nvPr/>
        </p:nvSpPr>
        <p:spPr>
          <a:xfrm>
            <a:off x="179512" y="836712"/>
            <a:ext cx="4176464" cy="707886"/>
          </a:xfrm>
          <a:prstGeom prst="rect">
            <a:avLst/>
          </a:prstGeom>
        </p:spPr>
        <p:txBody>
          <a:bodyPr wrap="square">
            <a:spAutoFit/>
          </a:bodyPr>
          <a:lstStyle/>
          <a:p>
            <a:r>
              <a:rPr lang="es-CO" sz="2000" b="1"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es-CO"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 Atención por parte de los guardas de seguridad</a:t>
            </a:r>
            <a:endParaRPr lang="es-CO"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14 CuadroTexto"/>
          <p:cNvSpPr txBox="1"/>
          <p:nvPr/>
        </p:nvSpPr>
        <p:spPr>
          <a:xfrm>
            <a:off x="1619672" y="1484784"/>
            <a:ext cx="5184576" cy="5078313"/>
          </a:xfrm>
          <a:prstGeom prst="rect">
            <a:avLst/>
          </a:prstGeom>
          <a:noFill/>
        </p:spPr>
        <p:txBody>
          <a:bodyPr wrap="square" rtlCol="0">
            <a:spAutoFit/>
          </a:bodyPr>
          <a:lstStyle/>
          <a:p>
            <a:pPr algn="just"/>
            <a:r>
              <a:rPr lang="es-CO" sz="1200" b="1" dirty="0">
                <a:latin typeface="Verdana" pitchFamily="34" charset="0"/>
                <a:ea typeface="Verdana" pitchFamily="34" charset="0"/>
                <a:cs typeface="Verdana" pitchFamily="34" charset="0"/>
              </a:rPr>
              <a:t> </a:t>
            </a:r>
            <a:endParaRPr lang="es-CO" sz="1200" dirty="0">
              <a:latin typeface="Verdana" pitchFamily="34" charset="0"/>
              <a:ea typeface="Verdana" pitchFamily="34" charset="0"/>
              <a:cs typeface="Verdana" pitchFamily="34" charset="0"/>
            </a:endParaRPr>
          </a:p>
          <a:p>
            <a:pPr algn="just"/>
            <a:r>
              <a:rPr lang="es-CO" sz="1200" b="1" dirty="0">
                <a:latin typeface="Verdana" pitchFamily="34" charset="0"/>
                <a:ea typeface="Verdana" pitchFamily="34" charset="0"/>
                <a:cs typeface="Verdana" pitchFamily="34" charset="0"/>
              </a:rPr>
              <a:t> </a:t>
            </a:r>
            <a:r>
              <a:rPr lang="es-CO" sz="1200" dirty="0" smtClean="0">
                <a:latin typeface="Verdana" pitchFamily="34" charset="0"/>
                <a:ea typeface="Verdana" pitchFamily="34" charset="0"/>
                <a:cs typeface="Verdana" pitchFamily="34" charset="0"/>
              </a:rPr>
              <a:t>Los </a:t>
            </a:r>
            <a:r>
              <a:rPr lang="es-CO" sz="1200" dirty="0">
                <a:latin typeface="Verdana" pitchFamily="34" charset="0"/>
                <a:ea typeface="Verdana" pitchFamily="34" charset="0"/>
                <a:cs typeface="Verdana" pitchFamily="34" charset="0"/>
              </a:rPr>
              <a:t>guardias de seguridad deben:</a:t>
            </a:r>
          </a:p>
          <a:p>
            <a:pPr algn="just"/>
            <a:r>
              <a:rPr lang="es-CO" sz="1200" dirty="0">
                <a:latin typeface="Verdana" pitchFamily="34" charset="0"/>
                <a:ea typeface="Verdana" pitchFamily="34" charset="0"/>
                <a:cs typeface="Verdana" pitchFamily="34" charset="0"/>
              </a:rPr>
              <a:t> </a:t>
            </a:r>
          </a:p>
          <a:p>
            <a:pPr marL="268288" lvl="0" indent="-268288" algn="just">
              <a:buFont typeface="Wingdings" pitchFamily="2" charset="2"/>
              <a:buChar char="v"/>
            </a:pPr>
            <a:r>
              <a:rPr lang="es-CO" sz="1200" dirty="0" smtClean="0">
                <a:latin typeface="Verdana" pitchFamily="34" charset="0"/>
                <a:ea typeface="Verdana" pitchFamily="34" charset="0"/>
                <a:cs typeface="Verdana" pitchFamily="34" charset="0"/>
              </a:rPr>
              <a:t>Abrir </a:t>
            </a:r>
            <a:r>
              <a:rPr lang="es-CO" sz="1200" dirty="0">
                <a:latin typeface="Verdana" pitchFamily="34" charset="0"/>
                <a:ea typeface="Verdana" pitchFamily="34" charset="0"/>
                <a:cs typeface="Verdana" pitchFamily="34" charset="0"/>
              </a:rPr>
              <a:t>la puerta cuando el ciudadano se aproxime, evitando obstruirle el paso</a:t>
            </a:r>
            <a:r>
              <a:rPr lang="es-CO" sz="1200" dirty="0" smtClean="0">
                <a:latin typeface="Verdana" pitchFamily="34" charset="0"/>
                <a:ea typeface="Verdana" pitchFamily="34" charset="0"/>
                <a:cs typeface="Verdana" pitchFamily="34" charset="0"/>
              </a:rPr>
              <a:t>.</a:t>
            </a:r>
          </a:p>
          <a:p>
            <a:pPr marL="268288" lvl="0" indent="-268288" algn="just"/>
            <a:endParaRPr lang="es-CO" sz="1200" dirty="0">
              <a:latin typeface="Verdana" pitchFamily="34" charset="0"/>
              <a:ea typeface="Verdana" pitchFamily="34" charset="0"/>
              <a:cs typeface="Verdana" pitchFamily="34" charset="0"/>
            </a:endParaRPr>
          </a:p>
          <a:p>
            <a:pPr marL="268288" lvl="0" indent="-268288" algn="just">
              <a:buFont typeface="Wingdings" pitchFamily="2" charset="2"/>
              <a:buChar char="v"/>
            </a:pPr>
            <a:r>
              <a:rPr lang="es-CO" sz="1200" dirty="0" smtClean="0">
                <a:latin typeface="Verdana" pitchFamily="34" charset="0"/>
                <a:ea typeface="Verdana" pitchFamily="34" charset="0"/>
                <a:cs typeface="Verdana" pitchFamily="34" charset="0"/>
              </a:rPr>
              <a:t>Hacer </a:t>
            </a:r>
            <a:r>
              <a:rPr lang="es-CO" sz="1200" dirty="0">
                <a:latin typeface="Verdana" pitchFamily="34" charset="0"/>
                <a:ea typeface="Verdana" pitchFamily="34" charset="0"/>
                <a:cs typeface="Verdana" pitchFamily="34" charset="0"/>
              </a:rPr>
              <a:t>contacto visual con él y sonreír, evitando mirarlo con desconfianza</a:t>
            </a:r>
            <a:r>
              <a:rPr lang="es-CO" sz="1200" dirty="0" smtClean="0">
                <a:latin typeface="Verdana" pitchFamily="34" charset="0"/>
                <a:ea typeface="Verdana" pitchFamily="34" charset="0"/>
                <a:cs typeface="Verdana" pitchFamily="34" charset="0"/>
              </a:rPr>
              <a:t>.</a:t>
            </a:r>
          </a:p>
          <a:p>
            <a:pPr marL="268288" lvl="0" indent="-268288" algn="just"/>
            <a:endParaRPr lang="es-CO" sz="1200" dirty="0">
              <a:latin typeface="Verdana" pitchFamily="34" charset="0"/>
              <a:ea typeface="Verdana" pitchFamily="34" charset="0"/>
              <a:cs typeface="Verdana" pitchFamily="34" charset="0"/>
            </a:endParaRPr>
          </a:p>
          <a:p>
            <a:pPr marL="268288" lvl="0" indent="-268288" algn="just">
              <a:buFont typeface="Wingdings" pitchFamily="2" charset="2"/>
              <a:buChar char="v"/>
            </a:pPr>
            <a:r>
              <a:rPr lang="es-CO" sz="1200" dirty="0" smtClean="0">
                <a:latin typeface="Verdana" pitchFamily="34" charset="0"/>
                <a:ea typeface="Verdana" pitchFamily="34" charset="0"/>
                <a:cs typeface="Verdana" pitchFamily="34" charset="0"/>
              </a:rPr>
              <a:t>Saludar </a:t>
            </a:r>
            <a:r>
              <a:rPr lang="es-CO" sz="1200" dirty="0">
                <a:latin typeface="Verdana" pitchFamily="34" charset="0"/>
                <a:ea typeface="Verdana" pitchFamily="34" charset="0"/>
                <a:cs typeface="Verdana" pitchFamily="34" charset="0"/>
              </a:rPr>
              <a:t>diciendo: “Buenos días/tardes”, “Bienvenido/a</a:t>
            </a:r>
            <a:r>
              <a:rPr lang="es-CO" sz="1200" dirty="0" smtClean="0">
                <a:latin typeface="Verdana" pitchFamily="34" charset="0"/>
                <a:ea typeface="Verdana" pitchFamily="34" charset="0"/>
                <a:cs typeface="Verdana" pitchFamily="34" charset="0"/>
              </a:rPr>
              <a:t>...”.</a:t>
            </a:r>
          </a:p>
          <a:p>
            <a:pPr marL="268288" lvl="0" indent="-268288" algn="just"/>
            <a:endParaRPr lang="es-CO" sz="1200" dirty="0">
              <a:latin typeface="Verdana" pitchFamily="34" charset="0"/>
              <a:ea typeface="Verdana" pitchFamily="34" charset="0"/>
              <a:cs typeface="Verdana" pitchFamily="34" charset="0"/>
            </a:endParaRPr>
          </a:p>
          <a:p>
            <a:pPr marL="268288" lvl="0" indent="-268288" algn="just">
              <a:buFont typeface="Wingdings" pitchFamily="2" charset="2"/>
              <a:buChar char="v"/>
            </a:pPr>
            <a:r>
              <a:rPr lang="es-CO" sz="1200" dirty="0" smtClean="0">
                <a:latin typeface="Verdana" pitchFamily="34" charset="0"/>
                <a:ea typeface="Verdana" pitchFamily="34" charset="0"/>
                <a:cs typeface="Verdana" pitchFamily="34" charset="0"/>
              </a:rPr>
              <a:t>Orientar </a:t>
            </a:r>
            <a:r>
              <a:rPr lang="es-CO" sz="1200" dirty="0">
                <a:latin typeface="Verdana" pitchFamily="34" charset="0"/>
                <a:ea typeface="Verdana" pitchFamily="34" charset="0"/>
                <a:cs typeface="Verdana" pitchFamily="34" charset="0"/>
              </a:rPr>
              <a:t>al ciudadano para que se dirija a la recepción para ser anunciado </a:t>
            </a:r>
            <a:r>
              <a:rPr lang="es-CO" sz="1200" dirty="0" smtClean="0">
                <a:latin typeface="Verdana" pitchFamily="34" charset="0"/>
                <a:ea typeface="Verdana" pitchFamily="34" charset="0"/>
                <a:cs typeface="Verdana" pitchFamily="34" charset="0"/>
              </a:rPr>
              <a:t>ante </a:t>
            </a:r>
            <a:r>
              <a:rPr lang="es-CO" sz="1200" dirty="0">
                <a:latin typeface="Verdana" pitchFamily="34" charset="0"/>
                <a:ea typeface="Verdana" pitchFamily="34" charset="0"/>
                <a:cs typeface="Verdana" pitchFamily="34" charset="0"/>
              </a:rPr>
              <a:t>la dependencia que le prestará el servicio</a:t>
            </a:r>
            <a:r>
              <a:rPr lang="es-CO" sz="1200" dirty="0" smtClean="0">
                <a:latin typeface="Verdana" pitchFamily="34" charset="0"/>
                <a:ea typeface="Verdana" pitchFamily="34" charset="0"/>
                <a:cs typeface="Verdana" pitchFamily="34" charset="0"/>
              </a:rPr>
              <a:t>.</a:t>
            </a:r>
          </a:p>
          <a:p>
            <a:pPr marL="268288" lvl="0" indent="-268288" algn="just"/>
            <a:endParaRPr lang="es-CO" sz="1200" dirty="0">
              <a:latin typeface="Verdana" pitchFamily="34" charset="0"/>
              <a:ea typeface="Verdana" pitchFamily="34" charset="0"/>
              <a:cs typeface="Verdana" pitchFamily="34" charset="0"/>
            </a:endParaRPr>
          </a:p>
          <a:p>
            <a:pPr marL="268288" lvl="0" indent="-268288" algn="just">
              <a:buFont typeface="Wingdings" pitchFamily="2" charset="2"/>
              <a:buChar char="v"/>
            </a:pPr>
            <a:r>
              <a:rPr lang="es-CO" sz="1200" dirty="0" smtClean="0">
                <a:latin typeface="Verdana" pitchFamily="34" charset="0"/>
                <a:ea typeface="Verdana" pitchFamily="34" charset="0"/>
                <a:cs typeface="Verdana" pitchFamily="34" charset="0"/>
              </a:rPr>
              <a:t>Si </a:t>
            </a:r>
            <a:r>
              <a:rPr lang="es-CO" sz="1200" dirty="0">
                <a:latin typeface="Verdana" pitchFamily="34" charset="0"/>
                <a:ea typeface="Verdana" pitchFamily="34" charset="0"/>
                <a:cs typeface="Verdana" pitchFamily="34" charset="0"/>
              </a:rPr>
              <a:t>se requiere revisar maletines o paquetes, debe informar al ciudadano de manera cordial y </a:t>
            </a:r>
            <a:r>
              <a:rPr lang="es-CO" sz="1200" dirty="0" smtClean="0">
                <a:latin typeface="Verdana" pitchFamily="34" charset="0"/>
                <a:ea typeface="Verdana" pitchFamily="34" charset="0"/>
                <a:cs typeface="Verdana" pitchFamily="34" charset="0"/>
              </a:rPr>
              <a:t>respetuosa </a:t>
            </a:r>
            <a:r>
              <a:rPr lang="es-CO" sz="1200" dirty="0">
                <a:latin typeface="Verdana" pitchFamily="34" charset="0"/>
                <a:ea typeface="Verdana" pitchFamily="34" charset="0"/>
                <a:cs typeface="Verdana" pitchFamily="34" charset="0"/>
              </a:rPr>
              <a:t>sobre la necesidad de hacerlo para garantizar la seguridad de las personas que se encuentran en la </a:t>
            </a:r>
            <a:r>
              <a:rPr lang="es-CO" sz="1200" dirty="0" smtClean="0">
                <a:latin typeface="Verdana" pitchFamily="34" charset="0"/>
                <a:ea typeface="Verdana" pitchFamily="34" charset="0"/>
                <a:cs typeface="Verdana" pitchFamily="34" charset="0"/>
              </a:rPr>
              <a:t>Entidad</a:t>
            </a:r>
            <a:r>
              <a:rPr lang="es-CO" sz="1200" dirty="0">
                <a:latin typeface="Verdana" pitchFamily="34" charset="0"/>
                <a:ea typeface="Verdana" pitchFamily="34" charset="0"/>
                <a:cs typeface="Verdana" pitchFamily="34" charset="0"/>
              </a:rPr>
              <a:t>. </a:t>
            </a:r>
            <a:endParaRPr lang="es-CO" sz="1200" dirty="0" smtClean="0">
              <a:latin typeface="Verdana" pitchFamily="34" charset="0"/>
              <a:ea typeface="Verdana" pitchFamily="34" charset="0"/>
              <a:cs typeface="Verdana" pitchFamily="34" charset="0"/>
            </a:endParaRPr>
          </a:p>
          <a:p>
            <a:pPr marL="268288" lvl="0" indent="-268288" algn="just"/>
            <a:endParaRPr lang="es-CO" sz="1200" dirty="0">
              <a:latin typeface="Verdana" pitchFamily="34" charset="0"/>
              <a:ea typeface="Verdana" pitchFamily="34" charset="0"/>
              <a:cs typeface="Verdana" pitchFamily="34" charset="0"/>
            </a:endParaRPr>
          </a:p>
          <a:p>
            <a:pPr marL="268288" lvl="0" indent="-268288" algn="just">
              <a:buFont typeface="Wingdings" pitchFamily="2" charset="2"/>
              <a:buChar char="v"/>
            </a:pPr>
            <a:r>
              <a:rPr lang="es-CO" sz="1200" dirty="0" smtClean="0">
                <a:latin typeface="Verdana" pitchFamily="34" charset="0"/>
                <a:ea typeface="Verdana" pitchFamily="34" charset="0"/>
                <a:cs typeface="Verdana" pitchFamily="34" charset="0"/>
              </a:rPr>
              <a:t>Indicarle </a:t>
            </a:r>
            <a:r>
              <a:rPr lang="es-CO" sz="1200" dirty="0">
                <a:latin typeface="Verdana" pitchFamily="34" charset="0"/>
                <a:ea typeface="Verdana" pitchFamily="34" charset="0"/>
                <a:cs typeface="Verdana" pitchFamily="34" charset="0"/>
              </a:rPr>
              <a:t>que si tiene algún computador, </a:t>
            </a:r>
            <a:r>
              <a:rPr lang="es-CO" sz="1200" dirty="0" smtClean="0">
                <a:latin typeface="Verdana" pitchFamily="34" charset="0"/>
                <a:ea typeface="Verdana" pitchFamily="34" charset="0"/>
                <a:cs typeface="Verdana" pitchFamily="34" charset="0"/>
              </a:rPr>
              <a:t>tableta </a:t>
            </a:r>
            <a:r>
              <a:rPr lang="es-CO" sz="1200" dirty="0">
                <a:latin typeface="Verdana" pitchFamily="34" charset="0"/>
                <a:ea typeface="Verdana" pitchFamily="34" charset="0"/>
                <a:cs typeface="Verdana" pitchFamily="34" charset="0"/>
              </a:rPr>
              <a:t>o elemento similar, se requiere realizar el registro en la recepción. “No olvide registrar el/la… a la entrada y la salida</a:t>
            </a:r>
            <a:r>
              <a:rPr lang="es-CO" sz="1200" dirty="0" smtClean="0">
                <a:latin typeface="Verdana" pitchFamily="34" charset="0"/>
                <a:ea typeface="Verdana" pitchFamily="34" charset="0"/>
                <a:cs typeface="Verdana" pitchFamily="34" charset="0"/>
              </a:rPr>
              <a:t>”</a:t>
            </a:r>
          </a:p>
          <a:p>
            <a:pPr marL="268288" lvl="0" indent="-268288" algn="just"/>
            <a:endParaRPr lang="es-CO" sz="1200" dirty="0">
              <a:latin typeface="Verdana" pitchFamily="34" charset="0"/>
              <a:ea typeface="Verdana" pitchFamily="34" charset="0"/>
              <a:cs typeface="Verdana" pitchFamily="34" charset="0"/>
            </a:endParaRPr>
          </a:p>
          <a:p>
            <a:pPr marL="268288" lvl="0" indent="-268288" algn="just">
              <a:buFont typeface="Wingdings" pitchFamily="2" charset="2"/>
              <a:buChar char="v"/>
            </a:pPr>
            <a:r>
              <a:rPr lang="es-CO" sz="1200" dirty="0" smtClean="0">
                <a:latin typeface="Verdana" pitchFamily="34" charset="0"/>
                <a:ea typeface="Verdana" pitchFamily="34" charset="0"/>
                <a:cs typeface="Verdana" pitchFamily="34" charset="0"/>
              </a:rPr>
              <a:t>No </a:t>
            </a:r>
            <a:r>
              <a:rPr lang="es-CO" sz="1200" dirty="0">
                <a:latin typeface="Verdana" pitchFamily="34" charset="0"/>
                <a:ea typeface="Verdana" pitchFamily="34" charset="0"/>
                <a:cs typeface="Verdana" pitchFamily="34" charset="0"/>
              </a:rPr>
              <a:t>debe dirigirse a los ciudadanos, con palabras como “mi seño”, “amigo”, entre otros.</a:t>
            </a:r>
          </a:p>
          <a:p>
            <a:pPr lvl="0" algn="just"/>
            <a:endParaRPr lang="es-CO" sz="1200" dirty="0" smtClean="0">
              <a:latin typeface="Verdana" pitchFamily="34" charset="0"/>
              <a:ea typeface="Verdana" pitchFamily="34" charset="0"/>
              <a:cs typeface="Verdana" pitchFamily="34" charset="0"/>
            </a:endParaRPr>
          </a:p>
        </p:txBody>
      </p:sp>
      <p:pic>
        <p:nvPicPr>
          <p:cNvPr id="16" name="Picture 3" descr="C:\Users\kromero\Pictures\descarga (3).jpg"/>
          <p:cNvPicPr>
            <a:picLocks noChangeAspect="1" noChangeArrowheads="1"/>
          </p:cNvPicPr>
          <p:nvPr/>
        </p:nvPicPr>
        <p:blipFill>
          <a:blip r:embed="rId5" cstate="print"/>
          <a:srcRect/>
          <a:stretch>
            <a:fillRect/>
          </a:stretch>
        </p:blipFill>
        <p:spPr bwMode="auto">
          <a:xfrm>
            <a:off x="0" y="3861048"/>
            <a:ext cx="1691680" cy="1800200"/>
          </a:xfrm>
          <a:prstGeom prst="rect">
            <a:avLst/>
          </a:prstGeom>
          <a:noFill/>
        </p:spPr>
      </p:pic>
      <p:pic>
        <p:nvPicPr>
          <p:cNvPr id="17" name="Picture 2"/>
          <p:cNvPicPr>
            <a:picLocks noChangeAspect="1" noChangeArrowheads="1"/>
          </p:cNvPicPr>
          <p:nvPr/>
        </p:nvPicPr>
        <p:blipFill>
          <a:blip r:embed="rId6" cstate="print"/>
          <a:srcRect/>
          <a:stretch>
            <a:fillRect/>
          </a:stretch>
        </p:blipFill>
        <p:spPr bwMode="auto">
          <a:xfrm>
            <a:off x="6740785" y="476672"/>
            <a:ext cx="2223702" cy="1728192"/>
          </a:xfrm>
          <a:prstGeom prst="rect">
            <a:avLst/>
          </a:prstGeom>
          <a:noFill/>
          <a:ln w="9525">
            <a:noFill/>
            <a:miter lim="800000"/>
            <a:headEnd/>
            <a:tailEnd/>
          </a:ln>
        </p:spPr>
      </p:pic>
    </p:spTree>
    <p:extLst>
      <p:ext uri="{BB962C8B-B14F-4D97-AF65-F5344CB8AC3E}">
        <p14:creationId xmlns:p14="http://schemas.microsoft.com/office/powerpoint/2010/main" val="2657525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1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190" t="18588" r="27328" b="28394"/>
          <a:stretch/>
        </p:blipFill>
        <p:spPr bwMode="auto">
          <a:xfrm>
            <a:off x="0" y="836712"/>
            <a:ext cx="4788024" cy="5040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 name="62 Grupo"/>
          <p:cNvGrpSpPr/>
          <p:nvPr/>
        </p:nvGrpSpPr>
        <p:grpSpPr>
          <a:xfrm>
            <a:off x="6516215" y="6093296"/>
            <a:ext cx="2592289" cy="757382"/>
            <a:chOff x="6516215" y="6093296"/>
            <a:chExt cx="2592289" cy="757382"/>
          </a:xfrm>
        </p:grpSpPr>
        <p:pic>
          <p:nvPicPr>
            <p:cNvPr id="64" name="63 Imagen"/>
            <p:cNvPicPr>
              <a:picLocks noChangeAspect="1"/>
            </p:cNvPicPr>
            <p:nvPr/>
          </p:nvPicPr>
          <p:blipFill rotWithShape="1">
            <a:blip r:embed="rId3"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5" name="64 Imagen"/>
            <p:cNvPicPr>
              <a:picLocks noChangeAspect="1"/>
            </p:cNvPicPr>
            <p:nvPr/>
          </p:nvPicPr>
          <p:blipFill rotWithShape="1">
            <a:blip r:embed="rId4"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sp>
        <p:nvSpPr>
          <p:cNvPr id="7" name="3 Título"/>
          <p:cNvSpPr txBox="1">
            <a:spLocks/>
          </p:cNvSpPr>
          <p:nvPr/>
        </p:nvSpPr>
        <p:spPr>
          <a:xfrm>
            <a:off x="0" y="836712"/>
            <a:ext cx="4788024" cy="864096"/>
          </a:xfrm>
          <a:prstGeom prst="rect">
            <a:avLst/>
          </a:prstGeom>
        </p:spPr>
        <p:txBody>
          <a:bodyP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sz="4400" b="0" i="0" u="none" strike="noStrike" kern="1200" cap="none" spc="0" normalizeH="0" baseline="0" noProof="0" dirty="0" smtClean="0">
                <a:ln>
                  <a:noFill/>
                </a:ln>
                <a:solidFill>
                  <a:schemeClr val="bg1"/>
                </a:solidFill>
                <a:effectLst/>
                <a:uLnTx/>
                <a:uFillTx/>
                <a:latin typeface="+mj-lt"/>
                <a:ea typeface="+mj-ea"/>
                <a:cs typeface="+mj-cs"/>
              </a:rPr>
              <a:t/>
            </a:r>
            <a:br>
              <a:rPr kumimoji="0" lang="es-CO" sz="4400" b="0" i="0" u="none" strike="noStrike" kern="1200" cap="none" spc="0" normalizeH="0" baseline="0" noProof="0" dirty="0" smtClean="0">
                <a:ln>
                  <a:noFill/>
                </a:ln>
                <a:solidFill>
                  <a:schemeClr val="bg1"/>
                </a:solidFill>
                <a:effectLst/>
                <a:uLnTx/>
                <a:uFillTx/>
                <a:latin typeface="+mj-lt"/>
                <a:ea typeface="+mj-ea"/>
                <a:cs typeface="+mj-cs"/>
              </a:rPr>
            </a:br>
            <a:endParaRPr kumimoji="0" lang="es-CO"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14" name="13 Rectángulo"/>
          <p:cNvSpPr/>
          <p:nvPr/>
        </p:nvSpPr>
        <p:spPr>
          <a:xfrm>
            <a:off x="179512" y="836712"/>
            <a:ext cx="4608512" cy="400110"/>
          </a:xfrm>
          <a:prstGeom prst="rect">
            <a:avLst/>
          </a:prstGeom>
        </p:spPr>
        <p:txBody>
          <a:bodyPr wrap="square">
            <a:spAutoFit/>
          </a:bodyPr>
          <a:lstStyle/>
          <a:p>
            <a:r>
              <a:rPr lang="es-CO" sz="2000" b="1"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es-CO"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.3 Atención en Recepción</a:t>
            </a:r>
            <a:endParaRPr lang="es-CO"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10 CuadroTexto"/>
          <p:cNvSpPr txBox="1"/>
          <p:nvPr/>
        </p:nvSpPr>
        <p:spPr>
          <a:xfrm>
            <a:off x="395536" y="1844824"/>
            <a:ext cx="5184576" cy="3970318"/>
          </a:xfrm>
          <a:prstGeom prst="rect">
            <a:avLst/>
          </a:prstGeom>
          <a:noFill/>
        </p:spPr>
        <p:txBody>
          <a:bodyPr wrap="square" rtlCol="0">
            <a:spAutoFit/>
          </a:bodyPr>
          <a:lstStyle/>
          <a:p>
            <a:pPr algn="just"/>
            <a:r>
              <a:rPr lang="es-CO" sz="1200" b="1" dirty="0">
                <a:latin typeface="Verdana" pitchFamily="34" charset="0"/>
                <a:ea typeface="Verdana" pitchFamily="34" charset="0"/>
                <a:cs typeface="Verdana" pitchFamily="34" charset="0"/>
              </a:rPr>
              <a:t> </a:t>
            </a:r>
            <a:endParaRPr lang="es-CO" sz="1200" dirty="0">
              <a:latin typeface="Verdana" pitchFamily="34" charset="0"/>
              <a:ea typeface="Verdana" pitchFamily="34" charset="0"/>
              <a:cs typeface="Verdana" pitchFamily="34" charset="0"/>
            </a:endParaRPr>
          </a:p>
          <a:p>
            <a:pPr marL="268288" indent="-268288" algn="just">
              <a:buFont typeface="Wingdings" pitchFamily="2" charset="2"/>
              <a:buChar char="v"/>
            </a:pPr>
            <a:r>
              <a:rPr lang="es-CO" sz="1200" dirty="0" smtClean="0">
                <a:latin typeface="Verdana" pitchFamily="34" charset="0"/>
                <a:ea typeface="Verdana" pitchFamily="34" charset="0"/>
                <a:cs typeface="Verdana" pitchFamily="34" charset="0"/>
              </a:rPr>
              <a:t>Saludar amablemente </a:t>
            </a:r>
            <a:r>
              <a:rPr lang="es-CO" sz="1200" dirty="0">
                <a:latin typeface="Verdana" pitchFamily="34" charset="0"/>
                <a:ea typeface="Verdana" pitchFamily="34" charset="0"/>
                <a:cs typeface="Verdana" pitchFamily="34" charset="0"/>
              </a:rPr>
              <a:t>diciendo: “Buenos días/tardes”, “Bienvenido/a</a:t>
            </a:r>
            <a:r>
              <a:rPr lang="es-CO" sz="1200" dirty="0" smtClean="0">
                <a:latin typeface="Verdana" pitchFamily="34" charset="0"/>
                <a:ea typeface="Verdana" pitchFamily="34" charset="0"/>
                <a:cs typeface="Verdana" pitchFamily="34" charset="0"/>
              </a:rPr>
              <a:t>...”, ¿</a:t>
            </a:r>
            <a:r>
              <a:rPr lang="es-CO" sz="1200" dirty="0">
                <a:latin typeface="Verdana" pitchFamily="34" charset="0"/>
                <a:ea typeface="Verdana" pitchFamily="34" charset="0"/>
                <a:cs typeface="Verdana" pitchFamily="34" charset="0"/>
              </a:rPr>
              <a:t>qué servicio solicita?... ¿Trae usted computador, tableta o similares</a:t>
            </a:r>
            <a:r>
              <a:rPr lang="es-CO" sz="1200" dirty="0" smtClean="0">
                <a:latin typeface="Verdana" pitchFamily="34" charset="0"/>
                <a:ea typeface="Verdana" pitchFamily="34" charset="0"/>
                <a:cs typeface="Verdana" pitchFamily="34" charset="0"/>
              </a:rPr>
              <a:t>?....</a:t>
            </a:r>
          </a:p>
          <a:p>
            <a:pPr marL="268288" indent="-268288" algn="just"/>
            <a:endParaRPr lang="es-CO" sz="1200" dirty="0">
              <a:latin typeface="Verdana" pitchFamily="34" charset="0"/>
              <a:ea typeface="Verdana" pitchFamily="34" charset="0"/>
              <a:cs typeface="Verdana" pitchFamily="34" charset="0"/>
            </a:endParaRPr>
          </a:p>
          <a:p>
            <a:pPr marL="268288" lvl="0" indent="-268288" algn="just">
              <a:buFont typeface="Wingdings" pitchFamily="2" charset="2"/>
              <a:buChar char="v"/>
            </a:pPr>
            <a:r>
              <a:rPr lang="es-CO" sz="1200" dirty="0" smtClean="0">
                <a:latin typeface="Verdana" pitchFamily="34" charset="0"/>
                <a:ea typeface="Verdana" pitchFamily="34" charset="0"/>
                <a:cs typeface="Verdana" pitchFamily="34" charset="0"/>
              </a:rPr>
              <a:t> Tener </a:t>
            </a:r>
            <a:r>
              <a:rPr lang="es-CO" sz="1200" dirty="0">
                <a:latin typeface="Verdana" pitchFamily="34" charset="0"/>
                <a:ea typeface="Verdana" pitchFamily="34" charset="0"/>
                <a:cs typeface="Verdana" pitchFamily="34" charset="0"/>
              </a:rPr>
              <a:t>disponible el listado de extensiones</a:t>
            </a:r>
            <a:r>
              <a:rPr lang="es-CO" sz="1200" dirty="0" smtClean="0">
                <a:latin typeface="Verdana" pitchFamily="34" charset="0"/>
                <a:ea typeface="Verdana" pitchFamily="34" charset="0"/>
                <a:cs typeface="Verdana" pitchFamily="34" charset="0"/>
              </a:rPr>
              <a:t>.</a:t>
            </a:r>
          </a:p>
          <a:p>
            <a:pPr marL="268288" lvl="0" indent="-268288" algn="just"/>
            <a:endParaRPr lang="es-CO" sz="1200" dirty="0">
              <a:latin typeface="Verdana" pitchFamily="34" charset="0"/>
              <a:ea typeface="Verdana" pitchFamily="34" charset="0"/>
              <a:cs typeface="Verdana" pitchFamily="34" charset="0"/>
            </a:endParaRPr>
          </a:p>
          <a:p>
            <a:pPr marL="268288" lvl="0" indent="-268288" algn="just">
              <a:buFont typeface="Wingdings" pitchFamily="2" charset="2"/>
              <a:buChar char="v"/>
            </a:pPr>
            <a:r>
              <a:rPr lang="es-CO" sz="1200" dirty="0" smtClean="0">
                <a:latin typeface="Verdana" pitchFamily="34" charset="0"/>
                <a:ea typeface="Verdana" pitchFamily="34" charset="0"/>
                <a:cs typeface="Verdana" pitchFamily="34" charset="0"/>
              </a:rPr>
              <a:t>Llamar </a:t>
            </a:r>
            <a:r>
              <a:rPr lang="es-CO" sz="1200" dirty="0">
                <a:latin typeface="Verdana" pitchFamily="34" charset="0"/>
                <a:ea typeface="Verdana" pitchFamily="34" charset="0"/>
                <a:cs typeface="Verdana" pitchFamily="34" charset="0"/>
              </a:rPr>
              <a:t>a la dependencia para anunciar el ingreso del ciudadano y en lo posible obtener el nombre del servidor que lo va a atender</a:t>
            </a:r>
            <a:r>
              <a:rPr lang="es-CO" sz="1200" dirty="0" smtClean="0">
                <a:latin typeface="Verdana" pitchFamily="34" charset="0"/>
                <a:ea typeface="Verdana" pitchFamily="34" charset="0"/>
                <a:cs typeface="Verdana" pitchFamily="34" charset="0"/>
              </a:rPr>
              <a:t>.</a:t>
            </a:r>
          </a:p>
          <a:p>
            <a:pPr marL="268288" lvl="0" indent="-268288" algn="just"/>
            <a:endParaRPr lang="es-CO" sz="1200" dirty="0">
              <a:latin typeface="Verdana" pitchFamily="34" charset="0"/>
              <a:ea typeface="Verdana" pitchFamily="34" charset="0"/>
              <a:cs typeface="Verdana" pitchFamily="34" charset="0"/>
            </a:endParaRPr>
          </a:p>
          <a:p>
            <a:pPr marL="268288" lvl="0" indent="-268288" algn="just">
              <a:buFont typeface="Wingdings" pitchFamily="2" charset="2"/>
              <a:buChar char="v"/>
            </a:pPr>
            <a:r>
              <a:rPr lang="es-CO" sz="1200" dirty="0" smtClean="0">
                <a:latin typeface="Verdana" pitchFamily="34" charset="0"/>
                <a:ea typeface="Verdana" pitchFamily="34" charset="0"/>
                <a:cs typeface="Verdana" pitchFamily="34" charset="0"/>
              </a:rPr>
              <a:t>Solicitar </a:t>
            </a:r>
            <a:r>
              <a:rPr lang="es-CO" sz="1200" dirty="0">
                <a:latin typeface="Verdana" pitchFamily="34" charset="0"/>
                <a:ea typeface="Verdana" pitchFamily="34" charset="0"/>
                <a:cs typeface="Verdana" pitchFamily="34" charset="0"/>
              </a:rPr>
              <a:t>los datos básicos de la persona que ingresa a la Entidad para realizar el registro de ingreso al Ministerio</a:t>
            </a:r>
            <a:r>
              <a:rPr lang="es-CO" sz="1200" dirty="0" smtClean="0">
                <a:latin typeface="Verdana" pitchFamily="34" charset="0"/>
                <a:ea typeface="Verdana" pitchFamily="34" charset="0"/>
                <a:cs typeface="Verdana" pitchFamily="34" charset="0"/>
              </a:rPr>
              <a:t>.</a:t>
            </a:r>
          </a:p>
          <a:p>
            <a:pPr marL="268288" lvl="0" indent="-268288" algn="just"/>
            <a:endParaRPr lang="es-CO" sz="1200" dirty="0">
              <a:latin typeface="Verdana" pitchFamily="34" charset="0"/>
              <a:ea typeface="Verdana" pitchFamily="34" charset="0"/>
              <a:cs typeface="Verdana" pitchFamily="34" charset="0"/>
            </a:endParaRPr>
          </a:p>
          <a:p>
            <a:pPr marL="268288" lvl="0" indent="-268288" algn="just">
              <a:buFont typeface="Wingdings" pitchFamily="2" charset="2"/>
              <a:buChar char="v"/>
            </a:pPr>
            <a:r>
              <a:rPr lang="es-CO" sz="1200" dirty="0" smtClean="0">
                <a:latin typeface="Verdana" pitchFamily="34" charset="0"/>
                <a:ea typeface="Verdana" pitchFamily="34" charset="0"/>
                <a:cs typeface="Verdana" pitchFamily="34" charset="0"/>
              </a:rPr>
              <a:t>Tener </a:t>
            </a:r>
            <a:r>
              <a:rPr lang="es-CO" sz="1200" dirty="0">
                <a:latin typeface="Verdana" pitchFamily="34" charset="0"/>
                <a:ea typeface="Verdana" pitchFamily="34" charset="0"/>
                <a:cs typeface="Verdana" pitchFamily="34" charset="0"/>
              </a:rPr>
              <a:t>disponible el sistema para diligenciar el ingreso de personas y el registro de computadores, tableta o elementos </a:t>
            </a:r>
            <a:r>
              <a:rPr lang="es-CO" sz="1200" dirty="0" smtClean="0">
                <a:latin typeface="Verdana" pitchFamily="34" charset="0"/>
                <a:ea typeface="Verdana" pitchFamily="34" charset="0"/>
                <a:cs typeface="Verdana" pitchFamily="34" charset="0"/>
              </a:rPr>
              <a:t>similares.</a:t>
            </a:r>
          </a:p>
          <a:p>
            <a:pPr marL="268288" lvl="0" indent="-268288" algn="just">
              <a:buFont typeface="Wingdings" pitchFamily="2" charset="2"/>
              <a:buChar char="v"/>
            </a:pPr>
            <a:endParaRPr lang="es-CO" sz="1200" dirty="0" smtClean="0">
              <a:latin typeface="Verdana" pitchFamily="34" charset="0"/>
              <a:ea typeface="Verdana" pitchFamily="34" charset="0"/>
              <a:cs typeface="Verdana" pitchFamily="34" charset="0"/>
            </a:endParaRPr>
          </a:p>
          <a:p>
            <a:pPr marL="268288" lvl="0" indent="-268288" algn="just">
              <a:buFont typeface="Wingdings" pitchFamily="2" charset="2"/>
              <a:buChar char="v"/>
            </a:pPr>
            <a:r>
              <a:rPr lang="es-CO" sz="1200" dirty="0" smtClean="0">
                <a:latin typeface="Verdana" pitchFamily="34" charset="0"/>
                <a:ea typeface="Verdana" pitchFamily="34" charset="0"/>
                <a:cs typeface="Verdana" pitchFamily="34" charset="0"/>
              </a:rPr>
              <a:t>Orientar </a:t>
            </a:r>
            <a:r>
              <a:rPr lang="es-CO" sz="1200" dirty="0">
                <a:latin typeface="Verdana" pitchFamily="34" charset="0"/>
                <a:ea typeface="Verdana" pitchFamily="34" charset="0"/>
                <a:cs typeface="Verdana" pitchFamily="34" charset="0"/>
              </a:rPr>
              <a:t>al ciudadano hacia el piso al que debe dirigirse para ser atendido.</a:t>
            </a:r>
          </a:p>
          <a:p>
            <a:pPr lvl="0" algn="just"/>
            <a:endParaRPr lang="es-CO" sz="1200" dirty="0" smtClean="0">
              <a:latin typeface="Verdana" pitchFamily="34" charset="0"/>
              <a:ea typeface="Verdana" pitchFamily="34" charset="0"/>
              <a:cs typeface="Verdana" pitchFamily="34" charset="0"/>
            </a:endParaRPr>
          </a:p>
        </p:txBody>
      </p:sp>
      <p:pic>
        <p:nvPicPr>
          <p:cNvPr id="12" name="Picture 2" descr="C:\Users\kromero\Pictures\Recepcionista.jpeg"/>
          <p:cNvPicPr>
            <a:picLocks noChangeAspect="1" noChangeArrowheads="1"/>
          </p:cNvPicPr>
          <p:nvPr/>
        </p:nvPicPr>
        <p:blipFill>
          <a:blip r:embed="rId5" cstate="print"/>
          <a:srcRect/>
          <a:stretch>
            <a:fillRect/>
          </a:stretch>
        </p:blipFill>
        <p:spPr bwMode="auto">
          <a:xfrm>
            <a:off x="6372200" y="1844824"/>
            <a:ext cx="2427337" cy="2924485"/>
          </a:xfrm>
          <a:prstGeom prst="rect">
            <a:avLst/>
          </a:prstGeom>
          <a:noFill/>
        </p:spPr>
      </p:pic>
    </p:spTree>
    <p:extLst>
      <p:ext uri="{BB962C8B-B14F-4D97-AF65-F5344CB8AC3E}">
        <p14:creationId xmlns:p14="http://schemas.microsoft.com/office/powerpoint/2010/main" val="2657525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1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190" t="18588" r="27328" b="28394"/>
          <a:stretch/>
        </p:blipFill>
        <p:spPr bwMode="auto">
          <a:xfrm>
            <a:off x="-1" y="836712"/>
            <a:ext cx="2987825" cy="6480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 name="62 Grupo"/>
          <p:cNvGrpSpPr/>
          <p:nvPr/>
        </p:nvGrpSpPr>
        <p:grpSpPr>
          <a:xfrm>
            <a:off x="6516215" y="6093296"/>
            <a:ext cx="2592289" cy="757382"/>
            <a:chOff x="6516215" y="6093296"/>
            <a:chExt cx="2592289" cy="757382"/>
          </a:xfrm>
        </p:grpSpPr>
        <p:pic>
          <p:nvPicPr>
            <p:cNvPr id="64" name="63 Imagen"/>
            <p:cNvPicPr>
              <a:picLocks noChangeAspect="1"/>
            </p:cNvPicPr>
            <p:nvPr/>
          </p:nvPicPr>
          <p:blipFill rotWithShape="1">
            <a:blip r:embed="rId3"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5" name="64 Imagen"/>
            <p:cNvPicPr>
              <a:picLocks noChangeAspect="1"/>
            </p:cNvPicPr>
            <p:nvPr/>
          </p:nvPicPr>
          <p:blipFill rotWithShape="1">
            <a:blip r:embed="rId4"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sp>
        <p:nvSpPr>
          <p:cNvPr id="7" name="3 Título"/>
          <p:cNvSpPr txBox="1">
            <a:spLocks/>
          </p:cNvSpPr>
          <p:nvPr/>
        </p:nvSpPr>
        <p:spPr>
          <a:xfrm>
            <a:off x="0" y="836712"/>
            <a:ext cx="4788024" cy="864096"/>
          </a:xfrm>
          <a:prstGeom prst="rect">
            <a:avLst/>
          </a:prstGeom>
        </p:spPr>
        <p:txBody>
          <a:bodyP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sz="4400" b="0" i="0" u="none" strike="noStrike" kern="1200" cap="none" spc="0" normalizeH="0" baseline="0" noProof="0" dirty="0" smtClean="0">
                <a:ln>
                  <a:noFill/>
                </a:ln>
                <a:solidFill>
                  <a:schemeClr val="bg1"/>
                </a:solidFill>
                <a:effectLst/>
                <a:uLnTx/>
                <a:uFillTx/>
                <a:latin typeface="+mj-lt"/>
                <a:ea typeface="+mj-ea"/>
                <a:cs typeface="+mj-cs"/>
              </a:rPr>
              <a:t/>
            </a:r>
            <a:br>
              <a:rPr kumimoji="0" lang="es-CO" sz="4400" b="0" i="0" u="none" strike="noStrike" kern="1200" cap="none" spc="0" normalizeH="0" baseline="0" noProof="0" dirty="0" smtClean="0">
                <a:ln>
                  <a:noFill/>
                </a:ln>
                <a:solidFill>
                  <a:schemeClr val="bg1"/>
                </a:solidFill>
                <a:effectLst/>
                <a:uLnTx/>
                <a:uFillTx/>
                <a:latin typeface="+mj-lt"/>
                <a:ea typeface="+mj-ea"/>
                <a:cs typeface="+mj-cs"/>
              </a:rPr>
            </a:br>
            <a:endParaRPr kumimoji="0" lang="es-CO"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14" name="13 Rectángulo"/>
          <p:cNvSpPr/>
          <p:nvPr/>
        </p:nvSpPr>
        <p:spPr>
          <a:xfrm>
            <a:off x="179512" y="836712"/>
            <a:ext cx="2664296" cy="707886"/>
          </a:xfrm>
          <a:prstGeom prst="rect">
            <a:avLst/>
          </a:prstGeom>
        </p:spPr>
        <p:txBody>
          <a:bodyPr wrap="square">
            <a:spAutoFit/>
          </a:bodyPr>
          <a:lstStyle/>
          <a:p>
            <a:r>
              <a:rPr lang="es-CO"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7.4 Atención preferencial </a:t>
            </a:r>
            <a:endParaRPr lang="es-CO"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Picture 3"/>
          <p:cNvPicPr>
            <a:picLocks noChangeAspect="1" noChangeArrowheads="1"/>
          </p:cNvPicPr>
          <p:nvPr/>
        </p:nvPicPr>
        <p:blipFill>
          <a:blip r:embed="rId5" cstate="print"/>
          <a:srcRect/>
          <a:stretch>
            <a:fillRect/>
          </a:stretch>
        </p:blipFill>
        <p:spPr bwMode="auto">
          <a:xfrm>
            <a:off x="57771" y="3303324"/>
            <a:ext cx="3506118" cy="1349812"/>
          </a:xfrm>
          <a:prstGeom prst="rect">
            <a:avLst/>
          </a:prstGeom>
          <a:noFill/>
          <a:ln w="9525">
            <a:noFill/>
            <a:miter lim="800000"/>
            <a:headEnd/>
            <a:tailEnd/>
          </a:ln>
        </p:spPr>
      </p:pic>
      <p:sp>
        <p:nvSpPr>
          <p:cNvPr id="13" name="12 CuadroTexto"/>
          <p:cNvSpPr txBox="1"/>
          <p:nvPr/>
        </p:nvSpPr>
        <p:spPr>
          <a:xfrm>
            <a:off x="3635896" y="295037"/>
            <a:ext cx="5184576" cy="6001643"/>
          </a:xfrm>
          <a:prstGeom prst="rect">
            <a:avLst/>
          </a:prstGeom>
          <a:noFill/>
        </p:spPr>
        <p:txBody>
          <a:bodyPr wrap="square" rtlCol="0">
            <a:spAutoFit/>
          </a:bodyPr>
          <a:lstStyle/>
          <a:p>
            <a:pPr algn="just"/>
            <a:r>
              <a:rPr lang="es-CO" sz="1200" dirty="0" smtClean="0">
                <a:latin typeface="Verdana" pitchFamily="34" charset="0"/>
                <a:ea typeface="Verdana" pitchFamily="34" charset="0"/>
                <a:cs typeface="Verdana" pitchFamily="34" charset="0"/>
              </a:rPr>
              <a:t>Es </a:t>
            </a:r>
            <a:r>
              <a:rPr lang="es-CO" sz="1200" dirty="0">
                <a:latin typeface="Verdana" pitchFamily="34" charset="0"/>
                <a:ea typeface="Verdana" pitchFamily="34" charset="0"/>
                <a:cs typeface="Verdana" pitchFamily="34" charset="0"/>
              </a:rPr>
              <a:t>aquella que se da prioritariamente a ciudadanos en situaciones particulares, como adultos mayores, mujeres embarazadas, niños, niñas y adolescentes, población en situación de vulnerabilidad, grupos étnicos minoritarios, personas en condición de discapacidad y personas de talla baja. </a:t>
            </a:r>
          </a:p>
          <a:p>
            <a:pPr algn="just"/>
            <a:r>
              <a:rPr lang="es-CO" sz="1200" dirty="0">
                <a:latin typeface="Verdana" pitchFamily="34" charset="0"/>
                <a:ea typeface="Verdana" pitchFamily="34" charset="0"/>
                <a:cs typeface="Verdana" pitchFamily="34" charset="0"/>
              </a:rPr>
              <a:t> </a:t>
            </a:r>
          </a:p>
          <a:p>
            <a:pPr algn="just"/>
            <a:r>
              <a:rPr lang="es-CO" sz="1200" b="1" dirty="0">
                <a:latin typeface="Verdana" panose="020B0604030504040204" pitchFamily="34" charset="0"/>
                <a:ea typeface="Verdana" panose="020B0604030504040204" pitchFamily="34" charset="0"/>
                <a:cs typeface="Verdana" panose="020B0604030504040204" pitchFamily="34" charset="0"/>
              </a:rPr>
              <a:t>Adultos mayores y mujeres </a:t>
            </a:r>
            <a:r>
              <a:rPr lang="es-CO" sz="1200" b="1" dirty="0" smtClean="0">
                <a:latin typeface="Verdana" panose="020B0604030504040204" pitchFamily="34" charset="0"/>
                <a:ea typeface="Verdana" panose="020B0604030504040204" pitchFamily="34" charset="0"/>
                <a:cs typeface="Verdana" panose="020B0604030504040204" pitchFamily="34" charset="0"/>
              </a:rPr>
              <a:t>embarazadas: </a:t>
            </a:r>
            <a:r>
              <a:rPr lang="es-CO" sz="1200" dirty="0" smtClean="0">
                <a:latin typeface="Verdana" panose="020B0604030504040204" pitchFamily="34" charset="0"/>
                <a:ea typeface="Verdana" panose="020B0604030504040204" pitchFamily="34" charset="0"/>
                <a:cs typeface="Verdana" panose="020B0604030504040204" pitchFamily="34" charset="0"/>
              </a:rPr>
              <a:t>Una </a:t>
            </a:r>
            <a:r>
              <a:rPr lang="es-CO" sz="1200" dirty="0">
                <a:latin typeface="Verdana" panose="020B0604030504040204" pitchFamily="34" charset="0"/>
                <a:ea typeface="Verdana" panose="020B0604030504040204" pitchFamily="34" charset="0"/>
                <a:cs typeface="Verdana" panose="020B0604030504040204" pitchFamily="34" charset="0"/>
              </a:rPr>
              <a:t>vez llegan a la oficina de Servicio al Ciudadano, el servidor público debe orientarlos para que se sitúen en las áreas destinadas para ellos, mientras se direccionan a la dependencia encargada en caso de requerirse. </a:t>
            </a:r>
          </a:p>
          <a:p>
            <a:pPr algn="just"/>
            <a:r>
              <a:rPr lang="es-CO" sz="1200" dirty="0">
                <a:latin typeface="Verdana" panose="020B0604030504040204" pitchFamily="34" charset="0"/>
                <a:ea typeface="Verdana" panose="020B0604030504040204" pitchFamily="34" charset="0"/>
                <a:cs typeface="Verdana" panose="020B0604030504040204" pitchFamily="34" charset="0"/>
              </a:rPr>
              <a:t> </a:t>
            </a:r>
          </a:p>
          <a:p>
            <a:pPr algn="just"/>
            <a:r>
              <a:rPr lang="es-CO" sz="1200" dirty="0">
                <a:latin typeface="Verdana" panose="020B0604030504040204" pitchFamily="34" charset="0"/>
                <a:ea typeface="Verdana" panose="020B0604030504040204" pitchFamily="34" charset="0"/>
                <a:cs typeface="Verdana" panose="020B0604030504040204" pitchFamily="34" charset="0"/>
              </a:rPr>
              <a:t>La </a:t>
            </a:r>
            <a:r>
              <a:rPr lang="es-CO" sz="1200" dirty="0" smtClean="0">
                <a:latin typeface="Verdana" panose="020B0604030504040204" pitchFamily="34" charset="0"/>
                <a:ea typeface="Verdana" panose="020B0604030504040204" pitchFamily="34" charset="0"/>
                <a:cs typeface="Verdana" panose="020B0604030504040204" pitchFamily="34" charset="0"/>
              </a:rPr>
              <a:t>atención </a:t>
            </a:r>
            <a:r>
              <a:rPr lang="es-CO" sz="1200" dirty="0">
                <a:latin typeface="Verdana" panose="020B0604030504040204" pitchFamily="34" charset="0"/>
                <a:ea typeface="Verdana" panose="020B0604030504040204" pitchFamily="34" charset="0"/>
                <a:cs typeface="Verdana" panose="020B0604030504040204" pitchFamily="34" charset="0"/>
              </a:rPr>
              <a:t>dentro de este grupo de </a:t>
            </a:r>
            <a:r>
              <a:rPr lang="es-CO" sz="1200" dirty="0" smtClean="0">
                <a:latin typeface="Verdana" panose="020B0604030504040204" pitchFamily="34" charset="0"/>
                <a:ea typeface="Verdana" panose="020B0604030504040204" pitchFamily="34" charset="0"/>
                <a:cs typeface="Verdana" panose="020B0604030504040204" pitchFamily="34" charset="0"/>
              </a:rPr>
              <a:t>personas </a:t>
            </a:r>
            <a:r>
              <a:rPr lang="es-CO" sz="1200" dirty="0">
                <a:latin typeface="Verdana" panose="020B0604030504040204" pitchFamily="34" charset="0"/>
                <a:ea typeface="Verdana" panose="020B0604030504040204" pitchFamily="34" charset="0"/>
                <a:cs typeface="Verdana" panose="020B0604030504040204" pitchFamily="34" charset="0"/>
              </a:rPr>
              <a:t>se realiza por orden de llegada. </a:t>
            </a:r>
          </a:p>
          <a:p>
            <a:pPr algn="just"/>
            <a:r>
              <a:rPr lang="es-CO" sz="1200" dirty="0">
                <a:latin typeface="Verdana" panose="020B0604030504040204" pitchFamily="34" charset="0"/>
                <a:ea typeface="Verdana" panose="020B0604030504040204" pitchFamily="34" charset="0"/>
                <a:cs typeface="Verdana" panose="020B0604030504040204" pitchFamily="34" charset="0"/>
              </a:rPr>
              <a:t> </a:t>
            </a:r>
          </a:p>
          <a:p>
            <a:pPr algn="just"/>
            <a:r>
              <a:rPr lang="es-CO" sz="1200" b="1" dirty="0">
                <a:latin typeface="Verdana" panose="020B0604030504040204" pitchFamily="34" charset="0"/>
                <a:ea typeface="Verdana" panose="020B0604030504040204" pitchFamily="34" charset="0"/>
                <a:cs typeface="Verdana" panose="020B0604030504040204" pitchFamily="34" charset="0"/>
              </a:rPr>
              <a:t>Atención a niños, niñas y </a:t>
            </a:r>
            <a:r>
              <a:rPr lang="es-CO" sz="1200" b="1" dirty="0" smtClean="0">
                <a:latin typeface="Verdana" panose="020B0604030504040204" pitchFamily="34" charset="0"/>
                <a:ea typeface="Verdana" panose="020B0604030504040204" pitchFamily="34" charset="0"/>
                <a:cs typeface="Verdana" panose="020B0604030504040204" pitchFamily="34" charset="0"/>
              </a:rPr>
              <a:t>adolescentes: </a:t>
            </a:r>
            <a:r>
              <a:rPr lang="es-CO" sz="1200" dirty="0" smtClean="0">
                <a:latin typeface="Verdana" panose="020B0604030504040204" pitchFamily="34" charset="0"/>
                <a:ea typeface="Verdana" panose="020B0604030504040204" pitchFamily="34" charset="0"/>
                <a:cs typeface="Verdana" panose="020B0604030504040204" pitchFamily="34" charset="0"/>
              </a:rPr>
              <a:t>Los </a:t>
            </a:r>
            <a:r>
              <a:rPr lang="es-CO" sz="1200" dirty="0">
                <a:latin typeface="Verdana" panose="020B0604030504040204" pitchFamily="34" charset="0"/>
                <a:ea typeface="Verdana" panose="020B0604030504040204" pitchFamily="34" charset="0"/>
                <a:cs typeface="Verdana" panose="020B0604030504040204" pitchFamily="34" charset="0"/>
              </a:rPr>
              <a:t>niños, niñas y adolescentes pueden presentar solicitudes, quejas o reclamos directamente sobre asuntos de su interés particular. En caso de atención presencial: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-Tienen </a:t>
            </a:r>
            <a:r>
              <a:rPr lang="es-CO" sz="1200" dirty="0">
                <a:latin typeface="Verdana" panose="020B0604030504040204" pitchFamily="34" charset="0"/>
                <a:ea typeface="Verdana" panose="020B0604030504040204" pitchFamily="34" charset="0"/>
                <a:cs typeface="Verdana" panose="020B0604030504040204" pitchFamily="34" charset="0"/>
              </a:rPr>
              <a:t>prelación en el turno sobre los demás ciudadanos. </a:t>
            </a:r>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200" dirty="0">
                <a:latin typeface="Verdana" panose="020B0604030504040204" pitchFamily="34" charset="0"/>
                <a:ea typeface="Verdana" panose="020B0604030504040204" pitchFamily="34" charset="0"/>
                <a:cs typeface="Verdana" panose="020B0604030504040204" pitchFamily="34" charset="0"/>
              </a:rPr>
              <a:t>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-Hay </a:t>
            </a:r>
            <a:r>
              <a:rPr lang="es-CO" sz="1200" dirty="0">
                <a:latin typeface="Verdana" panose="020B0604030504040204" pitchFamily="34" charset="0"/>
                <a:ea typeface="Verdana" panose="020B0604030504040204" pitchFamily="34" charset="0"/>
                <a:cs typeface="Verdana" panose="020B0604030504040204" pitchFamily="34" charset="0"/>
              </a:rPr>
              <a:t>que escuchar atentamente y otorgar a la solicitud un tratamiento reservado. </a:t>
            </a:r>
          </a:p>
          <a:p>
            <a:pPr algn="just"/>
            <a:r>
              <a:rPr lang="es-CO" sz="1200" dirty="0">
                <a:latin typeface="Verdana" panose="020B0604030504040204" pitchFamily="34" charset="0"/>
                <a:ea typeface="Verdana" panose="020B0604030504040204" pitchFamily="34" charset="0"/>
                <a:cs typeface="Verdana" panose="020B0604030504040204" pitchFamily="34" charset="0"/>
              </a:rPr>
              <a:t>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-En </a:t>
            </a:r>
            <a:r>
              <a:rPr lang="es-CO" sz="1200" dirty="0">
                <a:latin typeface="Verdana" panose="020B0604030504040204" pitchFamily="34" charset="0"/>
                <a:ea typeface="Verdana" panose="020B0604030504040204" pitchFamily="34" charset="0"/>
                <a:cs typeface="Verdana" panose="020B0604030504040204" pitchFamily="34" charset="0"/>
              </a:rPr>
              <a:t>ningún momento se deberá manifestar incredulidad sobre lo que el niño o adolescente diga; conviene en cambio preguntar para entender. </a:t>
            </a:r>
          </a:p>
          <a:p>
            <a:pPr algn="just"/>
            <a:r>
              <a:rPr lang="es-CO" sz="1200" dirty="0">
                <a:latin typeface="Verdana" panose="020B0604030504040204" pitchFamily="34" charset="0"/>
                <a:ea typeface="Verdana" panose="020B0604030504040204" pitchFamily="34" charset="0"/>
                <a:cs typeface="Verdana" panose="020B0604030504040204" pitchFamily="34" charset="0"/>
              </a:rPr>
              <a:t>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-Debe </a:t>
            </a:r>
            <a:r>
              <a:rPr lang="es-CO" sz="1200" dirty="0">
                <a:latin typeface="Verdana" panose="020B0604030504040204" pitchFamily="34" charset="0"/>
                <a:ea typeface="Verdana" panose="020B0604030504040204" pitchFamily="34" charset="0"/>
                <a:cs typeface="Verdana" panose="020B0604030504040204" pitchFamily="34" charset="0"/>
              </a:rPr>
              <a:t>llamársele por su nombre y no usar apelativos como ‘chiquito’ o ‘mijito’, entre otros. </a:t>
            </a:r>
          </a:p>
          <a:p>
            <a:pPr algn="just"/>
            <a:r>
              <a:rPr lang="es-CO" sz="1200" dirty="0">
                <a:latin typeface="Verdana" panose="020B0604030504040204" pitchFamily="34" charset="0"/>
                <a:ea typeface="Verdana" panose="020B0604030504040204" pitchFamily="34" charset="0"/>
                <a:cs typeface="Verdana" panose="020B0604030504040204" pitchFamily="34" charset="0"/>
              </a:rPr>
              <a:t>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-Se </a:t>
            </a:r>
            <a:r>
              <a:rPr lang="es-CO" sz="1200" dirty="0">
                <a:latin typeface="Verdana" panose="020B0604030504040204" pitchFamily="34" charset="0"/>
                <a:ea typeface="Verdana" panose="020B0604030504040204" pitchFamily="34" charset="0"/>
                <a:cs typeface="Verdana" panose="020B0604030504040204" pitchFamily="34" charset="0"/>
              </a:rPr>
              <a:t>les debe hablar claro, en un lenguaje acorde con la edad. </a:t>
            </a:r>
          </a:p>
        </p:txBody>
      </p:sp>
    </p:spTree>
    <p:extLst>
      <p:ext uri="{BB962C8B-B14F-4D97-AF65-F5344CB8AC3E}">
        <p14:creationId xmlns:p14="http://schemas.microsoft.com/office/powerpoint/2010/main" val="2657525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1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190" t="18588" r="27328" b="28394"/>
          <a:stretch/>
        </p:blipFill>
        <p:spPr bwMode="auto">
          <a:xfrm>
            <a:off x="0" y="3046487"/>
            <a:ext cx="2987824" cy="6480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5 CuadroTexto"/>
          <p:cNvSpPr txBox="1"/>
          <p:nvPr/>
        </p:nvSpPr>
        <p:spPr>
          <a:xfrm>
            <a:off x="0" y="3068960"/>
            <a:ext cx="3059832" cy="707886"/>
          </a:xfrm>
          <a:prstGeom prst="rect">
            <a:avLst/>
          </a:prstGeom>
          <a:noFill/>
        </p:spPr>
        <p:txBody>
          <a:bodyPr wrap="square" rtlCol="0">
            <a:spAutoFit/>
          </a:bodyPr>
          <a:lstStyle/>
          <a:p>
            <a:r>
              <a:rPr lang="es-CO"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TABLA DE CONTENIDO</a:t>
            </a:r>
          </a:p>
        </p:txBody>
      </p:sp>
      <p:grpSp>
        <p:nvGrpSpPr>
          <p:cNvPr id="2" name="62 Grupo"/>
          <p:cNvGrpSpPr/>
          <p:nvPr/>
        </p:nvGrpSpPr>
        <p:grpSpPr>
          <a:xfrm>
            <a:off x="6516215" y="6093296"/>
            <a:ext cx="2592289" cy="757382"/>
            <a:chOff x="6516215" y="6093296"/>
            <a:chExt cx="2592289" cy="757382"/>
          </a:xfrm>
        </p:grpSpPr>
        <p:pic>
          <p:nvPicPr>
            <p:cNvPr id="64" name="63 Imagen"/>
            <p:cNvPicPr>
              <a:picLocks noChangeAspect="1"/>
            </p:cNvPicPr>
            <p:nvPr/>
          </p:nvPicPr>
          <p:blipFill rotWithShape="1">
            <a:blip r:embed="rId3"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5" name="64 Imagen"/>
            <p:cNvPicPr>
              <a:picLocks noChangeAspect="1"/>
            </p:cNvPicPr>
            <p:nvPr/>
          </p:nvPicPr>
          <p:blipFill rotWithShape="1">
            <a:blip r:embed="rId4"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sp>
        <p:nvSpPr>
          <p:cNvPr id="7" name="6 CuadroTexto"/>
          <p:cNvSpPr txBox="1"/>
          <p:nvPr/>
        </p:nvSpPr>
        <p:spPr>
          <a:xfrm>
            <a:off x="3347864" y="0"/>
            <a:ext cx="5400600" cy="6740307"/>
          </a:xfrm>
          <a:prstGeom prst="rect">
            <a:avLst/>
          </a:prstGeom>
          <a:noFill/>
        </p:spPr>
        <p:txBody>
          <a:bodyPr wrap="square" rtlCol="0">
            <a:spAutoFit/>
          </a:bodyPr>
          <a:lstStyle/>
          <a:p>
            <a:pPr algn="ctr"/>
            <a:endParaRPr lang="es-CO" sz="1200" b="1" dirty="0" smtClean="0">
              <a:latin typeface="Verdana" pitchFamily="34" charset="0"/>
              <a:ea typeface="Verdana" pitchFamily="34" charset="0"/>
              <a:cs typeface="Verdana" pitchFamily="34" charset="0"/>
            </a:endParaRPr>
          </a:p>
          <a:p>
            <a:pPr algn="ctr"/>
            <a:endParaRPr lang="es-CO" sz="1200" b="1" dirty="0">
              <a:latin typeface="Verdana" pitchFamily="34" charset="0"/>
              <a:ea typeface="Verdana" pitchFamily="34" charset="0"/>
              <a:cs typeface="Verdana" pitchFamily="34" charset="0"/>
            </a:endParaRPr>
          </a:p>
          <a:p>
            <a:pPr marL="228600" indent="-228600"/>
            <a:r>
              <a:rPr lang="es-CO" sz="1200" dirty="0" smtClean="0">
                <a:latin typeface="Verdana" pitchFamily="34" charset="0"/>
                <a:ea typeface="Verdana" pitchFamily="34" charset="0"/>
                <a:cs typeface="Verdana" pitchFamily="34" charset="0"/>
              </a:rPr>
              <a:t>1. 	Introducción				3</a:t>
            </a:r>
          </a:p>
          <a:p>
            <a:pPr marL="228600" indent="-228600"/>
            <a:endParaRPr lang="es-CO" sz="1200" dirty="0" smtClean="0">
              <a:latin typeface="Verdana" pitchFamily="34" charset="0"/>
              <a:ea typeface="Verdana" pitchFamily="34" charset="0"/>
              <a:cs typeface="Verdana" pitchFamily="34" charset="0"/>
            </a:endParaRPr>
          </a:p>
          <a:p>
            <a:pPr marL="228600" indent="-228600">
              <a:buAutoNum type="arabicPeriod" startAt="2"/>
            </a:pPr>
            <a:r>
              <a:rPr lang="es-CO" sz="1200" dirty="0" smtClean="0">
                <a:latin typeface="Verdana" pitchFamily="34" charset="0"/>
                <a:ea typeface="Verdana" pitchFamily="34" charset="0"/>
                <a:cs typeface="Verdana" pitchFamily="34" charset="0"/>
              </a:rPr>
              <a:t>Objetivo y alcance				3</a:t>
            </a:r>
          </a:p>
          <a:p>
            <a:pPr marL="228600" indent="-228600">
              <a:buAutoNum type="arabicPeriod" startAt="2"/>
            </a:pPr>
            <a:endParaRPr lang="es-CO" sz="1200" dirty="0">
              <a:latin typeface="Verdana" pitchFamily="34" charset="0"/>
              <a:ea typeface="Verdana" pitchFamily="34" charset="0"/>
              <a:cs typeface="Verdana" pitchFamily="34" charset="0"/>
            </a:endParaRPr>
          </a:p>
          <a:p>
            <a:pPr marL="228600" indent="-228600">
              <a:buAutoNum type="arabicPeriod" startAt="2"/>
            </a:pPr>
            <a:r>
              <a:rPr lang="es-CO" sz="1200" dirty="0" smtClean="0">
                <a:latin typeface="Verdana" pitchFamily="34" charset="0"/>
                <a:ea typeface="Verdana" pitchFamily="34" charset="0"/>
                <a:cs typeface="Verdana" pitchFamily="34" charset="0"/>
              </a:rPr>
              <a:t>Definiciones				4</a:t>
            </a:r>
          </a:p>
          <a:p>
            <a:endParaRPr lang="es-CO" sz="1200" dirty="0" smtClean="0">
              <a:latin typeface="Verdana" pitchFamily="34" charset="0"/>
              <a:ea typeface="Verdana" pitchFamily="34" charset="0"/>
              <a:cs typeface="Verdana" pitchFamily="34" charset="0"/>
            </a:endParaRPr>
          </a:p>
          <a:p>
            <a:r>
              <a:rPr lang="es-CO" sz="1200" dirty="0">
                <a:latin typeface="Verdana" pitchFamily="34" charset="0"/>
                <a:ea typeface="Verdana" pitchFamily="34" charset="0"/>
                <a:cs typeface="Verdana" pitchFamily="34" charset="0"/>
              </a:rPr>
              <a:t>4</a:t>
            </a:r>
            <a:r>
              <a:rPr lang="es-CO" sz="1200" dirty="0" smtClean="0">
                <a:latin typeface="Verdana" pitchFamily="34" charset="0"/>
                <a:ea typeface="Verdana" pitchFamily="34" charset="0"/>
                <a:cs typeface="Verdana" pitchFamily="34" charset="0"/>
              </a:rPr>
              <a:t>.  Condiciones generales		                 6</a:t>
            </a:r>
          </a:p>
          <a:p>
            <a:endParaRPr lang="es-CO" sz="1200" dirty="0" smtClean="0">
              <a:latin typeface="Verdana" pitchFamily="34" charset="0"/>
              <a:ea typeface="Verdana" pitchFamily="34" charset="0"/>
              <a:cs typeface="Verdana" pitchFamily="34" charset="0"/>
            </a:endParaRPr>
          </a:p>
          <a:p>
            <a:r>
              <a:rPr lang="es-CO" sz="1200" dirty="0">
                <a:latin typeface="Verdana" pitchFamily="34" charset="0"/>
                <a:ea typeface="Verdana" pitchFamily="34" charset="0"/>
                <a:cs typeface="Verdana" pitchFamily="34" charset="0"/>
              </a:rPr>
              <a:t>5</a:t>
            </a:r>
            <a:r>
              <a:rPr lang="es-CO" sz="1200" dirty="0" smtClean="0">
                <a:latin typeface="Verdana" pitchFamily="34" charset="0"/>
                <a:ea typeface="Verdana" pitchFamily="34" charset="0"/>
                <a:cs typeface="Verdana" pitchFamily="34" charset="0"/>
              </a:rPr>
              <a:t>.  Comunicación eficaz				8</a:t>
            </a:r>
          </a:p>
          <a:p>
            <a:endParaRPr lang="es-CO" sz="1200" dirty="0" smtClean="0">
              <a:latin typeface="Verdana" pitchFamily="34" charset="0"/>
              <a:ea typeface="Verdana" pitchFamily="34" charset="0"/>
              <a:cs typeface="Verdana" pitchFamily="34" charset="0"/>
            </a:endParaRPr>
          </a:p>
          <a:p>
            <a:r>
              <a:rPr lang="es-CO" sz="1200" dirty="0">
                <a:latin typeface="Verdana" pitchFamily="34" charset="0"/>
                <a:ea typeface="Verdana" pitchFamily="34" charset="0"/>
                <a:cs typeface="Verdana" pitchFamily="34" charset="0"/>
              </a:rPr>
              <a:t>6</a:t>
            </a:r>
            <a:r>
              <a:rPr lang="es-CO" sz="1200" dirty="0" smtClean="0">
                <a:latin typeface="Verdana" pitchFamily="34" charset="0"/>
                <a:ea typeface="Verdana" pitchFamily="34" charset="0"/>
                <a:cs typeface="Verdana" pitchFamily="34" charset="0"/>
              </a:rPr>
              <a:t>.  Canales de atención				11</a:t>
            </a:r>
          </a:p>
          <a:p>
            <a:endParaRPr lang="es-CO" sz="1200" dirty="0" smtClean="0">
              <a:latin typeface="Verdana" pitchFamily="34" charset="0"/>
              <a:ea typeface="Verdana" pitchFamily="34" charset="0"/>
              <a:cs typeface="Verdana" pitchFamily="34" charset="0"/>
            </a:endParaRPr>
          </a:p>
          <a:p>
            <a:r>
              <a:rPr lang="es-CO" sz="1200" dirty="0">
                <a:latin typeface="Verdana" pitchFamily="34" charset="0"/>
                <a:ea typeface="Verdana" pitchFamily="34" charset="0"/>
                <a:cs typeface="Verdana" pitchFamily="34" charset="0"/>
              </a:rPr>
              <a:t>7</a:t>
            </a:r>
            <a:r>
              <a:rPr lang="es-CO" sz="1200" dirty="0" smtClean="0">
                <a:latin typeface="Verdana" pitchFamily="34" charset="0"/>
                <a:ea typeface="Verdana" pitchFamily="34" charset="0"/>
                <a:cs typeface="Verdana" pitchFamily="34" charset="0"/>
              </a:rPr>
              <a:t>.  Canal presencial				14</a:t>
            </a:r>
          </a:p>
          <a:p>
            <a:endParaRPr lang="es-CO" sz="1200" dirty="0" smtClean="0">
              <a:latin typeface="Verdana" pitchFamily="34" charset="0"/>
              <a:ea typeface="Verdana" pitchFamily="34" charset="0"/>
              <a:cs typeface="Verdana" pitchFamily="34" charset="0"/>
            </a:endParaRPr>
          </a:p>
          <a:p>
            <a:r>
              <a:rPr lang="es-CO" sz="1200" dirty="0">
                <a:latin typeface="Verdana" pitchFamily="34" charset="0"/>
                <a:ea typeface="Verdana" pitchFamily="34" charset="0"/>
                <a:cs typeface="Verdana" pitchFamily="34" charset="0"/>
              </a:rPr>
              <a:t>7</a:t>
            </a:r>
            <a:r>
              <a:rPr lang="es-CO" sz="1200" dirty="0" smtClean="0">
                <a:latin typeface="Verdana" pitchFamily="34" charset="0"/>
                <a:ea typeface="Verdana" pitchFamily="34" charset="0"/>
                <a:cs typeface="Verdana" pitchFamily="34" charset="0"/>
              </a:rPr>
              <a:t>.1 Grupo de Servicio al Ciudadano			16</a:t>
            </a:r>
          </a:p>
          <a:p>
            <a:endParaRPr lang="es-CO" sz="1200" dirty="0" smtClean="0">
              <a:latin typeface="Verdana" pitchFamily="34" charset="0"/>
              <a:ea typeface="Verdana" pitchFamily="34" charset="0"/>
              <a:cs typeface="Verdana" pitchFamily="34" charset="0"/>
            </a:endParaRPr>
          </a:p>
          <a:p>
            <a:r>
              <a:rPr lang="es-CO" sz="1200" dirty="0">
                <a:latin typeface="Verdana" pitchFamily="34" charset="0"/>
                <a:ea typeface="Verdana" pitchFamily="34" charset="0"/>
                <a:cs typeface="Verdana" pitchFamily="34" charset="0"/>
              </a:rPr>
              <a:t>7</a:t>
            </a:r>
            <a:r>
              <a:rPr lang="es-CO" sz="1200" dirty="0" smtClean="0">
                <a:latin typeface="Verdana" pitchFamily="34" charset="0"/>
                <a:ea typeface="Verdana" pitchFamily="34" charset="0"/>
                <a:cs typeface="Verdana" pitchFamily="34" charset="0"/>
              </a:rPr>
              <a:t>.2 Atención por parte de los guardas de seguridad	17</a:t>
            </a:r>
          </a:p>
          <a:p>
            <a:endParaRPr lang="es-CO" sz="1200" dirty="0" smtClean="0">
              <a:latin typeface="Verdana" pitchFamily="34" charset="0"/>
              <a:ea typeface="Verdana" pitchFamily="34" charset="0"/>
              <a:cs typeface="Verdana" pitchFamily="34" charset="0"/>
            </a:endParaRPr>
          </a:p>
          <a:p>
            <a:r>
              <a:rPr lang="es-CO" sz="1200" dirty="0">
                <a:latin typeface="Verdana" pitchFamily="34" charset="0"/>
                <a:ea typeface="Verdana" pitchFamily="34" charset="0"/>
                <a:cs typeface="Verdana" pitchFamily="34" charset="0"/>
              </a:rPr>
              <a:t>7</a:t>
            </a:r>
            <a:r>
              <a:rPr lang="es-CO" sz="1200" dirty="0" smtClean="0">
                <a:latin typeface="Verdana" pitchFamily="34" charset="0"/>
                <a:ea typeface="Verdana" pitchFamily="34" charset="0"/>
                <a:cs typeface="Verdana" pitchFamily="34" charset="0"/>
              </a:rPr>
              <a:t>.3 Atención en recepción			18</a:t>
            </a:r>
          </a:p>
          <a:p>
            <a:endParaRPr lang="es-CO" sz="1200" dirty="0" smtClean="0">
              <a:latin typeface="Verdana" pitchFamily="34" charset="0"/>
              <a:ea typeface="Verdana" pitchFamily="34" charset="0"/>
              <a:cs typeface="Verdana" pitchFamily="34" charset="0"/>
            </a:endParaRPr>
          </a:p>
          <a:p>
            <a:r>
              <a:rPr lang="es-CO" sz="1200" dirty="0">
                <a:latin typeface="Verdana" pitchFamily="34" charset="0"/>
                <a:ea typeface="Verdana" pitchFamily="34" charset="0"/>
                <a:cs typeface="Verdana" pitchFamily="34" charset="0"/>
              </a:rPr>
              <a:t>7</a:t>
            </a:r>
            <a:r>
              <a:rPr lang="es-CO" sz="1200" dirty="0" smtClean="0">
                <a:latin typeface="Verdana" pitchFamily="34" charset="0"/>
                <a:ea typeface="Verdana" pitchFamily="34" charset="0"/>
                <a:cs typeface="Verdana" pitchFamily="34" charset="0"/>
              </a:rPr>
              <a:t>.4 Atención preferencial			19</a:t>
            </a:r>
          </a:p>
          <a:p>
            <a:endParaRPr lang="es-CO" sz="1200" dirty="0" smtClean="0">
              <a:latin typeface="Verdana" pitchFamily="34" charset="0"/>
              <a:ea typeface="Verdana" pitchFamily="34" charset="0"/>
              <a:cs typeface="Verdana" pitchFamily="34" charset="0"/>
            </a:endParaRPr>
          </a:p>
          <a:p>
            <a:r>
              <a:rPr lang="es-CO" sz="1200" dirty="0">
                <a:latin typeface="Verdana" pitchFamily="34" charset="0"/>
                <a:ea typeface="Verdana" pitchFamily="34" charset="0"/>
                <a:cs typeface="Verdana" pitchFamily="34" charset="0"/>
              </a:rPr>
              <a:t>8</a:t>
            </a:r>
            <a:r>
              <a:rPr lang="es-CO" sz="1200" dirty="0" smtClean="0">
                <a:latin typeface="Verdana" pitchFamily="34" charset="0"/>
                <a:ea typeface="Verdana" pitchFamily="34" charset="0"/>
                <a:cs typeface="Verdana" pitchFamily="34" charset="0"/>
              </a:rPr>
              <a:t>. Canal telefónico 				24</a:t>
            </a:r>
          </a:p>
          <a:p>
            <a:endParaRPr lang="es-CO" sz="1200" dirty="0" smtClean="0">
              <a:latin typeface="Verdana" pitchFamily="34" charset="0"/>
              <a:ea typeface="Verdana" pitchFamily="34" charset="0"/>
              <a:cs typeface="Verdana" pitchFamily="34" charset="0"/>
            </a:endParaRPr>
          </a:p>
          <a:p>
            <a:r>
              <a:rPr lang="es-CO" sz="1200" dirty="0">
                <a:latin typeface="Verdana" pitchFamily="34" charset="0"/>
                <a:ea typeface="Verdana" pitchFamily="34" charset="0"/>
                <a:cs typeface="Verdana" pitchFamily="34" charset="0"/>
              </a:rPr>
              <a:t>9</a:t>
            </a:r>
            <a:r>
              <a:rPr lang="es-CO" sz="1200" dirty="0" smtClean="0">
                <a:latin typeface="Verdana" pitchFamily="34" charset="0"/>
                <a:ea typeface="Verdana" pitchFamily="34" charset="0"/>
                <a:cs typeface="Verdana" pitchFamily="34" charset="0"/>
              </a:rPr>
              <a:t>. Canal virtual				26</a:t>
            </a:r>
          </a:p>
          <a:p>
            <a:endParaRPr lang="es-CO" sz="1200" dirty="0" smtClean="0">
              <a:latin typeface="Verdana" pitchFamily="34" charset="0"/>
              <a:ea typeface="Verdana" pitchFamily="34" charset="0"/>
              <a:cs typeface="Verdana" pitchFamily="34" charset="0"/>
            </a:endParaRPr>
          </a:p>
          <a:p>
            <a:r>
              <a:rPr lang="es-CO" sz="1200" dirty="0" smtClean="0">
                <a:latin typeface="Verdana" pitchFamily="34" charset="0"/>
                <a:ea typeface="Verdana" pitchFamily="34" charset="0"/>
                <a:cs typeface="Verdana" pitchFamily="34" charset="0"/>
              </a:rPr>
              <a:t>10. Canal por correspondencia			28</a:t>
            </a:r>
          </a:p>
          <a:p>
            <a:endParaRPr lang="es-CO" sz="1200" dirty="0" smtClean="0">
              <a:latin typeface="Verdana" pitchFamily="34" charset="0"/>
              <a:ea typeface="Verdana" pitchFamily="34" charset="0"/>
              <a:cs typeface="Verdana" pitchFamily="34" charset="0"/>
            </a:endParaRPr>
          </a:p>
          <a:p>
            <a:r>
              <a:rPr lang="es-CO" sz="1200" dirty="0" smtClean="0">
                <a:latin typeface="Verdana" pitchFamily="34" charset="0"/>
                <a:ea typeface="Verdana" pitchFamily="34" charset="0"/>
                <a:cs typeface="Verdana" pitchFamily="34" charset="0"/>
              </a:rPr>
              <a:t>11. Derechos y deberes de los ciudadanos </a:t>
            </a:r>
          </a:p>
          <a:p>
            <a:r>
              <a:rPr lang="es-CO" sz="1200" dirty="0" smtClean="0">
                <a:latin typeface="Verdana" pitchFamily="34" charset="0"/>
                <a:ea typeface="Verdana" pitchFamily="34" charset="0"/>
                <a:cs typeface="Verdana" pitchFamily="34" charset="0"/>
              </a:rPr>
              <a:t>      y las autoridades 				32</a:t>
            </a:r>
          </a:p>
          <a:p>
            <a:endParaRPr lang="es-CO" sz="1200" dirty="0" smtClean="0">
              <a:latin typeface="Verdana" pitchFamily="34" charset="0"/>
              <a:ea typeface="Verdana" pitchFamily="34" charset="0"/>
              <a:cs typeface="Verdana" pitchFamily="34" charset="0"/>
            </a:endParaRPr>
          </a:p>
          <a:p>
            <a:endParaRPr lang="es-CO" sz="1200" dirty="0" smtClean="0">
              <a:latin typeface="Verdana" pitchFamily="34" charset="0"/>
              <a:ea typeface="Verdana" pitchFamily="34" charset="0"/>
              <a:cs typeface="Verdana" pitchFamily="34" charset="0"/>
            </a:endParaRPr>
          </a:p>
          <a:p>
            <a:endParaRPr lang="es-CO" sz="1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581120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2 Grupo"/>
          <p:cNvGrpSpPr/>
          <p:nvPr/>
        </p:nvGrpSpPr>
        <p:grpSpPr>
          <a:xfrm>
            <a:off x="6516215" y="6093296"/>
            <a:ext cx="2592289" cy="757382"/>
            <a:chOff x="6516215" y="6093296"/>
            <a:chExt cx="2592289" cy="757382"/>
          </a:xfrm>
        </p:grpSpPr>
        <p:pic>
          <p:nvPicPr>
            <p:cNvPr id="64" name="63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5" name="64 Imagen"/>
            <p:cNvPicPr>
              <a:picLocks noChangeAspect="1"/>
            </p:cNvPicPr>
            <p:nvPr/>
          </p:nvPicPr>
          <p:blipFill rotWithShape="1">
            <a:blip r:embed="rId3"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sp>
        <p:nvSpPr>
          <p:cNvPr id="7" name="3 Título"/>
          <p:cNvSpPr txBox="1">
            <a:spLocks/>
          </p:cNvSpPr>
          <p:nvPr/>
        </p:nvSpPr>
        <p:spPr>
          <a:xfrm>
            <a:off x="0" y="836712"/>
            <a:ext cx="4788024" cy="864096"/>
          </a:xfrm>
          <a:prstGeom prst="rect">
            <a:avLst/>
          </a:prstGeom>
        </p:spPr>
        <p:txBody>
          <a:bodyP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sz="4400" b="0" i="0" u="none" strike="noStrike" kern="1200" cap="none" spc="0" normalizeH="0" baseline="0" noProof="0" dirty="0" smtClean="0">
                <a:ln>
                  <a:noFill/>
                </a:ln>
                <a:solidFill>
                  <a:schemeClr val="bg1"/>
                </a:solidFill>
                <a:effectLst/>
                <a:uLnTx/>
                <a:uFillTx/>
                <a:latin typeface="+mj-lt"/>
                <a:ea typeface="+mj-ea"/>
                <a:cs typeface="+mj-cs"/>
              </a:rPr>
              <a:t/>
            </a:r>
            <a:br>
              <a:rPr kumimoji="0" lang="es-CO" sz="4400" b="0" i="0" u="none" strike="noStrike" kern="1200" cap="none" spc="0" normalizeH="0" baseline="0" noProof="0" dirty="0" smtClean="0">
                <a:ln>
                  <a:noFill/>
                </a:ln>
                <a:solidFill>
                  <a:schemeClr val="bg1"/>
                </a:solidFill>
                <a:effectLst/>
                <a:uLnTx/>
                <a:uFillTx/>
                <a:latin typeface="+mj-lt"/>
                <a:ea typeface="+mj-ea"/>
                <a:cs typeface="+mj-cs"/>
              </a:rPr>
            </a:br>
            <a:endParaRPr kumimoji="0" lang="es-CO"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13" name="12 CuadroTexto"/>
          <p:cNvSpPr txBox="1"/>
          <p:nvPr/>
        </p:nvSpPr>
        <p:spPr>
          <a:xfrm>
            <a:off x="467544" y="3573016"/>
            <a:ext cx="5184576" cy="3600986"/>
          </a:xfrm>
          <a:prstGeom prst="rect">
            <a:avLst/>
          </a:prstGeom>
          <a:noFill/>
        </p:spPr>
        <p:txBody>
          <a:bodyPr wrap="square" rtlCol="0">
            <a:spAutoFit/>
          </a:bodyPr>
          <a:lstStyle/>
          <a:p>
            <a:pPr algn="just"/>
            <a:r>
              <a:rPr lang="es-CO" sz="1200" b="1" dirty="0">
                <a:latin typeface="Verdana" panose="020B0604030504040204" pitchFamily="34" charset="0"/>
                <a:ea typeface="Verdana" panose="020B0604030504040204" pitchFamily="34" charset="0"/>
                <a:cs typeface="Verdana" panose="020B0604030504040204" pitchFamily="34" charset="0"/>
              </a:rPr>
              <a:t> </a:t>
            </a:r>
            <a:endParaRPr lang="es-CO" sz="1200" dirty="0">
              <a:latin typeface="Verdana" pitchFamily="34" charset="0"/>
              <a:ea typeface="Verdana" pitchFamily="34" charset="0"/>
              <a:cs typeface="Verdana" pitchFamily="34" charset="0"/>
            </a:endParaRPr>
          </a:p>
          <a:p>
            <a:r>
              <a:rPr lang="es-CO" sz="1200" dirty="0">
                <a:latin typeface="Verdana" pitchFamily="34" charset="0"/>
                <a:ea typeface="Verdana" pitchFamily="34" charset="0"/>
                <a:cs typeface="Verdana" pitchFamily="34" charset="0"/>
              </a:rPr>
              <a:t> </a:t>
            </a:r>
          </a:p>
          <a:p>
            <a:pPr algn="just"/>
            <a:r>
              <a:rPr lang="es-CO" sz="1200" b="1" dirty="0" smtClean="0">
                <a:latin typeface="Verdana" panose="020B0604030504040204" pitchFamily="34" charset="0"/>
                <a:ea typeface="Verdana" panose="020B0604030504040204" pitchFamily="34" charset="0"/>
                <a:cs typeface="Verdana" panose="020B0604030504040204" pitchFamily="34" charset="0"/>
              </a:rPr>
              <a:t>Personas en situación de vulnerabilidad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Se consideran personas en situación de vulnerabilidad a las víctimas de la violencia, a los desplazados y a las personas en situación de pobreza extrema. Con el fin de evitar mayores traumas y victimizar a estas personas deben incorporarse al modelo de servicio actitudes que reconozcan su derecho a la atención y asistencia humanitaria. En desarrollo del protocolo de servicio, le corresponde al servidor público: </a:t>
            </a:r>
          </a:p>
          <a:p>
            <a:pPr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marL="268288"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Escuchar atentamente y orientar sin mostrar prevención hacia el interlocutor. </a:t>
            </a:r>
          </a:p>
          <a:p>
            <a:pPr marL="268288" indent="-268288"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marL="268288"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Dignificar a una persona que ha sufrido situaciones extremas. </a:t>
            </a:r>
          </a:p>
          <a:p>
            <a:pPr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p:txBody>
      </p:sp>
      <p:sp>
        <p:nvSpPr>
          <p:cNvPr id="11" name="10 CuadroTexto"/>
          <p:cNvSpPr txBox="1"/>
          <p:nvPr/>
        </p:nvSpPr>
        <p:spPr>
          <a:xfrm>
            <a:off x="3419872" y="0"/>
            <a:ext cx="5184576" cy="3970318"/>
          </a:xfrm>
          <a:prstGeom prst="rect">
            <a:avLst/>
          </a:prstGeom>
          <a:noFill/>
        </p:spPr>
        <p:txBody>
          <a:bodyPr wrap="square" rtlCol="0">
            <a:spAutoFit/>
          </a:bodyPr>
          <a:lstStyle/>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r>
              <a:rPr lang="es-CO" sz="1200" b="1" dirty="0" smtClean="0">
                <a:latin typeface="Verdana" panose="020B0604030504040204" pitchFamily="34" charset="0"/>
                <a:ea typeface="Verdana" panose="020B0604030504040204" pitchFamily="34" charset="0"/>
                <a:cs typeface="Verdana" panose="020B0604030504040204" pitchFamily="34" charset="0"/>
              </a:rPr>
              <a:t>Grupos étnicos minoritarios</a:t>
            </a:r>
          </a:p>
          <a:p>
            <a:pPr algn="just"/>
            <a:r>
              <a:rPr lang="es-CO" sz="1200" b="1" dirty="0" smtClean="0">
                <a:latin typeface="Verdana" panose="020B0604030504040204" pitchFamily="34" charset="0"/>
                <a:ea typeface="Verdana" panose="020B0604030504040204" pitchFamily="34" charset="0"/>
                <a:cs typeface="Verdana" panose="020B0604030504040204" pitchFamily="34" charset="0"/>
              </a:rPr>
              <a:t> </a:t>
            </a:r>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A este grupo pertenecen los pueblos indígenas, comunidades afrocolombianas</a:t>
            </a:r>
          </a:p>
          <a:p>
            <a:pPr algn="just"/>
            <a:r>
              <a:rPr lang="es-CO" sz="1200" dirty="0" err="1" smtClean="0">
                <a:latin typeface="Verdana" panose="020B0604030504040204" pitchFamily="34" charset="0"/>
                <a:ea typeface="Verdana" panose="020B0604030504040204" pitchFamily="34" charset="0"/>
                <a:cs typeface="Verdana" panose="020B0604030504040204" pitchFamily="34" charset="0"/>
              </a:rPr>
              <a:t>palenqueras</a:t>
            </a:r>
            <a:r>
              <a:rPr lang="es-CO" sz="1200" dirty="0" smtClean="0">
                <a:latin typeface="Verdana" panose="020B0604030504040204" pitchFamily="34" charset="0"/>
                <a:ea typeface="Verdana" panose="020B0604030504040204" pitchFamily="34" charset="0"/>
                <a:cs typeface="Verdana" panose="020B0604030504040204" pitchFamily="34" charset="0"/>
              </a:rPr>
              <a:t> o raizales y pueblos gitanos. El servidor público debe: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marL="268288"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Identificar si la persona puede comunicarse en español, o si necesita intérprete. En este último caso, si la entidad cuenta con intérprete, solicitar apoyo de dicha persona o de un acompañante que hable español. </a:t>
            </a:r>
          </a:p>
          <a:p>
            <a:pPr marL="268288" indent="-268288"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marL="268288"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Si ninguna de estas alternativas es posible, debe pedírsele a la persona que explique con señas la solicitud. Puede ser un procedimiento dispendioso, que exigirá paciencia y voluntad de servicio. </a:t>
            </a:r>
          </a:p>
          <a:p>
            <a:pPr marL="268288" indent="-268288"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marL="268288"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Solicitarles los documentos, también por medio de señas, de modo que al revisarlos se comprenda cuál es la solicitud o trámite. </a:t>
            </a:r>
            <a:endParaRPr lang="es-CO"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57525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2 Grupo"/>
          <p:cNvGrpSpPr/>
          <p:nvPr/>
        </p:nvGrpSpPr>
        <p:grpSpPr>
          <a:xfrm>
            <a:off x="6516215" y="6093296"/>
            <a:ext cx="2592289" cy="757382"/>
            <a:chOff x="6516215" y="6093296"/>
            <a:chExt cx="2592289" cy="757382"/>
          </a:xfrm>
        </p:grpSpPr>
        <p:pic>
          <p:nvPicPr>
            <p:cNvPr id="64" name="63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5" name="64 Imagen"/>
            <p:cNvPicPr>
              <a:picLocks noChangeAspect="1"/>
            </p:cNvPicPr>
            <p:nvPr/>
          </p:nvPicPr>
          <p:blipFill rotWithShape="1">
            <a:blip r:embed="rId3"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sp>
        <p:nvSpPr>
          <p:cNvPr id="13" name="12 CuadroTexto"/>
          <p:cNvSpPr txBox="1"/>
          <p:nvPr/>
        </p:nvSpPr>
        <p:spPr>
          <a:xfrm>
            <a:off x="611560" y="692696"/>
            <a:ext cx="5184576" cy="5447645"/>
          </a:xfrm>
          <a:prstGeom prst="rect">
            <a:avLst/>
          </a:prstGeom>
          <a:noFill/>
        </p:spPr>
        <p:txBody>
          <a:bodyPr wrap="square" rtlCol="0">
            <a:spAutoFit/>
          </a:bodyPr>
          <a:lstStyle/>
          <a:p>
            <a:pPr algn="just"/>
            <a:r>
              <a:rPr lang="es-CO" sz="1200" b="1" dirty="0">
                <a:latin typeface="Verdana" panose="020B0604030504040204" pitchFamily="34" charset="0"/>
                <a:ea typeface="Verdana" panose="020B0604030504040204" pitchFamily="34" charset="0"/>
                <a:cs typeface="Verdana" panose="020B0604030504040204" pitchFamily="34" charset="0"/>
              </a:rPr>
              <a:t> </a:t>
            </a:r>
            <a:endParaRPr lang="es-CO" sz="1200" dirty="0">
              <a:latin typeface="Verdana" pitchFamily="34" charset="0"/>
              <a:ea typeface="Verdana" pitchFamily="34" charset="0"/>
              <a:cs typeface="Verdana" pitchFamily="34" charset="0"/>
            </a:endParaRPr>
          </a:p>
          <a:p>
            <a:r>
              <a:rPr lang="es-CO" sz="1200" dirty="0">
                <a:latin typeface="Verdana" pitchFamily="34" charset="0"/>
                <a:ea typeface="Verdana" pitchFamily="34" charset="0"/>
                <a:cs typeface="Verdana" pitchFamily="34" charset="0"/>
              </a:rPr>
              <a:t> </a:t>
            </a:r>
          </a:p>
          <a:p>
            <a:pPr algn="just"/>
            <a:r>
              <a:rPr lang="es-CO" sz="1200" b="1" dirty="0" smtClean="0">
                <a:latin typeface="Verdana" panose="020B0604030504040204" pitchFamily="34" charset="0"/>
                <a:ea typeface="Verdana" panose="020B0604030504040204" pitchFamily="34" charset="0"/>
                <a:cs typeface="Verdana" panose="020B0604030504040204" pitchFamily="34" charset="0"/>
              </a:rPr>
              <a:t>Personas en condición de discapacidad: </a:t>
            </a:r>
            <a:r>
              <a:rPr lang="es-CO" sz="1200" dirty="0" smtClean="0">
                <a:latin typeface="Verdana" panose="020B0604030504040204" pitchFamily="34" charset="0"/>
                <a:ea typeface="Verdana" panose="020B0604030504040204" pitchFamily="34" charset="0"/>
                <a:cs typeface="Verdana" panose="020B0604030504040204" pitchFamily="34" charset="0"/>
              </a:rPr>
              <a:t>Recibirán una atención especial en cuanto al orden de llegada, y se deben tener en cuenta las siguientes reglas generales: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lvl="0" algn="just"/>
            <a:r>
              <a:rPr lang="es-CO" sz="1200" dirty="0" smtClean="0">
                <a:latin typeface="Verdana" panose="020B0604030504040204" pitchFamily="34" charset="0"/>
                <a:ea typeface="Verdana" panose="020B0604030504040204" pitchFamily="34" charset="0"/>
                <a:cs typeface="Verdana" panose="020B0604030504040204" pitchFamily="34" charset="0"/>
              </a:rPr>
              <a:t>Conocer las diferentes condiciones de discapacidad.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lvl="0" algn="just"/>
            <a:r>
              <a:rPr lang="es-CO" sz="1200" dirty="0" smtClean="0">
                <a:latin typeface="Verdana" panose="020B0604030504040204" pitchFamily="34" charset="0"/>
                <a:ea typeface="Verdana" panose="020B0604030504040204" pitchFamily="34" charset="0"/>
                <a:cs typeface="Verdana" panose="020B0604030504040204" pitchFamily="34" charset="0"/>
              </a:rPr>
              <a:t>No tratar a las personas adultas con discapacidad como si fueran niños. Hay que evitar hablarles en tono aniñado, consentirles la cabeza o comportamientos similares.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lvl="0" algn="just"/>
            <a:r>
              <a:rPr lang="es-CO" sz="1200" dirty="0" smtClean="0">
                <a:latin typeface="Verdana" panose="020B0604030504040204" pitchFamily="34" charset="0"/>
                <a:ea typeface="Verdana" panose="020B0604030504040204" pitchFamily="34" charset="0"/>
                <a:cs typeface="Verdana" panose="020B0604030504040204" pitchFamily="34" charset="0"/>
              </a:rPr>
              <a:t>Mirar al ciudadano con naturalidad y no hacer ni decir nada que le incomode como risas burlonas, miradas de doble sentido o comentarios imprudentes.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lvl="0" algn="just"/>
            <a:r>
              <a:rPr lang="es-CO" sz="1200" dirty="0" smtClean="0">
                <a:latin typeface="Verdana" panose="020B0604030504040204" pitchFamily="34" charset="0"/>
                <a:ea typeface="Verdana" panose="020B0604030504040204" pitchFamily="34" charset="0"/>
                <a:cs typeface="Verdana" panose="020B0604030504040204" pitchFamily="34" charset="0"/>
              </a:rPr>
              <a:t>Cuando la persona lleve un acompañante, debe ser la persona con discapacidad la que indique si ella realizará la gestión directamente o prefiere que lo haga su acompañante. </a:t>
            </a:r>
          </a:p>
          <a:p>
            <a:pPr lvl="0"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lvl="0" algn="just"/>
            <a:r>
              <a:rPr lang="es-CO" sz="1200" dirty="0" smtClean="0">
                <a:latin typeface="Verdana" panose="020B0604030504040204" pitchFamily="34" charset="0"/>
                <a:ea typeface="Verdana" panose="020B0604030504040204" pitchFamily="34" charset="0"/>
                <a:cs typeface="Verdana" panose="020B0604030504040204" pitchFamily="34" charset="0"/>
              </a:rPr>
              <a:t>No hace falta adivinar lo que la persona necesita; es mejor darle tiempo suficiente para que se exprese y plantee sus requerimientos, y esperar a que la persona termine su exposición, aunque pueda preverse el final de una frase.</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lvl="0" algn="just"/>
            <a:r>
              <a:rPr lang="es-CO" sz="1200" dirty="0" smtClean="0">
                <a:latin typeface="Verdana" panose="020B0604030504040204" pitchFamily="34" charset="0"/>
                <a:ea typeface="Verdana" panose="020B0604030504040204" pitchFamily="34" charset="0"/>
                <a:cs typeface="Verdana" panose="020B0604030504040204" pitchFamily="34" charset="0"/>
              </a:rPr>
              <a:t>Verificar siempre que la información dada ha sido comprendida; solicitar retroalimentación y de ser necesario, repetir la información en un lenguaje claro y sencillo. </a:t>
            </a:r>
          </a:p>
          <a:p>
            <a:pPr lvl="0"/>
            <a:endParaRPr lang="es-CO" sz="12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2" descr="C:\Users\kromero\Pictures\dc3ada-internacional-de-la-discapacidad.jpg"/>
          <p:cNvPicPr>
            <a:picLocks noChangeAspect="1" noChangeArrowheads="1"/>
          </p:cNvPicPr>
          <p:nvPr/>
        </p:nvPicPr>
        <p:blipFill>
          <a:blip r:embed="rId4" cstate="print"/>
          <a:srcRect l="14143" r="15139"/>
          <a:stretch>
            <a:fillRect/>
          </a:stretch>
        </p:blipFill>
        <p:spPr bwMode="auto">
          <a:xfrm>
            <a:off x="6084168" y="1340768"/>
            <a:ext cx="2880320" cy="3456384"/>
          </a:xfrm>
          <a:prstGeom prst="rect">
            <a:avLst/>
          </a:prstGeom>
          <a:noFill/>
        </p:spPr>
      </p:pic>
    </p:spTree>
    <p:extLst>
      <p:ext uri="{BB962C8B-B14F-4D97-AF65-F5344CB8AC3E}">
        <p14:creationId xmlns:p14="http://schemas.microsoft.com/office/powerpoint/2010/main" val="2657525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2 Grupo"/>
          <p:cNvGrpSpPr/>
          <p:nvPr/>
        </p:nvGrpSpPr>
        <p:grpSpPr>
          <a:xfrm>
            <a:off x="6516215" y="6093296"/>
            <a:ext cx="2592289" cy="757382"/>
            <a:chOff x="6516215" y="6093296"/>
            <a:chExt cx="2592289" cy="757382"/>
          </a:xfrm>
        </p:grpSpPr>
        <p:pic>
          <p:nvPicPr>
            <p:cNvPr id="64" name="63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5" name="64 Imagen"/>
            <p:cNvPicPr>
              <a:picLocks noChangeAspect="1"/>
            </p:cNvPicPr>
            <p:nvPr/>
          </p:nvPicPr>
          <p:blipFill rotWithShape="1">
            <a:blip r:embed="rId3"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sp>
        <p:nvSpPr>
          <p:cNvPr id="7" name="3 Título"/>
          <p:cNvSpPr txBox="1">
            <a:spLocks/>
          </p:cNvSpPr>
          <p:nvPr/>
        </p:nvSpPr>
        <p:spPr>
          <a:xfrm>
            <a:off x="0" y="836712"/>
            <a:ext cx="4788024" cy="864096"/>
          </a:xfrm>
          <a:prstGeom prst="rect">
            <a:avLst/>
          </a:prstGeom>
        </p:spPr>
        <p:txBody>
          <a:bodyP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sz="4400" b="0" i="0" u="none" strike="noStrike" kern="1200" cap="none" spc="0" normalizeH="0" baseline="0" noProof="0" dirty="0" smtClean="0">
                <a:ln>
                  <a:noFill/>
                </a:ln>
                <a:solidFill>
                  <a:schemeClr val="bg1"/>
                </a:solidFill>
                <a:effectLst/>
                <a:uLnTx/>
                <a:uFillTx/>
                <a:latin typeface="+mj-lt"/>
                <a:ea typeface="+mj-ea"/>
                <a:cs typeface="+mj-cs"/>
              </a:rPr>
              <a:t/>
            </a:r>
            <a:br>
              <a:rPr kumimoji="0" lang="es-CO" sz="4400" b="0" i="0" u="none" strike="noStrike" kern="1200" cap="none" spc="0" normalizeH="0" baseline="0" noProof="0" dirty="0" smtClean="0">
                <a:ln>
                  <a:noFill/>
                </a:ln>
                <a:solidFill>
                  <a:schemeClr val="bg1"/>
                </a:solidFill>
                <a:effectLst/>
                <a:uLnTx/>
                <a:uFillTx/>
                <a:latin typeface="+mj-lt"/>
                <a:ea typeface="+mj-ea"/>
                <a:cs typeface="+mj-cs"/>
              </a:rPr>
            </a:br>
            <a:endParaRPr kumimoji="0" lang="es-CO"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14" name="13 Rectángulo"/>
          <p:cNvSpPr/>
          <p:nvPr/>
        </p:nvSpPr>
        <p:spPr>
          <a:xfrm>
            <a:off x="179512" y="836712"/>
            <a:ext cx="4176464" cy="646331"/>
          </a:xfrm>
          <a:prstGeom prst="rect">
            <a:avLst/>
          </a:prstGeom>
        </p:spPr>
        <p:txBody>
          <a:bodyPr wrap="square">
            <a:spAutoFit/>
          </a:bodyPr>
          <a:lstStyle/>
          <a:p>
            <a:r>
              <a:rPr lang="es-CO" b="1" dirty="0" smtClean="0">
                <a:solidFill>
                  <a:schemeClr val="bg1"/>
                </a:solidFill>
              </a:rPr>
              <a:t>6.4 Atención preferencial </a:t>
            </a:r>
            <a:endParaRPr lang="es-CO" dirty="0" smtClean="0">
              <a:solidFill>
                <a:schemeClr val="bg1"/>
              </a:solidFill>
            </a:endParaRPr>
          </a:p>
          <a:p>
            <a:endParaRPr lang="es-CO" dirty="0">
              <a:solidFill>
                <a:schemeClr val="bg1"/>
              </a:solidFill>
            </a:endParaRPr>
          </a:p>
        </p:txBody>
      </p:sp>
      <p:sp>
        <p:nvSpPr>
          <p:cNvPr id="13" name="12 CuadroTexto"/>
          <p:cNvSpPr txBox="1"/>
          <p:nvPr/>
        </p:nvSpPr>
        <p:spPr>
          <a:xfrm>
            <a:off x="672179" y="1268760"/>
            <a:ext cx="3888432" cy="5447645"/>
          </a:xfrm>
          <a:prstGeom prst="rect">
            <a:avLst/>
          </a:prstGeom>
          <a:noFill/>
        </p:spPr>
        <p:txBody>
          <a:bodyPr wrap="square" rtlCol="0">
            <a:spAutoFit/>
          </a:bodyPr>
          <a:lstStyle/>
          <a:p>
            <a:pPr algn="just"/>
            <a:r>
              <a:rPr lang="es-CO" sz="1200" b="1" dirty="0">
                <a:latin typeface="Verdana" panose="020B0604030504040204" pitchFamily="34" charset="0"/>
                <a:ea typeface="Verdana" panose="020B0604030504040204" pitchFamily="34" charset="0"/>
                <a:cs typeface="Verdana" panose="020B0604030504040204" pitchFamily="34" charset="0"/>
              </a:rPr>
              <a:t> </a:t>
            </a:r>
            <a:endParaRPr lang="es-CO" sz="1200" dirty="0">
              <a:latin typeface="Verdana" panose="020B0604030504040204" pitchFamily="34" charset="0"/>
              <a:ea typeface="Verdana" panose="020B0604030504040204" pitchFamily="34" charset="0"/>
              <a:cs typeface="Verdana" panose="020B0604030504040204" pitchFamily="34" charset="0"/>
            </a:endParaRPr>
          </a:p>
          <a:p>
            <a:r>
              <a:rPr lang="es-CO" sz="1200" b="1" dirty="0" smtClean="0">
                <a:latin typeface="Verdana" panose="020B0604030504040204" pitchFamily="34" charset="0"/>
                <a:ea typeface="Verdana" panose="020B0604030504040204" pitchFamily="34" charset="0"/>
                <a:cs typeface="Verdana" panose="020B0604030504040204" pitchFamily="34" charset="0"/>
              </a:rPr>
              <a:t>Discapacidad visual: </a:t>
            </a:r>
          </a:p>
          <a:p>
            <a:endParaRPr lang="es-CO" sz="1200" b="1" dirty="0" smtClean="0">
              <a:latin typeface="Verdana" panose="020B0604030504040204" pitchFamily="34" charset="0"/>
              <a:ea typeface="Verdana" panose="020B0604030504040204" pitchFamily="34" charset="0"/>
              <a:cs typeface="Verdana" panose="020B0604030504040204" pitchFamily="34" charset="0"/>
            </a:endParaRP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No halar a la persona de la ropa ni del brazo. </a:t>
            </a:r>
          </a:p>
          <a:p>
            <a:pPr marL="268288" indent="-268288"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Mantenerla informada sobre las actividades que se están realizando durante la solicitud. </a:t>
            </a:r>
          </a:p>
          <a:p>
            <a:pPr marL="268288" indent="-268288"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Orientarla con claridad, usando expresiones como: “Al frente suyo está el formato o a su derecha está el bolígrafo”. </a:t>
            </a:r>
          </a:p>
          <a:p>
            <a:pPr marL="268288" indent="-268288"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Pueden usarse con tranquilidad las palabras ver, mirar, observar, etc. </a:t>
            </a:r>
          </a:p>
          <a:p>
            <a:pPr marL="268288" indent="-268288"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Si la persona tiene perro guía, no separarlos, ni distraer o consentir al animal. </a:t>
            </a:r>
          </a:p>
          <a:p>
            <a:pPr marL="268288" indent="-268288"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Si la persona pide ayuda para movilizarse de un punto a otro, posar la mano de ella sobre el hombro o brazo propios. </a:t>
            </a:r>
          </a:p>
          <a:p>
            <a:pPr marL="268288" indent="-268288"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Cuando se entreguen documentos, decirle con claridad cuáles son, si por algún motivo el servidor público debe retirarse de su puesto, debe informar a la persona con discapacidad visual antes de dejarla sola.</a:t>
            </a:r>
          </a:p>
          <a:p>
            <a:pPr lvl="0"/>
            <a:endParaRPr lang="es-CO" sz="1200" dirty="0">
              <a:latin typeface="Verdana" panose="020B0604030504040204" pitchFamily="34" charset="0"/>
              <a:ea typeface="Verdana" panose="020B0604030504040204" pitchFamily="34" charset="0"/>
              <a:cs typeface="Verdana" panose="020B0604030504040204" pitchFamily="34" charset="0"/>
            </a:endParaRPr>
          </a:p>
        </p:txBody>
      </p:sp>
      <p:sp>
        <p:nvSpPr>
          <p:cNvPr id="12" name="11 CuadroTexto"/>
          <p:cNvSpPr txBox="1"/>
          <p:nvPr/>
        </p:nvSpPr>
        <p:spPr>
          <a:xfrm>
            <a:off x="4943429" y="222268"/>
            <a:ext cx="3672408" cy="5078313"/>
          </a:xfrm>
          <a:prstGeom prst="rect">
            <a:avLst/>
          </a:prstGeom>
          <a:noFill/>
        </p:spPr>
        <p:txBody>
          <a:bodyPr wrap="square" rtlCol="0">
            <a:spAutoFit/>
          </a:bodyPr>
          <a:lstStyle/>
          <a:p>
            <a:pPr algn="just"/>
            <a:r>
              <a:rPr lang="es-CO" sz="1200" b="1" dirty="0">
                <a:latin typeface="Verdana" panose="020B0604030504040204" pitchFamily="34" charset="0"/>
                <a:ea typeface="Verdana" panose="020B0604030504040204" pitchFamily="34" charset="0"/>
                <a:cs typeface="Verdana" panose="020B0604030504040204" pitchFamily="34" charset="0"/>
              </a:rPr>
              <a:t> </a:t>
            </a:r>
            <a:endParaRPr lang="es-CO" sz="1200" dirty="0">
              <a:latin typeface="Verdana" panose="020B0604030504040204" pitchFamily="34" charset="0"/>
              <a:ea typeface="Verdana" panose="020B0604030504040204" pitchFamily="34" charset="0"/>
              <a:cs typeface="Verdana" panose="020B0604030504040204" pitchFamily="34" charset="0"/>
            </a:endParaRPr>
          </a:p>
          <a:p>
            <a:r>
              <a:rPr lang="es-CO" sz="1200" b="1" dirty="0">
                <a:latin typeface="Verdana" panose="020B0604030504040204" pitchFamily="34" charset="0"/>
                <a:ea typeface="Verdana" panose="020B0604030504040204" pitchFamily="34" charset="0"/>
                <a:cs typeface="Verdana" panose="020B0604030504040204" pitchFamily="34" charset="0"/>
              </a:rPr>
              <a:t> </a:t>
            </a:r>
            <a:r>
              <a:rPr lang="es-CO" sz="1200" b="1" dirty="0" smtClean="0">
                <a:latin typeface="Verdana" panose="020B0604030504040204" pitchFamily="34" charset="0"/>
                <a:ea typeface="Verdana" panose="020B0604030504040204" pitchFamily="34" charset="0"/>
                <a:cs typeface="Verdana" panose="020B0604030504040204" pitchFamily="34" charset="0"/>
              </a:rPr>
              <a:t>Discapacidad auditiva, sordas o </a:t>
            </a:r>
            <a:r>
              <a:rPr lang="es-CO" sz="1200" b="1" dirty="0" err="1" smtClean="0">
                <a:latin typeface="Verdana" panose="020B0604030504040204" pitchFamily="34" charset="0"/>
                <a:ea typeface="Verdana" panose="020B0604030504040204" pitchFamily="34" charset="0"/>
                <a:cs typeface="Verdana" panose="020B0604030504040204" pitchFamily="34" charset="0"/>
              </a:rPr>
              <a:t>hipoacúsicas</a:t>
            </a:r>
            <a:r>
              <a:rPr lang="es-CO" sz="1200" b="1" dirty="0" smtClean="0">
                <a:latin typeface="Verdana" panose="020B0604030504040204" pitchFamily="34" charset="0"/>
                <a:ea typeface="Verdana" panose="020B0604030504040204" pitchFamily="34" charset="0"/>
                <a:cs typeface="Verdana" panose="020B0604030504040204" pitchFamily="34" charset="0"/>
              </a:rPr>
              <a:t>: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Hablar de frente a la persona, articulando las palabras (sin exagerar) en forma clara y pausada.</a:t>
            </a:r>
          </a:p>
          <a:p>
            <a:pPr marL="268288" indent="-268288"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Conviene evitar taparse la boca o voltear la cara ya que esto dificulta leer los labios.</a:t>
            </a:r>
          </a:p>
          <a:p>
            <a:pPr marL="268288" lvl="0" indent="-268288" algn="just">
              <a:buFont typeface="Wingdings" pitchFamily="2" charset="2"/>
              <a:buChar char="v"/>
            </a:pPr>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No gesticular de manera exagerada para comunicarse.</a:t>
            </a:r>
          </a:p>
          <a:p>
            <a:pPr marL="268288" indent="-268288"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Debido a que la información visual cobra especial importancia, tener cuidado con el uso del lenguaje corporal.</a:t>
            </a:r>
          </a:p>
          <a:p>
            <a:pPr marL="268288" lvl="0" indent="-268288"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Si no se entiende lo que la persona sorda trata de decir, se puede pedir que lo repita o, si no, que lo escriba. No aparente haber entendido.</a:t>
            </a:r>
          </a:p>
          <a:p>
            <a:pPr marL="268288" lvl="0" indent="-268288"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marL="268288"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Si escribe como medio para comunicarse, que sea breve y claro.</a:t>
            </a:r>
          </a:p>
          <a:p>
            <a:endParaRPr lang="es-CO" sz="1200" dirty="0">
              <a:latin typeface="Verdana" panose="020B0604030504040204" pitchFamily="34" charset="0"/>
              <a:ea typeface="Verdana" panose="020B0604030504040204" pitchFamily="34" charset="0"/>
              <a:cs typeface="Verdana" panose="020B0604030504040204" pitchFamily="34" charset="0"/>
            </a:endParaRPr>
          </a:p>
        </p:txBody>
      </p:sp>
      <p:pic>
        <p:nvPicPr>
          <p:cNvPr id="5122" name="Picture 2" descr="C:\Users\kromero\Pictures\imgnoticia_33314.png"/>
          <p:cNvPicPr>
            <a:picLocks noChangeAspect="1" noChangeArrowheads="1"/>
          </p:cNvPicPr>
          <p:nvPr/>
        </p:nvPicPr>
        <p:blipFill>
          <a:blip r:embed="rId4" cstate="print"/>
          <a:srcRect/>
          <a:stretch>
            <a:fillRect/>
          </a:stretch>
        </p:blipFill>
        <p:spPr bwMode="auto">
          <a:xfrm>
            <a:off x="3095836" y="222268"/>
            <a:ext cx="1368152" cy="1296144"/>
          </a:xfrm>
          <a:prstGeom prst="rect">
            <a:avLst/>
          </a:prstGeom>
          <a:noFill/>
        </p:spPr>
      </p:pic>
      <p:pic>
        <p:nvPicPr>
          <p:cNvPr id="5123" name="Picture 3" descr="C:\Users\kromero\Pictures\Deafness_and_hard_of_hearing_symbol.png"/>
          <p:cNvPicPr>
            <a:picLocks noChangeAspect="1" noChangeArrowheads="1"/>
          </p:cNvPicPr>
          <p:nvPr/>
        </p:nvPicPr>
        <p:blipFill>
          <a:blip r:embed="rId5" cstate="print"/>
          <a:srcRect/>
          <a:stretch>
            <a:fillRect/>
          </a:stretch>
        </p:blipFill>
        <p:spPr bwMode="auto">
          <a:xfrm>
            <a:off x="5129291" y="5095430"/>
            <a:ext cx="1195515" cy="1512169"/>
          </a:xfrm>
          <a:prstGeom prst="rect">
            <a:avLst/>
          </a:prstGeom>
          <a:noFill/>
        </p:spPr>
      </p:pic>
    </p:spTree>
    <p:extLst>
      <p:ext uri="{BB962C8B-B14F-4D97-AF65-F5344CB8AC3E}">
        <p14:creationId xmlns:p14="http://schemas.microsoft.com/office/powerpoint/2010/main" val="26575251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2 Grupo"/>
          <p:cNvGrpSpPr/>
          <p:nvPr/>
        </p:nvGrpSpPr>
        <p:grpSpPr>
          <a:xfrm>
            <a:off x="6516215" y="6093296"/>
            <a:ext cx="2592289" cy="757382"/>
            <a:chOff x="6516215" y="6093296"/>
            <a:chExt cx="2592289" cy="757382"/>
          </a:xfrm>
        </p:grpSpPr>
        <p:pic>
          <p:nvPicPr>
            <p:cNvPr id="64" name="63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5" name="64 Imagen"/>
            <p:cNvPicPr>
              <a:picLocks noChangeAspect="1"/>
            </p:cNvPicPr>
            <p:nvPr/>
          </p:nvPicPr>
          <p:blipFill rotWithShape="1">
            <a:blip r:embed="rId3"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sp>
        <p:nvSpPr>
          <p:cNvPr id="7" name="3 Título"/>
          <p:cNvSpPr txBox="1">
            <a:spLocks/>
          </p:cNvSpPr>
          <p:nvPr/>
        </p:nvSpPr>
        <p:spPr>
          <a:xfrm>
            <a:off x="0" y="836712"/>
            <a:ext cx="4788024" cy="864096"/>
          </a:xfrm>
          <a:prstGeom prst="rect">
            <a:avLst/>
          </a:prstGeom>
        </p:spPr>
        <p:txBody>
          <a:bodyP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sz="4400" b="0" i="0" u="none" strike="noStrike" kern="1200" cap="none" spc="0" normalizeH="0" baseline="0" noProof="0" dirty="0" smtClean="0">
                <a:ln>
                  <a:noFill/>
                </a:ln>
                <a:solidFill>
                  <a:schemeClr val="bg1"/>
                </a:solidFill>
                <a:effectLst/>
                <a:uLnTx/>
                <a:uFillTx/>
                <a:latin typeface="+mj-lt"/>
                <a:ea typeface="+mj-ea"/>
                <a:cs typeface="+mj-cs"/>
              </a:rPr>
              <a:t/>
            </a:r>
            <a:br>
              <a:rPr kumimoji="0" lang="es-CO" sz="4400" b="0" i="0" u="none" strike="noStrike" kern="1200" cap="none" spc="0" normalizeH="0" baseline="0" noProof="0" dirty="0" smtClean="0">
                <a:ln>
                  <a:noFill/>
                </a:ln>
                <a:solidFill>
                  <a:schemeClr val="bg1"/>
                </a:solidFill>
                <a:effectLst/>
                <a:uLnTx/>
                <a:uFillTx/>
                <a:latin typeface="+mj-lt"/>
                <a:ea typeface="+mj-ea"/>
                <a:cs typeface="+mj-cs"/>
              </a:rPr>
            </a:br>
            <a:endParaRPr kumimoji="0" lang="es-CO"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14" name="13 Rectángulo"/>
          <p:cNvSpPr/>
          <p:nvPr/>
        </p:nvSpPr>
        <p:spPr>
          <a:xfrm>
            <a:off x="179512" y="836712"/>
            <a:ext cx="4176464" cy="646331"/>
          </a:xfrm>
          <a:prstGeom prst="rect">
            <a:avLst/>
          </a:prstGeom>
        </p:spPr>
        <p:txBody>
          <a:bodyPr wrap="square">
            <a:spAutoFit/>
          </a:bodyPr>
          <a:lstStyle/>
          <a:p>
            <a:r>
              <a:rPr lang="es-CO" b="1" dirty="0" smtClean="0">
                <a:solidFill>
                  <a:schemeClr val="bg1"/>
                </a:solidFill>
              </a:rPr>
              <a:t>6.4 Atención preferencial </a:t>
            </a:r>
            <a:endParaRPr lang="es-CO" dirty="0" smtClean="0">
              <a:solidFill>
                <a:schemeClr val="bg1"/>
              </a:solidFill>
            </a:endParaRPr>
          </a:p>
          <a:p>
            <a:endParaRPr lang="es-CO" dirty="0">
              <a:solidFill>
                <a:schemeClr val="bg1"/>
              </a:solidFill>
            </a:endParaRPr>
          </a:p>
        </p:txBody>
      </p:sp>
      <p:sp>
        <p:nvSpPr>
          <p:cNvPr id="12" name="11 CuadroTexto"/>
          <p:cNvSpPr txBox="1"/>
          <p:nvPr/>
        </p:nvSpPr>
        <p:spPr>
          <a:xfrm>
            <a:off x="3539930" y="168977"/>
            <a:ext cx="3672408" cy="6555641"/>
          </a:xfrm>
          <a:prstGeom prst="rect">
            <a:avLst/>
          </a:prstGeom>
          <a:noFill/>
        </p:spPr>
        <p:txBody>
          <a:bodyPr wrap="square" rtlCol="0">
            <a:spAutoFit/>
          </a:bodyPr>
          <a:lstStyle/>
          <a:p>
            <a:r>
              <a:rPr lang="es-CO" sz="1200" b="1" i="1" dirty="0" smtClean="0">
                <a:latin typeface="Verdana" panose="020B0604030504040204" pitchFamily="34" charset="0"/>
                <a:ea typeface="Verdana" panose="020B0604030504040204" pitchFamily="34" charset="0"/>
                <a:cs typeface="Verdana" panose="020B0604030504040204" pitchFamily="34" charset="0"/>
              </a:rPr>
              <a:t>Atención a personas con discapacidad física o motora:</a:t>
            </a:r>
            <a:r>
              <a:rPr lang="es-CO" sz="1200" b="1" dirty="0" smtClean="0">
                <a:latin typeface="Verdana" panose="020B0604030504040204" pitchFamily="34" charset="0"/>
                <a:ea typeface="Verdana" panose="020B0604030504040204" pitchFamily="34" charset="0"/>
                <a:cs typeface="Verdana" panose="020B0604030504040204" pitchFamily="34" charset="0"/>
              </a:rPr>
              <a:t> </a:t>
            </a:r>
          </a:p>
          <a:p>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marL="266700" lvl="0" indent="-266700"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No tocar ni cambiar de lugar sus instrumentos de ayuda como muletas, caminador o bastón.</a:t>
            </a:r>
          </a:p>
          <a:p>
            <a:pPr marL="266700" lvl="0" indent="-266700"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marL="266700" lvl="0" indent="-266700"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Si la persona está en silla de ruedas, ubicarse frente a ella a una distancia mínima de un metro.</a:t>
            </a:r>
          </a:p>
          <a:p>
            <a:pPr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200" b="1" dirty="0" smtClean="0">
                <a:latin typeface="Verdana" panose="020B0604030504040204" pitchFamily="34" charset="0"/>
                <a:ea typeface="Verdana" panose="020B0604030504040204" pitchFamily="34" charset="0"/>
                <a:cs typeface="Verdana" panose="020B0604030504040204" pitchFamily="34" charset="0"/>
              </a:rPr>
              <a:t>Atención a personas con discapacidad cognitiva: </a:t>
            </a:r>
          </a:p>
          <a:p>
            <a:pPr algn="just"/>
            <a:endParaRPr lang="es-CO" sz="1200" b="1" dirty="0" smtClean="0">
              <a:latin typeface="Verdana" panose="020B0604030504040204" pitchFamily="34" charset="0"/>
              <a:ea typeface="Verdana" panose="020B0604030504040204" pitchFamily="34" charset="0"/>
              <a:cs typeface="Verdana" panose="020B0604030504040204" pitchFamily="34" charset="0"/>
            </a:endParaRPr>
          </a:p>
          <a:p>
            <a:pPr marL="266700" lvl="0" indent="-266700"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Brindar información de forma visual, con mensajes concretos y cortos.</a:t>
            </a:r>
          </a:p>
          <a:p>
            <a:pPr marL="266700" lvl="0" indent="-266700"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Ser paciente tanto al hablar como al escuchar, pues puede que la persona se demore más en entender los conceptos, y suministrar la información requerida.</a:t>
            </a:r>
          </a:p>
          <a:p>
            <a:pPr lvl="0" algn="just">
              <a:buFont typeface="Wingdings" pitchFamily="2" charset="2"/>
              <a:buChar char="v"/>
            </a:pPr>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200" b="1" dirty="0" smtClean="0">
                <a:latin typeface="Verdana" panose="020B0604030504040204" pitchFamily="34" charset="0"/>
                <a:ea typeface="Verdana" panose="020B0604030504040204" pitchFamily="34" charset="0"/>
                <a:cs typeface="Verdana" panose="020B0604030504040204" pitchFamily="34" charset="0"/>
              </a:rPr>
              <a:t>Atención a personas con discapacidad mental: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marL="266700" lvl="0" indent="-266700"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Hacer preguntas cortas, en lenguaje claro y sencillo, para identificar la necesidad de la persona, evitando críticas o entrar en discusiones que puedan generar irritabilidad o malestar en el interlocutor.</a:t>
            </a:r>
          </a:p>
          <a:p>
            <a:pPr marL="266700" lvl="0" indent="-266700"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marL="266700" lvl="0" indent="-266700"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Confirmar que la información dada ha sido comprendida y tener en cuenta las opiniones y sentimientos expresados por la persona.</a:t>
            </a:r>
          </a:p>
          <a:p>
            <a:endParaRPr lang="es-CO" sz="1200" dirty="0">
              <a:latin typeface="Verdana" panose="020B0604030504040204" pitchFamily="34" charset="0"/>
              <a:ea typeface="Verdana" panose="020B0604030504040204" pitchFamily="34" charset="0"/>
              <a:cs typeface="Verdana" panose="020B0604030504040204" pitchFamily="34" charset="0"/>
            </a:endParaRPr>
          </a:p>
        </p:txBody>
      </p:sp>
      <p:pic>
        <p:nvPicPr>
          <p:cNvPr id="5124" name="Picture 4" descr="C:\Users\kromero\Pictures\Articulo_Principal_sordoceguera.jpg"/>
          <p:cNvPicPr>
            <a:picLocks noChangeAspect="1" noChangeArrowheads="1"/>
          </p:cNvPicPr>
          <p:nvPr/>
        </p:nvPicPr>
        <p:blipFill>
          <a:blip r:embed="rId4" cstate="print"/>
          <a:srcRect/>
          <a:stretch>
            <a:fillRect/>
          </a:stretch>
        </p:blipFill>
        <p:spPr bwMode="auto">
          <a:xfrm>
            <a:off x="971600" y="158297"/>
            <a:ext cx="1458549" cy="1573827"/>
          </a:xfrm>
          <a:prstGeom prst="rect">
            <a:avLst/>
          </a:prstGeom>
          <a:noFill/>
        </p:spPr>
      </p:pic>
      <p:sp>
        <p:nvSpPr>
          <p:cNvPr id="16" name="15 CuadroTexto"/>
          <p:cNvSpPr txBox="1"/>
          <p:nvPr/>
        </p:nvSpPr>
        <p:spPr>
          <a:xfrm>
            <a:off x="683568" y="1761949"/>
            <a:ext cx="2160240" cy="5262979"/>
          </a:xfrm>
          <a:prstGeom prst="rect">
            <a:avLst/>
          </a:prstGeom>
          <a:noFill/>
        </p:spPr>
        <p:txBody>
          <a:bodyPr wrap="square" rtlCol="0">
            <a:spAutoFit/>
          </a:bodyPr>
          <a:lstStyle/>
          <a:p>
            <a:r>
              <a:rPr lang="es-CO" sz="1200" b="1" i="1" dirty="0" smtClean="0">
                <a:latin typeface="Verdana" panose="020B0604030504040204" pitchFamily="34" charset="0"/>
                <a:ea typeface="Verdana" panose="020B0604030504040204" pitchFamily="34" charset="0"/>
                <a:cs typeface="Verdana" panose="020B0604030504040204" pitchFamily="34" charset="0"/>
              </a:rPr>
              <a:t>Atención a personas con </a:t>
            </a:r>
            <a:r>
              <a:rPr lang="es-CO" sz="1200" b="1" i="1" dirty="0" err="1" smtClean="0">
                <a:latin typeface="Verdana" panose="020B0604030504040204" pitchFamily="34" charset="0"/>
                <a:ea typeface="Verdana" panose="020B0604030504040204" pitchFamily="34" charset="0"/>
                <a:cs typeface="Verdana" panose="020B0604030504040204" pitchFamily="34" charset="0"/>
              </a:rPr>
              <a:t>sordoceguera</a:t>
            </a:r>
            <a:r>
              <a:rPr lang="es-CO" sz="1200" b="1" i="1" dirty="0" smtClean="0">
                <a:latin typeface="Verdana" panose="020B0604030504040204" pitchFamily="34" charset="0"/>
                <a:ea typeface="Verdana" panose="020B0604030504040204" pitchFamily="34" charset="0"/>
                <a:cs typeface="Verdana" panose="020B0604030504040204" pitchFamily="34" charset="0"/>
              </a:rPr>
              <a:t>:</a:t>
            </a:r>
            <a:r>
              <a:rPr lang="es-CO" sz="1200" b="1" dirty="0" smtClean="0">
                <a:latin typeface="Verdana" panose="020B0604030504040204" pitchFamily="34" charset="0"/>
                <a:ea typeface="Verdana" panose="020B0604030504040204" pitchFamily="34" charset="0"/>
                <a:cs typeface="Verdana" panose="020B0604030504040204" pitchFamily="34" charset="0"/>
              </a:rPr>
              <a:t> </a:t>
            </a:r>
          </a:p>
          <a:p>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marL="265113" lvl="0" indent="-265113"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Es preciso informar que se está presente tocando a la persona suavemente en el hombro o brazo.</a:t>
            </a:r>
          </a:p>
          <a:p>
            <a:pPr marL="265113" lvl="0" indent="-265113" algn="just">
              <a:buFont typeface="Wingdings" pitchFamily="2" charset="2"/>
              <a:buChar char="v"/>
            </a:pPr>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marL="265113" lvl="0" indent="-265113"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Dado que no se sabe si la persona conserva capacidad visual, tratar de ponerse dentro de su campo de visión.</a:t>
            </a:r>
          </a:p>
          <a:p>
            <a:pPr marL="265113" lvl="0" indent="-265113" algn="just">
              <a:buFont typeface="Wingdings" pitchFamily="2" charset="2"/>
              <a:buChar char="v"/>
            </a:pPr>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marL="265113" lvl="0" indent="-265113"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Si la persona usa audífono, dirigirse a ella vocalizando correctamente.</a:t>
            </a:r>
          </a:p>
          <a:p>
            <a:pPr marL="265113" lvl="0" indent="-265113" algn="just">
              <a:buFont typeface="Wingdings" pitchFamily="2" charset="2"/>
              <a:buChar char="v"/>
            </a:pPr>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marL="265113" lvl="0" indent="-265113"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Atender las indicaciones del acompañante sobre cuál es el método que la persona prefiere para comunicarse.</a:t>
            </a:r>
          </a:p>
          <a:p>
            <a:endParaRPr lang="es-CO" sz="1200" dirty="0">
              <a:latin typeface="Verdana" panose="020B0604030504040204" pitchFamily="34" charset="0"/>
              <a:ea typeface="Verdana" panose="020B0604030504040204" pitchFamily="34" charset="0"/>
              <a:cs typeface="Verdana" panose="020B0604030504040204" pitchFamily="34" charset="0"/>
            </a:endParaRPr>
          </a:p>
        </p:txBody>
      </p:sp>
      <p:pic>
        <p:nvPicPr>
          <p:cNvPr id="34818" name="Picture 2" descr="C:\Users\kromero\Pictures\descarga.png"/>
          <p:cNvPicPr>
            <a:picLocks noChangeAspect="1" noChangeArrowheads="1"/>
          </p:cNvPicPr>
          <p:nvPr/>
        </p:nvPicPr>
        <p:blipFill>
          <a:blip r:embed="rId5" cstate="print"/>
          <a:srcRect/>
          <a:stretch>
            <a:fillRect/>
          </a:stretch>
        </p:blipFill>
        <p:spPr bwMode="auto">
          <a:xfrm>
            <a:off x="7380312" y="548680"/>
            <a:ext cx="1362075" cy="1333500"/>
          </a:xfrm>
          <a:prstGeom prst="rect">
            <a:avLst/>
          </a:prstGeom>
          <a:noFill/>
        </p:spPr>
      </p:pic>
      <p:pic>
        <p:nvPicPr>
          <p:cNvPr id="34819" name="Picture 3" descr="C:\Users\kromero\Pictures\image001.jpg"/>
          <p:cNvPicPr>
            <a:picLocks noChangeAspect="1" noChangeArrowheads="1"/>
          </p:cNvPicPr>
          <p:nvPr/>
        </p:nvPicPr>
        <p:blipFill>
          <a:blip r:embed="rId6" cstate="print"/>
          <a:srcRect/>
          <a:stretch>
            <a:fillRect/>
          </a:stretch>
        </p:blipFill>
        <p:spPr bwMode="auto">
          <a:xfrm>
            <a:off x="7308304" y="2060848"/>
            <a:ext cx="1584176" cy="1584176"/>
          </a:xfrm>
          <a:prstGeom prst="rect">
            <a:avLst/>
          </a:prstGeom>
          <a:noFill/>
        </p:spPr>
      </p:pic>
      <p:pic>
        <p:nvPicPr>
          <p:cNvPr id="34820" name="Picture 4" descr="C:\Users\kromero\Pictures\print_intelectual.png"/>
          <p:cNvPicPr>
            <a:picLocks noChangeAspect="1" noChangeArrowheads="1"/>
          </p:cNvPicPr>
          <p:nvPr/>
        </p:nvPicPr>
        <p:blipFill>
          <a:blip r:embed="rId7" cstate="print"/>
          <a:srcRect/>
          <a:stretch>
            <a:fillRect/>
          </a:stretch>
        </p:blipFill>
        <p:spPr bwMode="auto">
          <a:xfrm>
            <a:off x="7524328" y="3933056"/>
            <a:ext cx="1386088" cy="1386088"/>
          </a:xfrm>
          <a:prstGeom prst="rect">
            <a:avLst/>
          </a:prstGeom>
          <a:noFill/>
        </p:spPr>
      </p:pic>
    </p:spTree>
    <p:extLst>
      <p:ext uri="{BB962C8B-B14F-4D97-AF65-F5344CB8AC3E}">
        <p14:creationId xmlns:p14="http://schemas.microsoft.com/office/powerpoint/2010/main" val="26575251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1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190" t="18588" r="27328" b="28394"/>
          <a:stretch/>
        </p:blipFill>
        <p:spPr bwMode="auto">
          <a:xfrm>
            <a:off x="0" y="260648"/>
            <a:ext cx="3419872" cy="5040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 name="62 Grupo"/>
          <p:cNvGrpSpPr/>
          <p:nvPr/>
        </p:nvGrpSpPr>
        <p:grpSpPr>
          <a:xfrm>
            <a:off x="6516215" y="6093296"/>
            <a:ext cx="2592289" cy="757382"/>
            <a:chOff x="6516215" y="6093296"/>
            <a:chExt cx="2592289" cy="757382"/>
          </a:xfrm>
        </p:grpSpPr>
        <p:pic>
          <p:nvPicPr>
            <p:cNvPr id="64" name="63 Imagen"/>
            <p:cNvPicPr>
              <a:picLocks noChangeAspect="1"/>
            </p:cNvPicPr>
            <p:nvPr/>
          </p:nvPicPr>
          <p:blipFill rotWithShape="1">
            <a:blip r:embed="rId3"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5" name="64 Imagen"/>
            <p:cNvPicPr>
              <a:picLocks noChangeAspect="1"/>
            </p:cNvPicPr>
            <p:nvPr/>
          </p:nvPicPr>
          <p:blipFill rotWithShape="1">
            <a:blip r:embed="rId4"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sp>
        <p:nvSpPr>
          <p:cNvPr id="7" name="3 Título"/>
          <p:cNvSpPr txBox="1">
            <a:spLocks/>
          </p:cNvSpPr>
          <p:nvPr/>
        </p:nvSpPr>
        <p:spPr>
          <a:xfrm>
            <a:off x="0" y="764704"/>
            <a:ext cx="4788024" cy="864096"/>
          </a:xfrm>
          <a:prstGeom prst="rect">
            <a:avLst/>
          </a:prstGeom>
        </p:spPr>
        <p:txBody>
          <a:bodyP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sz="4400" b="0" i="0" u="none" strike="noStrike" kern="1200" cap="none" spc="0" normalizeH="0" baseline="0" noProof="0" dirty="0" smtClean="0">
                <a:ln>
                  <a:noFill/>
                </a:ln>
                <a:solidFill>
                  <a:schemeClr val="bg1"/>
                </a:solidFill>
                <a:effectLst/>
                <a:uLnTx/>
                <a:uFillTx/>
                <a:latin typeface="+mj-lt"/>
                <a:ea typeface="+mj-ea"/>
                <a:cs typeface="+mj-cs"/>
              </a:rPr>
              <a:t/>
            </a:r>
            <a:br>
              <a:rPr kumimoji="0" lang="es-CO" sz="4400" b="0" i="0" u="none" strike="noStrike" kern="1200" cap="none" spc="0" normalizeH="0" baseline="0" noProof="0" dirty="0" smtClean="0">
                <a:ln>
                  <a:noFill/>
                </a:ln>
                <a:solidFill>
                  <a:schemeClr val="bg1"/>
                </a:solidFill>
                <a:effectLst/>
                <a:uLnTx/>
                <a:uFillTx/>
                <a:latin typeface="+mj-lt"/>
                <a:ea typeface="+mj-ea"/>
                <a:cs typeface="+mj-cs"/>
              </a:rPr>
            </a:br>
            <a:endParaRPr kumimoji="0" lang="es-CO"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14" name="13 Rectángulo"/>
          <p:cNvSpPr/>
          <p:nvPr/>
        </p:nvSpPr>
        <p:spPr>
          <a:xfrm>
            <a:off x="0" y="188640"/>
            <a:ext cx="4176464" cy="707886"/>
          </a:xfrm>
          <a:prstGeom prst="rect">
            <a:avLst/>
          </a:prstGeom>
        </p:spPr>
        <p:txBody>
          <a:bodyPr wrap="square">
            <a:spAutoFit/>
          </a:bodyPr>
          <a:lstStyle/>
          <a:p>
            <a:r>
              <a:rPr lang="es-CO" sz="2000" b="1"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es-CO"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Atención telefónica</a:t>
            </a:r>
            <a:endParaRPr lang="es-CO"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s-CO"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12 CuadroTexto"/>
          <p:cNvSpPr txBox="1"/>
          <p:nvPr/>
        </p:nvSpPr>
        <p:spPr>
          <a:xfrm>
            <a:off x="3563888" y="0"/>
            <a:ext cx="5184576" cy="1569660"/>
          </a:xfrm>
          <a:prstGeom prst="rect">
            <a:avLst/>
          </a:prstGeom>
          <a:noFill/>
        </p:spPr>
        <p:txBody>
          <a:bodyPr wrap="square" rtlCol="0">
            <a:spAutoFit/>
          </a:bodyPr>
          <a:lstStyle/>
          <a:p>
            <a:pPr algn="just"/>
            <a:r>
              <a:rPr lang="es-CO" sz="1200" b="1" dirty="0">
                <a:latin typeface="Verdana" panose="020B0604030504040204" pitchFamily="34" charset="0"/>
                <a:ea typeface="Verdana" panose="020B0604030504040204" pitchFamily="34" charset="0"/>
                <a:cs typeface="Verdana" panose="020B0604030504040204" pitchFamily="34" charset="0"/>
              </a:rPr>
              <a:t> </a:t>
            </a:r>
            <a:endParaRPr lang="es-CO" sz="1200" dirty="0">
              <a:latin typeface="Verdana" pitchFamily="34" charset="0"/>
              <a:ea typeface="Verdana" pitchFamily="34" charset="0"/>
              <a:cs typeface="Verdana" pitchFamily="34" charset="0"/>
            </a:endParaRPr>
          </a:p>
          <a:p>
            <a:r>
              <a:rPr lang="es-CO" sz="1200" dirty="0">
                <a:latin typeface="Verdana" pitchFamily="34" charset="0"/>
                <a:ea typeface="Verdana" pitchFamily="34" charset="0"/>
                <a:cs typeface="Verdana" pitchFamily="34" charset="0"/>
              </a:rPr>
              <a:t> </a:t>
            </a:r>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Medio de comunicación a través del cual la ciudadanía puede formular sus peticiones ante el Grupo de Servicio al Ciudadano o cualquier dependencia del Ministerio.</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En aras de brindar una atención con calidad, el servidor público debe tener en cuenta: </a:t>
            </a:r>
            <a:endParaRPr lang="es-CO" sz="1200" dirty="0">
              <a:latin typeface="Verdana" panose="020B0604030504040204" pitchFamily="34" charset="0"/>
              <a:ea typeface="Verdana" panose="020B0604030504040204" pitchFamily="34" charset="0"/>
              <a:cs typeface="Verdana" panose="020B0604030504040204" pitchFamily="34" charset="0"/>
            </a:endParaRPr>
          </a:p>
        </p:txBody>
      </p:sp>
      <p:sp>
        <p:nvSpPr>
          <p:cNvPr id="11" name="10 CuadroTexto"/>
          <p:cNvSpPr txBox="1"/>
          <p:nvPr/>
        </p:nvSpPr>
        <p:spPr>
          <a:xfrm>
            <a:off x="233772" y="1661230"/>
            <a:ext cx="4320480" cy="4662815"/>
          </a:xfrm>
          <a:prstGeom prst="rect">
            <a:avLst/>
          </a:prstGeom>
          <a:noFill/>
        </p:spPr>
        <p:txBody>
          <a:bodyPr wrap="square" rtlCol="0">
            <a:spAutoFit/>
          </a:bodyPr>
          <a:lstStyle/>
          <a:p>
            <a:pPr algn="just"/>
            <a:r>
              <a:rPr lang="es-CO" sz="1100" b="1" dirty="0">
                <a:latin typeface="Verdana" panose="020B0604030504040204" pitchFamily="34" charset="0"/>
                <a:ea typeface="Verdana" panose="020B0604030504040204" pitchFamily="34" charset="0"/>
                <a:cs typeface="Verdana" panose="020B0604030504040204" pitchFamily="34" charset="0"/>
              </a:rPr>
              <a:t> </a:t>
            </a:r>
            <a:endParaRPr lang="es-CO" sz="1100" dirty="0">
              <a:latin typeface="Verdana" pitchFamily="34" charset="0"/>
              <a:ea typeface="Verdana" pitchFamily="34" charset="0"/>
              <a:cs typeface="Verdana" pitchFamily="34" charset="0"/>
            </a:endParaRPr>
          </a:p>
          <a:p>
            <a:pPr marL="265113" indent="-265113" algn="just">
              <a:buFont typeface="Wingdings" pitchFamily="2" charset="2"/>
              <a:buChar char="v"/>
            </a:pPr>
            <a:r>
              <a:rPr lang="es-CO" sz="1100" dirty="0">
                <a:latin typeface="Verdana" pitchFamily="34" charset="0"/>
                <a:ea typeface="Verdana" pitchFamily="34" charset="0"/>
                <a:cs typeface="Verdana" pitchFamily="34" charset="0"/>
              </a:rPr>
              <a:t> </a:t>
            </a:r>
            <a:r>
              <a:rPr lang="es-CO" sz="1100" dirty="0" smtClean="0">
                <a:latin typeface="Verdana" panose="020B0604030504040204" pitchFamily="34" charset="0"/>
                <a:ea typeface="Verdana" panose="020B0604030504040204" pitchFamily="34" charset="0"/>
                <a:cs typeface="Verdana" panose="020B0604030504040204" pitchFamily="34" charset="0"/>
              </a:rPr>
              <a:t>Atender la llamada de manera amable y respetuosa, la actitud también puede ser percibida por el teléfono. </a:t>
            </a:r>
          </a:p>
          <a:p>
            <a:pPr marL="265113" indent="-265113" algn="just"/>
            <a:r>
              <a:rPr lang="es-CO" sz="1100" dirty="0" smtClean="0">
                <a:latin typeface="Verdana" panose="020B0604030504040204" pitchFamily="34" charset="0"/>
                <a:ea typeface="Verdana" panose="020B0604030504040204" pitchFamily="34" charset="0"/>
                <a:cs typeface="Verdana" panose="020B0604030504040204" pitchFamily="34" charset="0"/>
              </a:rPr>
              <a:t> </a:t>
            </a:r>
          </a:p>
          <a:p>
            <a:pPr marL="265113" lvl="0" indent="-265113" algn="just">
              <a:buFont typeface="Wingdings" pitchFamily="2" charset="2"/>
              <a:buChar char="v"/>
            </a:pPr>
            <a:r>
              <a:rPr lang="es-CO" sz="1100" dirty="0" smtClean="0">
                <a:latin typeface="Verdana" panose="020B0604030504040204" pitchFamily="34" charset="0"/>
                <a:ea typeface="Verdana" panose="020B0604030504040204" pitchFamily="34" charset="0"/>
                <a:cs typeface="Verdana" panose="020B0604030504040204" pitchFamily="34" charset="0"/>
              </a:rPr>
              <a:t>Mantener una postura relajada y natural: proyecta el comportamiento mediante la voz. </a:t>
            </a:r>
          </a:p>
          <a:p>
            <a:pPr marL="265113" lvl="0" indent="-265113" algn="just"/>
            <a:endParaRPr lang="es-CO" sz="1100" dirty="0" smtClean="0">
              <a:latin typeface="Verdana" panose="020B0604030504040204" pitchFamily="34" charset="0"/>
              <a:ea typeface="Verdana" panose="020B0604030504040204" pitchFamily="34" charset="0"/>
              <a:cs typeface="Verdana" panose="020B0604030504040204" pitchFamily="34" charset="0"/>
            </a:endParaRPr>
          </a:p>
          <a:p>
            <a:pPr marL="265113" lvl="0" indent="-265113" algn="just">
              <a:buFont typeface="Wingdings" pitchFamily="2" charset="2"/>
              <a:buChar char="v"/>
            </a:pPr>
            <a:r>
              <a:rPr lang="es-CO" sz="1100" dirty="0" smtClean="0">
                <a:latin typeface="Verdana" panose="020B0604030504040204" pitchFamily="34" charset="0"/>
                <a:ea typeface="Verdana" panose="020B0604030504040204" pitchFamily="34" charset="0"/>
                <a:cs typeface="Verdana" panose="020B0604030504040204" pitchFamily="34" charset="0"/>
              </a:rPr>
              <a:t> Si no se cuenta con diadema, sostener el auricular con la mano contraria a la que se usa para escribir, con el fin de tenerla libre para anotar los mensajes o acceder al computador y buscar la información requerida por el ciudadano.</a:t>
            </a:r>
          </a:p>
          <a:p>
            <a:pPr marL="265113" lvl="0" indent="-265113" algn="just">
              <a:buFont typeface="Wingdings" pitchFamily="2" charset="2"/>
              <a:buChar char="v"/>
            </a:pPr>
            <a:endParaRPr lang="es-CO" sz="1100" dirty="0" smtClean="0">
              <a:latin typeface="Verdana" panose="020B0604030504040204" pitchFamily="34" charset="0"/>
              <a:ea typeface="Verdana" panose="020B0604030504040204" pitchFamily="34" charset="0"/>
              <a:cs typeface="Verdana" panose="020B0604030504040204" pitchFamily="34" charset="0"/>
            </a:endParaRPr>
          </a:p>
          <a:p>
            <a:pPr marL="265113" lvl="0" indent="-265113" algn="just">
              <a:buFont typeface="Wingdings" pitchFamily="2" charset="2"/>
              <a:buChar char="v"/>
            </a:pPr>
            <a:r>
              <a:rPr lang="es-CO" sz="1100" dirty="0" smtClean="0">
                <a:latin typeface="Verdana" panose="020B0604030504040204" pitchFamily="34" charset="0"/>
                <a:ea typeface="Verdana" panose="020B0604030504040204" pitchFamily="34" charset="0"/>
                <a:cs typeface="Verdana" panose="020B0604030504040204" pitchFamily="34" charset="0"/>
              </a:rPr>
              <a:t>Saber usar todas las funciones del teléfono. </a:t>
            </a:r>
          </a:p>
          <a:p>
            <a:pPr marL="265113" indent="-265113" algn="just"/>
            <a:r>
              <a:rPr lang="es-CO" sz="1100" dirty="0" smtClean="0">
                <a:latin typeface="Verdana" panose="020B0604030504040204" pitchFamily="34" charset="0"/>
                <a:ea typeface="Verdana" panose="020B0604030504040204" pitchFamily="34" charset="0"/>
                <a:cs typeface="Verdana" panose="020B0604030504040204" pitchFamily="34" charset="0"/>
              </a:rPr>
              <a:t> </a:t>
            </a:r>
          </a:p>
          <a:p>
            <a:pPr marL="265113" lvl="0" indent="-265113" algn="just">
              <a:buFont typeface="Wingdings" pitchFamily="2" charset="2"/>
              <a:buChar char="v"/>
            </a:pPr>
            <a:r>
              <a:rPr lang="es-CO" sz="1100" dirty="0" smtClean="0">
                <a:latin typeface="Verdana" panose="020B0604030504040204" pitchFamily="34" charset="0"/>
                <a:ea typeface="Verdana" panose="020B0604030504040204" pitchFamily="34" charset="0"/>
                <a:cs typeface="Verdana" panose="020B0604030504040204" pitchFamily="34" charset="0"/>
              </a:rPr>
              <a:t>Disponer de un listado de las sedes de la Entidad, si las hay, dentro y fuera de la ciudad. </a:t>
            </a:r>
          </a:p>
          <a:p>
            <a:pPr marL="265113" indent="-265113" algn="just"/>
            <a:r>
              <a:rPr lang="es-CO" sz="1100" dirty="0" smtClean="0">
                <a:latin typeface="Verdana" panose="020B0604030504040204" pitchFamily="34" charset="0"/>
                <a:ea typeface="Verdana" panose="020B0604030504040204" pitchFamily="34" charset="0"/>
                <a:cs typeface="Verdana" panose="020B0604030504040204" pitchFamily="34" charset="0"/>
              </a:rPr>
              <a:t> </a:t>
            </a:r>
          </a:p>
          <a:p>
            <a:pPr marL="265113" lvl="0" indent="-265113" algn="just">
              <a:buFont typeface="Wingdings" pitchFamily="2" charset="2"/>
              <a:buChar char="v"/>
            </a:pPr>
            <a:r>
              <a:rPr lang="es-CO" sz="1100" dirty="0" smtClean="0">
                <a:latin typeface="Verdana" panose="020B0604030504040204" pitchFamily="34" charset="0"/>
                <a:ea typeface="Verdana" panose="020B0604030504040204" pitchFamily="34" charset="0"/>
                <a:cs typeface="Verdana" panose="020B0604030504040204" pitchFamily="34" charset="0"/>
              </a:rPr>
              <a:t>Evitar hablar con terceros mientras se está atendiendo una llamada. </a:t>
            </a:r>
          </a:p>
          <a:p>
            <a:pPr marL="265113" indent="-265113" algn="just"/>
            <a:r>
              <a:rPr lang="es-CO" sz="1100" dirty="0" smtClean="0">
                <a:latin typeface="Verdana" panose="020B0604030504040204" pitchFamily="34" charset="0"/>
                <a:ea typeface="Verdana" panose="020B0604030504040204" pitchFamily="34" charset="0"/>
                <a:cs typeface="Verdana" panose="020B0604030504040204" pitchFamily="34" charset="0"/>
              </a:rPr>
              <a:t> </a:t>
            </a:r>
          </a:p>
          <a:p>
            <a:pPr marL="265113" lvl="0" indent="-265113" algn="just">
              <a:buFont typeface="Wingdings" pitchFamily="2" charset="2"/>
              <a:buChar char="v"/>
            </a:pPr>
            <a:r>
              <a:rPr lang="es-CO" sz="1100" b="1" dirty="0" smtClean="0">
                <a:latin typeface="Verdana" panose="020B0604030504040204" pitchFamily="34" charset="0"/>
                <a:ea typeface="Verdana" panose="020B0604030504040204" pitchFamily="34" charset="0"/>
                <a:cs typeface="Verdana" panose="020B0604030504040204" pitchFamily="34" charset="0"/>
              </a:rPr>
              <a:t>El tono de voz: </a:t>
            </a:r>
            <a:r>
              <a:rPr lang="es-CO" sz="1100" dirty="0" smtClean="0">
                <a:latin typeface="Verdana" panose="020B0604030504040204" pitchFamily="34" charset="0"/>
                <a:ea typeface="Verdana" panose="020B0604030504040204" pitchFamily="34" charset="0"/>
                <a:cs typeface="Verdana" panose="020B0604030504040204" pitchFamily="34" charset="0"/>
              </a:rPr>
              <a:t>A través de la línea telefónica, el tono de voz proyecta la imagen y refuerza el mensaje que se quiere transmitir. </a:t>
            </a:r>
          </a:p>
          <a:p>
            <a:r>
              <a:rPr lang="es-CO" sz="1100" dirty="0" smtClean="0">
                <a:latin typeface="Verdana" panose="020B0604030504040204" pitchFamily="34" charset="0"/>
                <a:ea typeface="Verdana" panose="020B0604030504040204" pitchFamily="34" charset="0"/>
                <a:cs typeface="Verdana" panose="020B0604030504040204" pitchFamily="34" charset="0"/>
              </a:rPr>
              <a:t> </a:t>
            </a:r>
          </a:p>
          <a:p>
            <a:pPr lvl="0" algn="just"/>
            <a:endParaRPr lang="es-CO" sz="1100" dirty="0" smtClean="0">
              <a:latin typeface="Verdana" panose="020B0604030504040204" pitchFamily="34" charset="0"/>
              <a:ea typeface="Verdana" panose="020B0604030504040204" pitchFamily="34" charset="0"/>
              <a:cs typeface="Verdana" panose="020B0604030504040204" pitchFamily="34" charset="0"/>
            </a:endParaRPr>
          </a:p>
          <a:p>
            <a:pPr lvl="0"/>
            <a:endParaRPr lang="es-CO" sz="1100" dirty="0">
              <a:latin typeface="Verdana" panose="020B0604030504040204" pitchFamily="34" charset="0"/>
              <a:ea typeface="Verdana" panose="020B0604030504040204" pitchFamily="34" charset="0"/>
              <a:cs typeface="Verdana" panose="020B0604030504040204" pitchFamily="34" charset="0"/>
            </a:endParaRPr>
          </a:p>
        </p:txBody>
      </p:sp>
      <p:sp>
        <p:nvSpPr>
          <p:cNvPr id="12" name="11 CuadroTexto"/>
          <p:cNvSpPr txBox="1"/>
          <p:nvPr/>
        </p:nvSpPr>
        <p:spPr>
          <a:xfrm>
            <a:off x="4610844" y="1628800"/>
            <a:ext cx="4248472" cy="5001369"/>
          </a:xfrm>
          <a:prstGeom prst="rect">
            <a:avLst/>
          </a:prstGeom>
          <a:noFill/>
        </p:spPr>
        <p:txBody>
          <a:bodyPr wrap="square" rtlCol="0">
            <a:spAutoFit/>
          </a:bodyPr>
          <a:lstStyle/>
          <a:p>
            <a:r>
              <a:rPr lang="es-CO" sz="1100" dirty="0" smtClean="0">
                <a:latin typeface="Verdana" panose="020B0604030504040204" pitchFamily="34" charset="0"/>
                <a:ea typeface="Verdana" panose="020B0604030504040204" pitchFamily="34" charset="0"/>
                <a:cs typeface="Verdana" panose="020B0604030504040204" pitchFamily="34" charset="0"/>
              </a:rPr>
              <a:t> </a:t>
            </a:r>
          </a:p>
          <a:p>
            <a:pPr marL="265113" lvl="0" indent="-265113" algn="just">
              <a:buFont typeface="Wingdings" pitchFamily="2" charset="2"/>
              <a:buChar char="v"/>
            </a:pPr>
            <a:r>
              <a:rPr lang="es-CO" sz="1100" b="1" dirty="0" smtClean="0">
                <a:latin typeface="Verdana" panose="020B0604030504040204" pitchFamily="34" charset="0"/>
                <a:ea typeface="Verdana" panose="020B0604030504040204" pitchFamily="34" charset="0"/>
                <a:cs typeface="Verdana" panose="020B0604030504040204" pitchFamily="34" charset="0"/>
              </a:rPr>
              <a:t>El lenguaje y vocalización: </a:t>
            </a:r>
            <a:r>
              <a:rPr lang="es-CO" sz="1100" dirty="0" smtClean="0">
                <a:latin typeface="Verdana" panose="020B0604030504040204" pitchFamily="34" charset="0"/>
                <a:ea typeface="Verdana" panose="020B0604030504040204" pitchFamily="34" charset="0"/>
                <a:cs typeface="Verdana" panose="020B0604030504040204" pitchFamily="34" charset="0"/>
              </a:rPr>
              <a:t>Prestar atención a la elección de palabras, pronunciar claramente y respirar tranquilamente de forma que las palabras se formen bien. </a:t>
            </a:r>
          </a:p>
          <a:p>
            <a:pPr marL="265113" indent="-265113" algn="just"/>
            <a:r>
              <a:rPr lang="es-CO" sz="1100" dirty="0" smtClean="0">
                <a:latin typeface="Verdana" panose="020B0604030504040204" pitchFamily="34" charset="0"/>
                <a:ea typeface="Verdana" panose="020B0604030504040204" pitchFamily="34" charset="0"/>
                <a:cs typeface="Verdana" panose="020B0604030504040204" pitchFamily="34" charset="0"/>
              </a:rPr>
              <a:t> </a:t>
            </a:r>
          </a:p>
          <a:p>
            <a:pPr marL="265113" lvl="0" indent="-265113" algn="just">
              <a:buFont typeface="Wingdings" pitchFamily="2" charset="2"/>
              <a:buChar char="v"/>
            </a:pPr>
            <a:r>
              <a:rPr lang="es-CO" sz="1100" b="1" dirty="0" smtClean="0">
                <a:latin typeface="Verdana" panose="020B0604030504040204" pitchFamily="34" charset="0"/>
                <a:ea typeface="Verdana" panose="020B0604030504040204" pitchFamily="34" charset="0"/>
                <a:cs typeface="Verdana" panose="020B0604030504040204" pitchFamily="34" charset="0"/>
              </a:rPr>
              <a:t>La velocidad: </a:t>
            </a:r>
            <a:r>
              <a:rPr lang="es-CO" sz="1100" dirty="0" smtClean="0">
                <a:latin typeface="Verdana" panose="020B0604030504040204" pitchFamily="34" charset="0"/>
                <a:ea typeface="Verdana" panose="020B0604030504040204" pitchFamily="34" charset="0"/>
                <a:cs typeface="Verdana" panose="020B0604030504040204" pitchFamily="34" charset="0"/>
              </a:rPr>
              <a:t>La velocidad con que se habla por teléfono debe ser levemente, menor a la usada en persona. </a:t>
            </a:r>
          </a:p>
          <a:p>
            <a:pPr marL="265113" indent="-265113" algn="just"/>
            <a:r>
              <a:rPr lang="es-CO" sz="1100" dirty="0" smtClean="0">
                <a:latin typeface="Verdana" panose="020B0604030504040204" pitchFamily="34" charset="0"/>
                <a:ea typeface="Verdana" panose="020B0604030504040204" pitchFamily="34" charset="0"/>
                <a:cs typeface="Verdana" panose="020B0604030504040204" pitchFamily="34" charset="0"/>
              </a:rPr>
              <a:t> </a:t>
            </a:r>
          </a:p>
          <a:p>
            <a:pPr marL="265113" lvl="0" indent="-265113" algn="just">
              <a:buFont typeface="Wingdings" pitchFamily="2" charset="2"/>
              <a:buChar char="v"/>
            </a:pPr>
            <a:r>
              <a:rPr lang="es-CO" sz="1100" b="1" dirty="0" smtClean="0">
                <a:latin typeface="Verdana" panose="020B0604030504040204" pitchFamily="34" charset="0"/>
                <a:ea typeface="Verdana" panose="020B0604030504040204" pitchFamily="34" charset="0"/>
                <a:cs typeface="Verdana" panose="020B0604030504040204" pitchFamily="34" charset="0"/>
              </a:rPr>
              <a:t>El volumen: </a:t>
            </a:r>
            <a:r>
              <a:rPr lang="es-CO" sz="1100" dirty="0" smtClean="0">
                <a:latin typeface="Verdana" panose="020B0604030504040204" pitchFamily="34" charset="0"/>
                <a:ea typeface="Verdana" panose="020B0604030504040204" pitchFamily="34" charset="0"/>
                <a:cs typeface="Verdana" panose="020B0604030504040204" pitchFamily="34" charset="0"/>
              </a:rPr>
              <a:t>El volumen de la voz debe ser mediano; si se vocaliza bien, el ciudadano podrá escuchar adecuadamente sin necesidad de subir el volumen excesivamente. </a:t>
            </a:r>
          </a:p>
          <a:p>
            <a:pPr marL="265113" indent="-265113" algn="just"/>
            <a:r>
              <a:rPr lang="es-CO" sz="1100" dirty="0" smtClean="0">
                <a:latin typeface="Verdana" panose="020B0604030504040204" pitchFamily="34" charset="0"/>
                <a:ea typeface="Verdana" panose="020B0604030504040204" pitchFamily="34" charset="0"/>
                <a:cs typeface="Verdana" panose="020B0604030504040204" pitchFamily="34" charset="0"/>
              </a:rPr>
              <a:t> </a:t>
            </a:r>
          </a:p>
          <a:p>
            <a:pPr marL="265113" lvl="0" indent="-265113" algn="just">
              <a:buFont typeface="Wingdings" pitchFamily="2" charset="2"/>
              <a:buChar char="v"/>
            </a:pPr>
            <a:r>
              <a:rPr lang="es-CO" sz="1100" dirty="0" smtClean="0">
                <a:latin typeface="Verdana" panose="020B0604030504040204" pitchFamily="34" charset="0"/>
                <a:ea typeface="Verdana" panose="020B0604030504040204" pitchFamily="34" charset="0"/>
                <a:cs typeface="Verdana" panose="020B0604030504040204" pitchFamily="34" charset="0"/>
              </a:rPr>
              <a:t>Contestar la llamada antes del tercer timbre </a:t>
            </a:r>
          </a:p>
          <a:p>
            <a:pPr marL="265113" indent="-265113" algn="just"/>
            <a:r>
              <a:rPr lang="es-CO" sz="1100" dirty="0" smtClean="0">
                <a:latin typeface="Verdana" panose="020B0604030504040204" pitchFamily="34" charset="0"/>
                <a:ea typeface="Verdana" panose="020B0604030504040204" pitchFamily="34" charset="0"/>
                <a:cs typeface="Verdana" panose="020B0604030504040204" pitchFamily="34" charset="0"/>
              </a:rPr>
              <a:t> </a:t>
            </a:r>
          </a:p>
          <a:p>
            <a:pPr marL="265113" lvl="0" indent="-265113" algn="just">
              <a:buFont typeface="Wingdings" pitchFamily="2" charset="2"/>
              <a:buChar char="v"/>
            </a:pPr>
            <a:r>
              <a:rPr lang="es-CO" sz="1100" dirty="0" smtClean="0">
                <a:latin typeface="Verdana" panose="020B0604030504040204" pitchFamily="34" charset="0"/>
                <a:ea typeface="Verdana" panose="020B0604030504040204" pitchFamily="34" charset="0"/>
                <a:cs typeface="Verdana" panose="020B0604030504040204" pitchFamily="34" charset="0"/>
              </a:rPr>
              <a:t>Saludar al ciudadano diciendo “Buenos días/tardes, habla (diga su nombre), ¿con quién tengo el gusto de hablar?”. “Señor”, “Señora” y preguntar “¿En qué puedo ayudarle? Al finalizar la atención Despedirse amablemente, llamándolo por su nombre. </a:t>
            </a:r>
          </a:p>
          <a:p>
            <a:pPr marL="265113" indent="-265113" algn="just"/>
            <a:r>
              <a:rPr lang="es-CO" sz="1100" dirty="0" smtClean="0">
                <a:latin typeface="Verdana" panose="020B0604030504040204" pitchFamily="34" charset="0"/>
                <a:ea typeface="Verdana" panose="020B0604030504040204" pitchFamily="34" charset="0"/>
                <a:cs typeface="Verdana" panose="020B0604030504040204" pitchFamily="34" charset="0"/>
              </a:rPr>
              <a:t> </a:t>
            </a:r>
          </a:p>
          <a:p>
            <a:pPr marL="265113" lvl="0" indent="-265113" algn="just">
              <a:buFont typeface="Wingdings" pitchFamily="2" charset="2"/>
              <a:buChar char="v"/>
            </a:pPr>
            <a:r>
              <a:rPr lang="es-CO" sz="1100" dirty="0" smtClean="0">
                <a:latin typeface="Verdana" panose="020B0604030504040204" pitchFamily="34" charset="0"/>
                <a:ea typeface="Verdana" panose="020B0604030504040204" pitchFamily="34" charset="0"/>
                <a:cs typeface="Verdana" panose="020B0604030504040204" pitchFamily="34" charset="0"/>
              </a:rPr>
              <a:t>Escuchar atentamente, tomando nota de los puntos importantes. sin interrumpir, esperar a que el ciudadano termine de hablar antes de responder, siguiendo el guion establecido. </a:t>
            </a:r>
          </a:p>
          <a:p>
            <a:pPr lvl="0" algn="just"/>
            <a:endParaRPr lang="es-CO" sz="1100" dirty="0" smtClean="0">
              <a:latin typeface="Verdana" panose="020B0604030504040204" pitchFamily="34" charset="0"/>
              <a:ea typeface="Verdana" panose="020B0604030504040204" pitchFamily="34" charset="0"/>
              <a:cs typeface="Verdana" panose="020B0604030504040204" pitchFamily="34" charset="0"/>
            </a:endParaRPr>
          </a:p>
          <a:p>
            <a:pPr lvl="0"/>
            <a:endParaRPr lang="es-CO"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575251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2 Grupo"/>
          <p:cNvGrpSpPr/>
          <p:nvPr/>
        </p:nvGrpSpPr>
        <p:grpSpPr>
          <a:xfrm>
            <a:off x="6516215" y="6093296"/>
            <a:ext cx="2592289" cy="757382"/>
            <a:chOff x="6516215" y="6093296"/>
            <a:chExt cx="2592289" cy="757382"/>
          </a:xfrm>
        </p:grpSpPr>
        <p:pic>
          <p:nvPicPr>
            <p:cNvPr id="64" name="63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5" name="64 Imagen"/>
            <p:cNvPicPr>
              <a:picLocks noChangeAspect="1"/>
            </p:cNvPicPr>
            <p:nvPr/>
          </p:nvPicPr>
          <p:blipFill rotWithShape="1">
            <a:blip r:embed="rId3"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sp>
        <p:nvSpPr>
          <p:cNvPr id="7" name="3 Título"/>
          <p:cNvSpPr txBox="1">
            <a:spLocks/>
          </p:cNvSpPr>
          <p:nvPr/>
        </p:nvSpPr>
        <p:spPr>
          <a:xfrm>
            <a:off x="0" y="764704"/>
            <a:ext cx="4788024" cy="864096"/>
          </a:xfrm>
          <a:prstGeom prst="rect">
            <a:avLst/>
          </a:prstGeom>
        </p:spPr>
        <p:txBody>
          <a:bodyP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sz="4400" b="0" i="0" u="none" strike="noStrike" kern="1200" cap="none" spc="0" normalizeH="0" baseline="0" noProof="0" dirty="0" smtClean="0">
                <a:ln>
                  <a:noFill/>
                </a:ln>
                <a:solidFill>
                  <a:schemeClr val="bg1"/>
                </a:solidFill>
                <a:effectLst/>
                <a:uLnTx/>
                <a:uFillTx/>
                <a:latin typeface="+mj-lt"/>
                <a:ea typeface="+mj-ea"/>
                <a:cs typeface="+mj-cs"/>
              </a:rPr>
              <a:t/>
            </a:r>
            <a:br>
              <a:rPr kumimoji="0" lang="es-CO" sz="4400" b="0" i="0" u="none" strike="noStrike" kern="1200" cap="none" spc="0" normalizeH="0" baseline="0" noProof="0" dirty="0" smtClean="0">
                <a:ln>
                  <a:noFill/>
                </a:ln>
                <a:solidFill>
                  <a:schemeClr val="bg1"/>
                </a:solidFill>
                <a:effectLst/>
                <a:uLnTx/>
                <a:uFillTx/>
                <a:latin typeface="+mj-lt"/>
                <a:ea typeface="+mj-ea"/>
                <a:cs typeface="+mj-cs"/>
              </a:rPr>
            </a:br>
            <a:endParaRPr kumimoji="0" lang="es-CO"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14" name="13 Rectángulo"/>
          <p:cNvSpPr/>
          <p:nvPr/>
        </p:nvSpPr>
        <p:spPr>
          <a:xfrm>
            <a:off x="0" y="188640"/>
            <a:ext cx="4176464" cy="646331"/>
          </a:xfrm>
          <a:prstGeom prst="rect">
            <a:avLst/>
          </a:prstGeom>
        </p:spPr>
        <p:txBody>
          <a:bodyPr wrap="square">
            <a:spAutoFit/>
          </a:bodyPr>
          <a:lstStyle/>
          <a:p>
            <a:r>
              <a:rPr lang="es-CO" b="1" dirty="0" smtClean="0">
                <a:solidFill>
                  <a:schemeClr val="bg1"/>
                </a:solidFill>
              </a:rPr>
              <a:t>7. Atención telefónica</a:t>
            </a:r>
            <a:endParaRPr lang="es-CO" dirty="0" smtClean="0">
              <a:solidFill>
                <a:schemeClr val="bg1"/>
              </a:solidFill>
            </a:endParaRPr>
          </a:p>
          <a:p>
            <a:endParaRPr lang="es-CO" dirty="0">
              <a:solidFill>
                <a:schemeClr val="bg1"/>
              </a:solidFill>
            </a:endParaRPr>
          </a:p>
        </p:txBody>
      </p:sp>
      <p:sp>
        <p:nvSpPr>
          <p:cNvPr id="11" name="10 CuadroTexto"/>
          <p:cNvSpPr txBox="1"/>
          <p:nvPr/>
        </p:nvSpPr>
        <p:spPr>
          <a:xfrm>
            <a:off x="323528" y="476672"/>
            <a:ext cx="4320480" cy="7109639"/>
          </a:xfrm>
          <a:prstGeom prst="rect">
            <a:avLst/>
          </a:prstGeom>
          <a:noFill/>
        </p:spPr>
        <p:txBody>
          <a:bodyPr wrap="square" rtlCol="0">
            <a:spAutoFit/>
          </a:bodyPr>
          <a:lstStyle/>
          <a:p>
            <a:pPr algn="just"/>
            <a:r>
              <a:rPr lang="es-CO" sz="1200" b="1" dirty="0">
                <a:latin typeface="Verdana" panose="020B0604030504040204" pitchFamily="34" charset="0"/>
                <a:ea typeface="Verdana" panose="020B0604030504040204" pitchFamily="34" charset="0"/>
                <a:cs typeface="Verdana" panose="020B0604030504040204" pitchFamily="34" charset="0"/>
              </a:rPr>
              <a:t> </a:t>
            </a:r>
            <a:endParaRPr lang="es-CO" sz="1200" dirty="0">
              <a:latin typeface="Verdana" panose="020B0604030504040204" pitchFamily="34" charset="0"/>
              <a:ea typeface="Verdana" panose="020B0604030504040204" pitchFamily="34" charset="0"/>
              <a:cs typeface="Verdana" panose="020B0604030504040204" pitchFamily="34" charset="0"/>
            </a:endParaRPr>
          </a:p>
          <a:p>
            <a:pPr algn="just"/>
            <a:r>
              <a:rPr lang="es-CO" sz="1200" b="1" i="1" dirty="0" smtClean="0">
                <a:latin typeface="Verdana" panose="020B0604030504040204" pitchFamily="34" charset="0"/>
                <a:ea typeface="Verdana" panose="020B0604030504040204" pitchFamily="34" charset="0"/>
                <a:cs typeface="Verdana" panose="020B0604030504040204" pitchFamily="34" charset="0"/>
              </a:rPr>
              <a:t>Si debe poner la llamada en espera: </a:t>
            </a:r>
            <a:r>
              <a:rPr lang="es-CO" sz="1200" dirty="0" smtClean="0">
                <a:latin typeface="Verdana" panose="020B0604030504040204" pitchFamily="34" charset="0"/>
                <a:ea typeface="Verdana" panose="020B0604030504040204" pitchFamily="34" charset="0"/>
                <a:cs typeface="Verdana" panose="020B0604030504040204" pitchFamily="34" charset="0"/>
              </a:rPr>
              <a:t>Explicar al ciudadano por qué debe poner la llamada en espera, y decirle el tiempo aproximado que tendrá que esperar. Antes de hacerlo, informarle que se le está solicitando permiso y esperar la respuesta.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Cuando el ciudadano haya aceptado esperar, retomar la llamada cada cierto tiempo y explicarle cómo va su gestión.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Al retomar la llamada, ofrecer agradecimiento por la espera o disculparse por la demora en el evento de que se haya excedido en el tiempo prometido.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algn="just"/>
            <a:r>
              <a:rPr lang="es-CO" sz="1200" b="1" i="1" dirty="0" smtClean="0">
                <a:latin typeface="Verdana" panose="020B0604030504040204" pitchFamily="34" charset="0"/>
                <a:ea typeface="Verdana" panose="020B0604030504040204" pitchFamily="34" charset="0"/>
                <a:cs typeface="Verdana" panose="020B0604030504040204" pitchFamily="34" charset="0"/>
              </a:rPr>
              <a:t>Si la solicitud del ciudadano no puede ser resuelta de forma inmediata: </a:t>
            </a:r>
            <a:r>
              <a:rPr lang="es-CO" sz="1200" dirty="0" smtClean="0">
                <a:latin typeface="Verdana" panose="020B0604030504040204" pitchFamily="34" charset="0"/>
                <a:ea typeface="Verdana" panose="020B0604030504040204" pitchFamily="34" charset="0"/>
                <a:cs typeface="Verdana" panose="020B0604030504040204" pitchFamily="34" charset="0"/>
              </a:rPr>
              <a:t>Explicarle la razón de la demora, informar la fecha en que el ciudadano recibirá respuesta y el medio por el cual se hará.</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algn="just"/>
            <a:r>
              <a:rPr lang="es-CO" sz="1200" b="1" dirty="0" smtClean="0">
                <a:latin typeface="Verdana" panose="020B0604030504040204" pitchFamily="34" charset="0"/>
                <a:ea typeface="Verdana" panose="020B0604030504040204" pitchFamily="34" charset="0"/>
                <a:cs typeface="Verdana" panose="020B0604030504040204" pitchFamily="34" charset="0"/>
              </a:rPr>
              <a:t>Al finalizar la llamada</a:t>
            </a:r>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Verificar con el ciudadano que entendió la información y preguntarle si hay algo más en lo que se le pueda servir.</a:t>
            </a:r>
          </a:p>
          <a:p>
            <a:pPr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Retroalimentar al ciudadano con lo que se va a hacer, si queda alguna tarea pendiente.</a:t>
            </a:r>
          </a:p>
          <a:p>
            <a:pPr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Despedirse amablemente, llamándolo por su nombre.</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Permitirle al ciudadano colgar primero.</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Si se tomó un mensaje para otro servidor público, informarle y comprobar si la llamada fue devuelta. Recordar que el contacto inicial es siempre la cara de la Entidad.</a:t>
            </a:r>
          </a:p>
          <a:p>
            <a:r>
              <a:rPr lang="es-CO" sz="1200" dirty="0" smtClean="0">
                <a:latin typeface="Verdana" panose="020B0604030504040204" pitchFamily="34" charset="0"/>
                <a:ea typeface="Verdana" panose="020B0604030504040204" pitchFamily="34" charset="0"/>
                <a:cs typeface="Verdana" panose="020B0604030504040204" pitchFamily="34" charset="0"/>
              </a:rPr>
              <a:t> </a:t>
            </a:r>
          </a:p>
          <a:p>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lvl="0"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lvl="0"/>
            <a:endParaRPr lang="es-CO" sz="1200" dirty="0">
              <a:latin typeface="Verdana" panose="020B0604030504040204" pitchFamily="34" charset="0"/>
              <a:ea typeface="Verdana" panose="020B0604030504040204" pitchFamily="34" charset="0"/>
              <a:cs typeface="Verdana" panose="020B0604030504040204" pitchFamily="34" charset="0"/>
            </a:endParaRPr>
          </a:p>
        </p:txBody>
      </p:sp>
      <p:pic>
        <p:nvPicPr>
          <p:cNvPr id="35842" name="Picture 2" descr="C:\Users\kromero\Pictures\maltrato_al_cliente.jpg"/>
          <p:cNvPicPr>
            <a:picLocks noChangeAspect="1" noChangeArrowheads="1"/>
          </p:cNvPicPr>
          <p:nvPr/>
        </p:nvPicPr>
        <p:blipFill>
          <a:blip r:embed="rId4" cstate="print"/>
          <a:srcRect/>
          <a:stretch>
            <a:fillRect/>
          </a:stretch>
        </p:blipFill>
        <p:spPr bwMode="auto">
          <a:xfrm>
            <a:off x="5004048" y="620688"/>
            <a:ext cx="2448272" cy="2448272"/>
          </a:xfrm>
          <a:prstGeom prst="rect">
            <a:avLst/>
          </a:prstGeom>
          <a:noFill/>
        </p:spPr>
      </p:pic>
      <p:pic>
        <p:nvPicPr>
          <p:cNvPr id="35843" name="Picture 3" descr="C:\Users\kromero\Pictures\descarga (8).jpg"/>
          <p:cNvPicPr>
            <a:picLocks noChangeAspect="1" noChangeArrowheads="1"/>
          </p:cNvPicPr>
          <p:nvPr/>
        </p:nvPicPr>
        <p:blipFill>
          <a:blip r:embed="rId5" cstate="print"/>
          <a:srcRect/>
          <a:stretch>
            <a:fillRect/>
          </a:stretch>
        </p:blipFill>
        <p:spPr bwMode="auto">
          <a:xfrm>
            <a:off x="6156176" y="3429000"/>
            <a:ext cx="2143125" cy="2143125"/>
          </a:xfrm>
          <a:prstGeom prst="rect">
            <a:avLst/>
          </a:prstGeom>
          <a:noFill/>
        </p:spPr>
      </p:pic>
    </p:spTree>
    <p:extLst>
      <p:ext uri="{BB962C8B-B14F-4D97-AF65-F5344CB8AC3E}">
        <p14:creationId xmlns:p14="http://schemas.microsoft.com/office/powerpoint/2010/main" val="2657525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1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190" t="18588" r="27328" b="28394"/>
          <a:stretch/>
        </p:blipFill>
        <p:spPr bwMode="auto">
          <a:xfrm>
            <a:off x="0" y="260648"/>
            <a:ext cx="2483768" cy="5040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 name="62 Grupo"/>
          <p:cNvGrpSpPr/>
          <p:nvPr/>
        </p:nvGrpSpPr>
        <p:grpSpPr>
          <a:xfrm>
            <a:off x="6516215" y="6093296"/>
            <a:ext cx="2592289" cy="757382"/>
            <a:chOff x="6516215" y="6093296"/>
            <a:chExt cx="2592289" cy="757382"/>
          </a:xfrm>
        </p:grpSpPr>
        <p:pic>
          <p:nvPicPr>
            <p:cNvPr id="64" name="63 Imagen"/>
            <p:cNvPicPr>
              <a:picLocks noChangeAspect="1"/>
            </p:cNvPicPr>
            <p:nvPr/>
          </p:nvPicPr>
          <p:blipFill rotWithShape="1">
            <a:blip r:embed="rId3"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5" name="64 Imagen"/>
            <p:cNvPicPr>
              <a:picLocks noChangeAspect="1"/>
            </p:cNvPicPr>
            <p:nvPr/>
          </p:nvPicPr>
          <p:blipFill rotWithShape="1">
            <a:blip r:embed="rId4"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sp>
        <p:nvSpPr>
          <p:cNvPr id="14" name="13 Rectángulo"/>
          <p:cNvSpPr/>
          <p:nvPr/>
        </p:nvSpPr>
        <p:spPr>
          <a:xfrm>
            <a:off x="0" y="263550"/>
            <a:ext cx="2699792" cy="400110"/>
          </a:xfrm>
          <a:prstGeom prst="rect">
            <a:avLst/>
          </a:prstGeom>
        </p:spPr>
        <p:txBody>
          <a:bodyPr wrap="square">
            <a:spAutoFit/>
          </a:bodyPr>
          <a:lstStyle/>
          <a:p>
            <a:r>
              <a:rPr lang="es-CO" sz="2000" b="1"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es-CO"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Canal virtual</a:t>
            </a:r>
            <a:endParaRPr lang="es-CO"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12 CuadroTexto"/>
          <p:cNvSpPr txBox="1"/>
          <p:nvPr/>
        </p:nvSpPr>
        <p:spPr>
          <a:xfrm>
            <a:off x="289847" y="962772"/>
            <a:ext cx="5184576" cy="2492990"/>
          </a:xfrm>
          <a:prstGeom prst="rect">
            <a:avLst/>
          </a:prstGeom>
          <a:noFill/>
        </p:spPr>
        <p:txBody>
          <a:bodyPr wrap="square" rtlCol="0">
            <a:spAutoFit/>
          </a:bodyPr>
          <a:lstStyle/>
          <a:p>
            <a:pPr algn="just"/>
            <a:r>
              <a:rPr lang="es-CO" sz="1200" b="1" dirty="0">
                <a:latin typeface="Verdana" panose="020B0604030504040204" pitchFamily="34" charset="0"/>
                <a:ea typeface="Verdana" panose="020B0604030504040204" pitchFamily="34" charset="0"/>
                <a:cs typeface="Verdana" panose="020B0604030504040204" pitchFamily="34" charset="0"/>
              </a:rPr>
              <a:t> </a:t>
            </a:r>
            <a:endParaRPr lang="es-CO" sz="1200" dirty="0">
              <a:latin typeface="Verdana" panose="020B0604030504040204" pitchFamily="34" charset="0"/>
              <a:ea typeface="Verdana" panose="020B0604030504040204" pitchFamily="34" charset="0"/>
              <a:cs typeface="Verdana" panose="020B0604030504040204" pitchFamily="34" charset="0"/>
            </a:endParaRPr>
          </a:p>
          <a:p>
            <a:pPr algn="just"/>
            <a:r>
              <a:rPr lang="es-CO" sz="1200" b="1" dirty="0" smtClean="0">
                <a:latin typeface="Verdana" panose="020B0604030504040204" pitchFamily="34" charset="0"/>
                <a:ea typeface="Verdana" panose="020B0604030504040204" pitchFamily="34" charset="0"/>
                <a:cs typeface="Verdana" panose="020B0604030504040204" pitchFamily="34" charset="0"/>
              </a:rPr>
              <a:t>Aplicativo en línea PQRSD: </a:t>
            </a:r>
            <a:r>
              <a:rPr lang="es-CO" sz="1200" dirty="0" smtClean="0">
                <a:latin typeface="Verdana" panose="020B0604030504040204" pitchFamily="34" charset="0"/>
                <a:ea typeface="Verdana" panose="020B0604030504040204" pitchFamily="34" charset="0"/>
                <a:cs typeface="Verdana" panose="020B0604030504040204" pitchFamily="34" charset="0"/>
              </a:rPr>
              <a:t>Medio por el cual el ciudadano interpone peticiones, quejas, reclamos, sugerencias, denuncias y felicitaciones, es una herramienta que puede ser utilizada por la ciudadanía en general. Se ingresa a través de la página web: </a:t>
            </a:r>
            <a:r>
              <a:rPr lang="es-CO" sz="1200" u="sng" dirty="0" smtClean="0">
                <a:latin typeface="Verdana" panose="020B0604030504040204" pitchFamily="34" charset="0"/>
                <a:ea typeface="Verdana" panose="020B0604030504040204" pitchFamily="34" charset="0"/>
                <a:cs typeface="Verdana" panose="020B0604030504040204" pitchFamily="34" charset="0"/>
                <a:hlinkClick r:id="rId5"/>
              </a:rPr>
              <a:t>www.mincultura.gov.co</a:t>
            </a:r>
            <a:r>
              <a:rPr lang="es-CO" sz="1200" dirty="0" smtClean="0">
                <a:latin typeface="Verdana" panose="020B0604030504040204" pitchFamily="34" charset="0"/>
                <a:ea typeface="Verdana" panose="020B0604030504040204" pitchFamily="34" charset="0"/>
                <a:cs typeface="Verdana" panose="020B0604030504040204" pitchFamily="34" charset="0"/>
              </a:rPr>
              <a:t>, en la parte superior derecha módulo: Servicio al Ciudadano, debe ingresar a la opción “para preguntas, peticiones, quejas y reclamos a Mincultura, haga clic aquí”, una vez ingrese debe diligenciar el formulario. </a:t>
            </a:r>
          </a:p>
          <a:p>
            <a:pPr algn="just"/>
            <a:endParaRPr lang="es-CO" sz="1200" dirty="0">
              <a:latin typeface="Verdana" panose="020B0604030504040204" pitchFamily="34" charset="0"/>
              <a:ea typeface="Verdana" panose="020B0604030504040204" pitchFamily="34" charset="0"/>
              <a:cs typeface="Verdana" panose="020B0604030504040204" pitchFamily="34" charset="0"/>
            </a:endParaRP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Posteriormente el sistema arrojará un número de radicado, con el cual el ciudadano podrá consultar el estado de su trámite para hacer seguimiento a su solicitud.</a:t>
            </a:r>
            <a:endParaRPr lang="es-CO" sz="1200" dirty="0">
              <a:latin typeface="Verdana" panose="020B0604030504040204" pitchFamily="34" charset="0"/>
              <a:ea typeface="Verdana" panose="020B0604030504040204" pitchFamily="34" charset="0"/>
              <a:cs typeface="Verdana" panose="020B0604030504040204" pitchFamily="34" charset="0"/>
            </a:endParaRPr>
          </a:p>
        </p:txBody>
      </p:sp>
      <p:sp>
        <p:nvSpPr>
          <p:cNvPr id="11" name="10 CuadroTexto"/>
          <p:cNvSpPr txBox="1"/>
          <p:nvPr/>
        </p:nvSpPr>
        <p:spPr>
          <a:xfrm>
            <a:off x="289847" y="3469164"/>
            <a:ext cx="5184576" cy="2862322"/>
          </a:xfrm>
          <a:prstGeom prst="rect">
            <a:avLst/>
          </a:prstGeom>
          <a:noFill/>
        </p:spPr>
        <p:txBody>
          <a:bodyPr wrap="square" rtlCol="0">
            <a:spAutoFit/>
          </a:bodyPr>
          <a:lstStyle/>
          <a:p>
            <a:pPr algn="just"/>
            <a:r>
              <a:rPr lang="es-CO" sz="1200" b="1" dirty="0">
                <a:latin typeface="Verdana" panose="020B0604030504040204" pitchFamily="34" charset="0"/>
                <a:ea typeface="Verdana" panose="020B0604030504040204" pitchFamily="34" charset="0"/>
                <a:cs typeface="Verdana" panose="020B0604030504040204" pitchFamily="34" charset="0"/>
              </a:rPr>
              <a:t> </a:t>
            </a:r>
            <a:endParaRPr lang="es-CO" sz="1200" dirty="0">
              <a:latin typeface="Verdana" panose="020B0604030504040204" pitchFamily="34" charset="0"/>
              <a:ea typeface="Verdana" panose="020B0604030504040204" pitchFamily="34" charset="0"/>
              <a:cs typeface="Verdana" panose="020B0604030504040204" pitchFamily="34" charset="0"/>
            </a:endParaRPr>
          </a:p>
          <a:p>
            <a:pPr algn="just"/>
            <a:r>
              <a:rPr lang="es-CO" sz="1200" b="1" dirty="0" smtClean="0">
                <a:latin typeface="Verdana" panose="020B0604030504040204" pitchFamily="34" charset="0"/>
                <a:ea typeface="Verdana" panose="020B0604030504040204" pitchFamily="34" charset="0"/>
                <a:cs typeface="Verdana" panose="020B0604030504040204" pitchFamily="34" charset="0"/>
              </a:rPr>
              <a:t>Correo electrónico: </a:t>
            </a:r>
            <a:r>
              <a:rPr lang="es-CO" sz="1200" u="sng" dirty="0" smtClean="0">
                <a:latin typeface="Verdana" panose="020B0604030504040204" pitchFamily="34" charset="0"/>
                <a:ea typeface="Verdana" panose="020B0604030504040204" pitchFamily="34" charset="0"/>
                <a:cs typeface="Verdana" panose="020B0604030504040204" pitchFamily="34" charset="0"/>
                <a:hlinkClick r:id="rId6"/>
              </a:rPr>
              <a:t>servicioalciudadano@mincultura.gov.co</a:t>
            </a:r>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lvl="0" algn="just"/>
            <a:r>
              <a:rPr lang="es-CO" sz="1200" dirty="0" smtClean="0">
                <a:latin typeface="Verdana" panose="020B0604030504040204" pitchFamily="34" charset="0"/>
                <a:ea typeface="Verdana" panose="020B0604030504040204" pitchFamily="34" charset="0"/>
                <a:cs typeface="Verdana" panose="020B0604030504040204" pitchFamily="34" charset="0"/>
              </a:rPr>
              <a:t>El correo electrónico institucional no debe usarse para temas personales, ni para enviar cadenas o distribuir mensajes con contenidos que puedan afectar a la entidad.</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lvl="0" algn="just"/>
            <a:r>
              <a:rPr lang="es-CO" sz="1200" dirty="0" smtClean="0">
                <a:latin typeface="Verdana" panose="020B0604030504040204" pitchFamily="34" charset="0"/>
                <a:ea typeface="Verdana" panose="020B0604030504040204" pitchFamily="34" charset="0"/>
                <a:cs typeface="Verdana" panose="020B0604030504040204" pitchFamily="34" charset="0"/>
              </a:rPr>
              <a:t>Seguir lo establecido por la entidad con relación al uso de plantillas y firmas.</a:t>
            </a:r>
          </a:p>
          <a:p>
            <a:pPr lvl="0" algn="just"/>
            <a:r>
              <a:rPr lang="es-CO" sz="1200" dirty="0" smtClean="0">
                <a:latin typeface="Verdana" panose="020B0604030504040204" pitchFamily="34" charset="0"/>
                <a:ea typeface="Verdana" panose="020B0604030504040204" pitchFamily="34" charset="0"/>
                <a:cs typeface="Verdana" panose="020B0604030504040204" pitchFamily="34" charset="0"/>
              </a:rPr>
              <a:t>Responder únicamente los mensajes que llegan al correo institucional y no a un correo personal de un servidor.</a:t>
            </a:r>
          </a:p>
          <a:p>
            <a:pPr lvl="0" algn="just"/>
            <a:r>
              <a:rPr lang="es-CO" sz="1200" dirty="0" smtClean="0">
                <a:latin typeface="Verdana" panose="020B0604030504040204" pitchFamily="34" charset="0"/>
                <a:ea typeface="Verdana" panose="020B0604030504040204" pitchFamily="34" charset="0"/>
                <a:cs typeface="Verdana" panose="020B0604030504040204" pitchFamily="34" charset="0"/>
              </a:rPr>
              <a:t>Analizar si la solicitud compete a la entidad; de lo contrario, remitirla a la entidad encargada e informar de ello al ciudadano.</a:t>
            </a:r>
          </a:p>
          <a:p>
            <a:pPr lvl="0"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lvl="0"/>
            <a:endParaRPr lang="es-CO" sz="1200" dirty="0">
              <a:latin typeface="Verdana" panose="020B0604030504040204" pitchFamily="34" charset="0"/>
              <a:ea typeface="Verdana" panose="020B0604030504040204" pitchFamily="34" charset="0"/>
              <a:cs typeface="Verdana" panose="020B0604030504040204" pitchFamily="34" charset="0"/>
            </a:endParaRPr>
          </a:p>
        </p:txBody>
      </p:sp>
      <p:pic>
        <p:nvPicPr>
          <p:cNvPr id="36866" name="Picture 2" descr="C:\Users\kromero\Pictures\images.png"/>
          <p:cNvPicPr>
            <a:picLocks noChangeAspect="1" noChangeArrowheads="1"/>
          </p:cNvPicPr>
          <p:nvPr/>
        </p:nvPicPr>
        <p:blipFill>
          <a:blip r:embed="rId7" cstate="print"/>
          <a:srcRect/>
          <a:stretch>
            <a:fillRect/>
          </a:stretch>
        </p:blipFill>
        <p:spPr bwMode="auto">
          <a:xfrm>
            <a:off x="6390274" y="4373659"/>
            <a:ext cx="1638110" cy="1532198"/>
          </a:xfrm>
          <a:prstGeom prst="rect">
            <a:avLst/>
          </a:prstGeom>
          <a:noFill/>
        </p:spPr>
      </p:pic>
      <p:pic>
        <p:nvPicPr>
          <p:cNvPr id="3" name="Imagen 2"/>
          <p:cNvPicPr>
            <a:picLocks noChangeAspect="1"/>
          </p:cNvPicPr>
          <p:nvPr/>
        </p:nvPicPr>
        <p:blipFill>
          <a:blip r:embed="rId8"/>
          <a:stretch>
            <a:fillRect/>
          </a:stretch>
        </p:blipFill>
        <p:spPr>
          <a:xfrm>
            <a:off x="6482847" y="962772"/>
            <a:ext cx="2058195" cy="1380722"/>
          </a:xfrm>
          <a:prstGeom prst="rect">
            <a:avLst/>
          </a:prstGeom>
        </p:spPr>
      </p:pic>
      <p:pic>
        <p:nvPicPr>
          <p:cNvPr id="4" name="Imagen 3"/>
          <p:cNvPicPr>
            <a:picLocks noChangeAspect="1"/>
          </p:cNvPicPr>
          <p:nvPr/>
        </p:nvPicPr>
        <p:blipFill>
          <a:blip r:embed="rId9"/>
          <a:stretch>
            <a:fillRect/>
          </a:stretch>
        </p:blipFill>
        <p:spPr>
          <a:xfrm>
            <a:off x="6449030" y="2586416"/>
            <a:ext cx="2092012" cy="1348327"/>
          </a:xfrm>
          <a:prstGeom prst="rect">
            <a:avLst/>
          </a:prstGeom>
        </p:spPr>
      </p:pic>
    </p:spTree>
    <p:extLst>
      <p:ext uri="{BB962C8B-B14F-4D97-AF65-F5344CB8AC3E}">
        <p14:creationId xmlns:p14="http://schemas.microsoft.com/office/powerpoint/2010/main" val="26575251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2 Grupo"/>
          <p:cNvGrpSpPr/>
          <p:nvPr/>
        </p:nvGrpSpPr>
        <p:grpSpPr>
          <a:xfrm>
            <a:off x="6516215" y="6093296"/>
            <a:ext cx="2592289" cy="757382"/>
            <a:chOff x="6516215" y="6093296"/>
            <a:chExt cx="2592289" cy="757382"/>
          </a:xfrm>
        </p:grpSpPr>
        <p:pic>
          <p:nvPicPr>
            <p:cNvPr id="64" name="63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5" name="64 Imagen"/>
            <p:cNvPicPr>
              <a:picLocks noChangeAspect="1"/>
            </p:cNvPicPr>
            <p:nvPr/>
          </p:nvPicPr>
          <p:blipFill rotWithShape="1">
            <a:blip r:embed="rId3"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sp>
        <p:nvSpPr>
          <p:cNvPr id="7" name="3 Título"/>
          <p:cNvSpPr txBox="1">
            <a:spLocks/>
          </p:cNvSpPr>
          <p:nvPr/>
        </p:nvSpPr>
        <p:spPr>
          <a:xfrm>
            <a:off x="0" y="764704"/>
            <a:ext cx="4788024" cy="864096"/>
          </a:xfrm>
          <a:prstGeom prst="rect">
            <a:avLst/>
          </a:prstGeom>
        </p:spPr>
        <p:txBody>
          <a:bodyP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sz="4400" b="0" i="0" u="none" strike="noStrike" kern="1200" cap="none" spc="0" normalizeH="0" baseline="0" noProof="0" dirty="0" smtClean="0">
                <a:ln>
                  <a:noFill/>
                </a:ln>
                <a:solidFill>
                  <a:schemeClr val="bg1"/>
                </a:solidFill>
                <a:effectLst/>
                <a:uLnTx/>
                <a:uFillTx/>
                <a:latin typeface="+mj-lt"/>
                <a:ea typeface="+mj-ea"/>
                <a:cs typeface="+mj-cs"/>
              </a:rPr>
              <a:t/>
            </a:r>
            <a:br>
              <a:rPr kumimoji="0" lang="es-CO" sz="4400" b="0" i="0" u="none" strike="noStrike" kern="1200" cap="none" spc="0" normalizeH="0" baseline="0" noProof="0" dirty="0" smtClean="0">
                <a:ln>
                  <a:noFill/>
                </a:ln>
                <a:solidFill>
                  <a:schemeClr val="bg1"/>
                </a:solidFill>
                <a:effectLst/>
                <a:uLnTx/>
                <a:uFillTx/>
                <a:latin typeface="+mj-lt"/>
                <a:ea typeface="+mj-ea"/>
                <a:cs typeface="+mj-cs"/>
              </a:rPr>
            </a:br>
            <a:endParaRPr kumimoji="0" lang="es-CO"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14" name="13 Rectángulo"/>
          <p:cNvSpPr/>
          <p:nvPr/>
        </p:nvSpPr>
        <p:spPr>
          <a:xfrm>
            <a:off x="0" y="188640"/>
            <a:ext cx="5076056" cy="677108"/>
          </a:xfrm>
          <a:prstGeom prst="rect">
            <a:avLst/>
          </a:prstGeom>
        </p:spPr>
        <p:txBody>
          <a:bodyPr wrap="square">
            <a:spAutoFit/>
          </a:bodyPr>
          <a:lstStyle/>
          <a:p>
            <a:r>
              <a:rPr lang="es-CO" b="1" dirty="0" smtClean="0">
                <a:solidFill>
                  <a:schemeClr val="bg1"/>
                </a:solidFill>
              </a:rPr>
              <a:t>7. Canal </a:t>
            </a:r>
            <a:r>
              <a:rPr lang="es-CO" sz="2000" b="1" dirty="0" smtClean="0">
                <a:solidFill>
                  <a:schemeClr val="bg1"/>
                </a:solidFill>
              </a:rPr>
              <a:t>virtual</a:t>
            </a:r>
            <a:endParaRPr lang="es-CO" sz="2000" dirty="0" smtClean="0">
              <a:solidFill>
                <a:schemeClr val="bg1"/>
              </a:solidFill>
            </a:endParaRPr>
          </a:p>
          <a:p>
            <a:endParaRPr lang="es-CO" dirty="0">
              <a:solidFill>
                <a:schemeClr val="bg1"/>
              </a:solidFill>
            </a:endParaRPr>
          </a:p>
        </p:txBody>
      </p:sp>
      <p:sp>
        <p:nvSpPr>
          <p:cNvPr id="13" name="12 CuadroTexto"/>
          <p:cNvSpPr txBox="1"/>
          <p:nvPr/>
        </p:nvSpPr>
        <p:spPr>
          <a:xfrm>
            <a:off x="3491880" y="620688"/>
            <a:ext cx="5184576" cy="2308324"/>
          </a:xfrm>
          <a:prstGeom prst="rect">
            <a:avLst/>
          </a:prstGeom>
          <a:noFill/>
        </p:spPr>
        <p:txBody>
          <a:bodyPr wrap="square" rtlCol="0">
            <a:spAutoFit/>
          </a:bodyPr>
          <a:lstStyle/>
          <a:p>
            <a:pPr algn="just"/>
            <a:r>
              <a:rPr lang="es-CO" sz="1200" b="1" dirty="0">
                <a:latin typeface="Verdana" panose="020B0604030504040204" pitchFamily="34" charset="0"/>
                <a:ea typeface="Verdana" panose="020B0604030504040204" pitchFamily="34" charset="0"/>
                <a:cs typeface="Verdana" panose="020B0604030504040204" pitchFamily="34" charset="0"/>
              </a:rPr>
              <a:t> </a:t>
            </a:r>
            <a:endParaRPr lang="es-CO" sz="1200" dirty="0">
              <a:latin typeface="Verdana" panose="020B0604030504040204" pitchFamily="34" charset="0"/>
              <a:ea typeface="Verdana" panose="020B0604030504040204" pitchFamily="34" charset="0"/>
              <a:cs typeface="Verdana" panose="020B0604030504040204" pitchFamily="34" charset="0"/>
            </a:endParaRPr>
          </a:p>
          <a:p>
            <a:r>
              <a:rPr lang="es-CO" sz="1200" b="1" dirty="0" smtClean="0">
                <a:latin typeface="Verdana" panose="020B0604030504040204" pitchFamily="34" charset="0"/>
                <a:ea typeface="Verdana" panose="020B0604030504040204" pitchFamily="34" charset="0"/>
                <a:cs typeface="Verdana" panose="020B0604030504040204" pitchFamily="34" charset="0"/>
              </a:rPr>
              <a:t>Chat institucional </a:t>
            </a:r>
            <a:r>
              <a:rPr lang="es-CO" sz="1200" dirty="0" smtClean="0">
                <a:latin typeface="Verdana" panose="020B0604030504040204" pitchFamily="34" charset="0"/>
                <a:ea typeface="Verdana" panose="020B0604030504040204" pitchFamily="34" charset="0"/>
                <a:cs typeface="Verdana" panose="020B0604030504040204" pitchFamily="34" charset="0"/>
              </a:rPr>
              <a:t>(En creación) </a:t>
            </a:r>
          </a:p>
          <a:p>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Saludar a quien está conectado al chat virtual: Muy buenos días/tardes, bienvenido al chat virtual del Ministerio de Cultura, mi nombre es…, en que le puedo colaborar? </a:t>
            </a: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Permítanos un momento por favor en línea mientras consultamos su información. </a:t>
            </a: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Intervenga y de soluciones al Ciudadano de una manera sencilla. </a:t>
            </a: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Termine sus comunicaciones con frases como “Hasta pronto”, “Gracias por su tiempo”, “Tenga usted un buen día”. 	</a:t>
            </a:r>
            <a:endParaRPr lang="es-CO" sz="1200" dirty="0">
              <a:latin typeface="Verdana" panose="020B0604030504040204" pitchFamily="34" charset="0"/>
              <a:ea typeface="Verdana" panose="020B0604030504040204" pitchFamily="34" charset="0"/>
              <a:cs typeface="Verdana" panose="020B0604030504040204" pitchFamily="34" charset="0"/>
            </a:endParaRPr>
          </a:p>
        </p:txBody>
      </p:sp>
      <p:sp>
        <p:nvSpPr>
          <p:cNvPr id="11" name="10 CuadroTexto"/>
          <p:cNvSpPr txBox="1"/>
          <p:nvPr/>
        </p:nvSpPr>
        <p:spPr>
          <a:xfrm>
            <a:off x="539552" y="3356992"/>
            <a:ext cx="4824536" cy="2862322"/>
          </a:xfrm>
          <a:prstGeom prst="rect">
            <a:avLst/>
          </a:prstGeom>
          <a:noFill/>
        </p:spPr>
        <p:txBody>
          <a:bodyPr wrap="square" rtlCol="0">
            <a:spAutoFit/>
          </a:bodyPr>
          <a:lstStyle/>
          <a:p>
            <a:r>
              <a:rPr lang="es-CO" sz="1200" b="1" dirty="0" smtClean="0">
                <a:latin typeface="Verdana" panose="020B0604030504040204" pitchFamily="34" charset="0"/>
                <a:ea typeface="Verdana" panose="020B0604030504040204" pitchFamily="34" charset="0"/>
                <a:cs typeface="Verdana" panose="020B0604030504040204" pitchFamily="34" charset="0"/>
              </a:rPr>
              <a:t>Redes Sociales</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El servicio al ciudadano en las redes sociales, permite divulgar información de interés general para la ciudadanía en general. Se recomienda monitorear los comentarios, las preguntas y los mensajes, ya que en ocasiones requieren respuesta.</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lvl="0" algn="just"/>
            <a:r>
              <a:rPr lang="en-US" sz="1200" dirty="0" err="1" smtClean="0">
                <a:latin typeface="Verdana" panose="020B0604030504040204" pitchFamily="34" charset="0"/>
                <a:ea typeface="Verdana" panose="020B0604030504040204" pitchFamily="34" charset="0"/>
                <a:cs typeface="Verdana" panose="020B0604030504040204" pitchFamily="34" charset="0"/>
              </a:rPr>
              <a:t>Sitio</a:t>
            </a:r>
            <a:r>
              <a:rPr lang="en-US" sz="1200" dirty="0" smtClean="0">
                <a:latin typeface="Verdana" panose="020B0604030504040204" pitchFamily="34" charset="0"/>
                <a:ea typeface="Verdana" panose="020B0604030504040204" pitchFamily="34" charset="0"/>
                <a:cs typeface="Verdana" panose="020B0604030504040204" pitchFamily="34" charset="0"/>
              </a:rPr>
              <a:t> web:	</a:t>
            </a:r>
            <a:r>
              <a:rPr lang="en-US" sz="1200" u="sng" dirty="0" smtClean="0">
                <a:latin typeface="Verdana" panose="020B0604030504040204" pitchFamily="34" charset="0"/>
                <a:ea typeface="Verdana" panose="020B0604030504040204" pitchFamily="34" charset="0"/>
                <a:cs typeface="Verdana" panose="020B0604030504040204" pitchFamily="34" charset="0"/>
                <a:hlinkClick r:id="rId4"/>
              </a:rPr>
              <a:t>www.mincultura.gov.co</a:t>
            </a:r>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lvl="0" algn="just"/>
            <a:r>
              <a:rPr lang="en-US" sz="1200" dirty="0" smtClean="0">
                <a:latin typeface="Verdana" panose="020B0604030504040204" pitchFamily="34" charset="0"/>
                <a:ea typeface="Verdana" panose="020B0604030504040204" pitchFamily="34" charset="0"/>
                <a:cs typeface="Verdana" panose="020B0604030504040204" pitchFamily="34" charset="0"/>
              </a:rPr>
              <a:t>Twitter:	</a:t>
            </a:r>
            <a:r>
              <a:rPr lang="en-US" sz="1200" u="sng" dirty="0" smtClean="0">
                <a:latin typeface="Verdana" panose="020B0604030504040204" pitchFamily="34" charset="0"/>
                <a:ea typeface="Verdana" panose="020B0604030504040204" pitchFamily="34" charset="0"/>
                <a:cs typeface="Verdana" panose="020B0604030504040204" pitchFamily="34" charset="0"/>
                <a:hlinkClick r:id="rId5"/>
              </a:rPr>
              <a:t>https://twitter.com/mincultura</a:t>
            </a:r>
            <a:r>
              <a:rPr lang="en-US" sz="1200" dirty="0" smtClean="0">
                <a:latin typeface="Verdana" panose="020B0604030504040204" pitchFamily="34" charset="0"/>
                <a:ea typeface="Verdana" panose="020B0604030504040204" pitchFamily="34" charset="0"/>
                <a:cs typeface="Verdana" panose="020B0604030504040204" pitchFamily="34" charset="0"/>
              </a:rPr>
              <a:t>, </a:t>
            </a:r>
          </a:p>
          <a:p>
            <a:pPr lvl="0" algn="just"/>
            <a:r>
              <a:rPr lang="en-US" sz="1200" dirty="0" smtClean="0">
                <a:latin typeface="Verdana" panose="020B0604030504040204" pitchFamily="34" charset="0"/>
                <a:ea typeface="Verdana" panose="020B0604030504040204" pitchFamily="34" charset="0"/>
                <a:cs typeface="Verdana" panose="020B0604030504040204" pitchFamily="34" charset="0"/>
              </a:rPr>
              <a:t>	@Mincultura, @</a:t>
            </a:r>
            <a:r>
              <a:rPr lang="en-US" sz="1200" dirty="0" err="1" smtClean="0">
                <a:latin typeface="Verdana" panose="020B0604030504040204" pitchFamily="34" charset="0"/>
                <a:ea typeface="Verdana" panose="020B0604030504040204" pitchFamily="34" charset="0"/>
                <a:cs typeface="Verdana" panose="020B0604030504040204" pitchFamily="34" charset="0"/>
              </a:rPr>
              <a:t>atencioncultura</a:t>
            </a:r>
            <a:r>
              <a:rPr lang="en-US" sz="1200" dirty="0" smtClean="0">
                <a:latin typeface="Verdana" panose="020B0604030504040204" pitchFamily="34" charset="0"/>
                <a:ea typeface="Verdana" panose="020B0604030504040204" pitchFamily="34" charset="0"/>
                <a:cs typeface="Verdana" panose="020B0604030504040204" pitchFamily="34" charset="0"/>
              </a:rPr>
              <a:t>     </a:t>
            </a:r>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lvl="0" algn="just"/>
            <a:r>
              <a:rPr lang="en-US" sz="1200" dirty="0" smtClean="0">
                <a:latin typeface="Verdana" panose="020B0604030504040204" pitchFamily="34" charset="0"/>
                <a:ea typeface="Verdana" panose="020B0604030504040204" pitchFamily="34" charset="0"/>
                <a:cs typeface="Verdana" panose="020B0604030504040204" pitchFamily="34" charset="0"/>
              </a:rPr>
              <a:t>Facebook:	</a:t>
            </a:r>
            <a:r>
              <a:rPr lang="en-US" sz="1200" u="sng" dirty="0" smtClean="0">
                <a:latin typeface="Verdana" panose="020B0604030504040204" pitchFamily="34" charset="0"/>
                <a:ea typeface="Verdana" panose="020B0604030504040204" pitchFamily="34" charset="0"/>
                <a:cs typeface="Verdana" panose="020B0604030504040204" pitchFamily="34" charset="0"/>
                <a:hlinkClick r:id="rId6"/>
              </a:rPr>
              <a:t>https://www.facebook.com/mincultura</a:t>
            </a:r>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lvl="0" algn="just"/>
            <a:r>
              <a:rPr lang="en-US" sz="1200" dirty="0" err="1" smtClean="0">
                <a:latin typeface="Verdana" panose="020B0604030504040204" pitchFamily="34" charset="0"/>
                <a:ea typeface="Verdana" panose="020B0604030504040204" pitchFamily="34" charset="0"/>
                <a:cs typeface="Verdana" panose="020B0604030504040204" pitchFamily="34" charset="0"/>
              </a:rPr>
              <a:t>Youtube</a:t>
            </a:r>
            <a:r>
              <a:rPr lang="en-US" sz="1200" dirty="0" smtClean="0">
                <a:latin typeface="Verdana" panose="020B0604030504040204" pitchFamily="34" charset="0"/>
                <a:ea typeface="Verdana" panose="020B0604030504040204" pitchFamily="34" charset="0"/>
                <a:cs typeface="Verdana" panose="020B0604030504040204" pitchFamily="34" charset="0"/>
              </a:rPr>
              <a:t>:	</a:t>
            </a:r>
            <a:r>
              <a:rPr lang="en-US" sz="1200" dirty="0" smtClean="0">
                <a:latin typeface="Verdana" panose="020B0604030504040204" pitchFamily="34" charset="0"/>
                <a:ea typeface="Verdana" panose="020B0604030504040204" pitchFamily="34" charset="0"/>
                <a:cs typeface="Verdana" panose="020B0604030504040204" pitchFamily="34" charset="0"/>
                <a:hlinkClick r:id="rId7"/>
              </a:rPr>
              <a:t>http://www.youtube.com/mincultura</a:t>
            </a:r>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lvl="0"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lvl="0"/>
            <a:endParaRPr lang="es-CO" sz="1200" dirty="0">
              <a:latin typeface="Verdana" panose="020B0604030504040204" pitchFamily="34" charset="0"/>
              <a:ea typeface="Verdana" panose="020B0604030504040204" pitchFamily="34" charset="0"/>
              <a:cs typeface="Verdana" panose="020B0604030504040204" pitchFamily="34" charset="0"/>
            </a:endParaRPr>
          </a:p>
        </p:txBody>
      </p:sp>
      <p:pic>
        <p:nvPicPr>
          <p:cNvPr id="37890" name="Picture 2" descr="C:\Users\kromero\Pictures\descarga (9).jpg"/>
          <p:cNvPicPr>
            <a:picLocks noChangeAspect="1" noChangeArrowheads="1"/>
          </p:cNvPicPr>
          <p:nvPr/>
        </p:nvPicPr>
        <p:blipFill>
          <a:blip r:embed="rId8" cstate="print"/>
          <a:srcRect/>
          <a:stretch>
            <a:fillRect/>
          </a:stretch>
        </p:blipFill>
        <p:spPr bwMode="auto">
          <a:xfrm>
            <a:off x="755576" y="836712"/>
            <a:ext cx="2419350" cy="1885950"/>
          </a:xfrm>
          <a:prstGeom prst="rect">
            <a:avLst/>
          </a:prstGeom>
          <a:noFill/>
        </p:spPr>
      </p:pic>
      <p:pic>
        <p:nvPicPr>
          <p:cNvPr id="37892" name="Picture 4" descr="C:\Users\kromero\Pictures\redes-sociales.jpg"/>
          <p:cNvPicPr>
            <a:picLocks noChangeAspect="1" noChangeArrowheads="1"/>
          </p:cNvPicPr>
          <p:nvPr/>
        </p:nvPicPr>
        <p:blipFill>
          <a:blip r:embed="rId9" cstate="print"/>
          <a:srcRect/>
          <a:stretch>
            <a:fillRect/>
          </a:stretch>
        </p:blipFill>
        <p:spPr bwMode="auto">
          <a:xfrm>
            <a:off x="5652120" y="3212976"/>
            <a:ext cx="3133527" cy="2795083"/>
          </a:xfrm>
          <a:prstGeom prst="rect">
            <a:avLst/>
          </a:prstGeom>
          <a:noFill/>
        </p:spPr>
      </p:pic>
    </p:spTree>
    <p:extLst>
      <p:ext uri="{BB962C8B-B14F-4D97-AF65-F5344CB8AC3E}">
        <p14:creationId xmlns:p14="http://schemas.microsoft.com/office/powerpoint/2010/main" val="26575251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1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190" t="18588" r="27328" b="28394"/>
          <a:stretch/>
        </p:blipFill>
        <p:spPr bwMode="auto">
          <a:xfrm>
            <a:off x="0" y="260648"/>
            <a:ext cx="3635896" cy="6480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 name="62 Grupo"/>
          <p:cNvGrpSpPr/>
          <p:nvPr/>
        </p:nvGrpSpPr>
        <p:grpSpPr>
          <a:xfrm>
            <a:off x="6516215" y="6093296"/>
            <a:ext cx="2592289" cy="757382"/>
            <a:chOff x="6516215" y="6093296"/>
            <a:chExt cx="2592289" cy="757382"/>
          </a:xfrm>
        </p:grpSpPr>
        <p:pic>
          <p:nvPicPr>
            <p:cNvPr id="64" name="63 Imagen"/>
            <p:cNvPicPr>
              <a:picLocks noChangeAspect="1"/>
            </p:cNvPicPr>
            <p:nvPr/>
          </p:nvPicPr>
          <p:blipFill rotWithShape="1">
            <a:blip r:embed="rId3"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5" name="64 Imagen"/>
            <p:cNvPicPr>
              <a:picLocks noChangeAspect="1"/>
            </p:cNvPicPr>
            <p:nvPr/>
          </p:nvPicPr>
          <p:blipFill rotWithShape="1">
            <a:blip r:embed="rId4"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sp>
        <p:nvSpPr>
          <p:cNvPr id="7" name="3 Título"/>
          <p:cNvSpPr txBox="1">
            <a:spLocks/>
          </p:cNvSpPr>
          <p:nvPr/>
        </p:nvSpPr>
        <p:spPr>
          <a:xfrm>
            <a:off x="0" y="764704"/>
            <a:ext cx="4788024" cy="864096"/>
          </a:xfrm>
          <a:prstGeom prst="rect">
            <a:avLst/>
          </a:prstGeom>
        </p:spPr>
        <p:txBody>
          <a:bodyP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sz="4400" b="0" i="0" u="none" strike="noStrike" kern="1200" cap="none" spc="0" normalizeH="0" baseline="0" noProof="0" dirty="0" smtClean="0">
                <a:ln>
                  <a:noFill/>
                </a:ln>
                <a:solidFill>
                  <a:schemeClr val="bg1"/>
                </a:solidFill>
                <a:effectLst/>
                <a:uLnTx/>
                <a:uFillTx/>
                <a:latin typeface="+mj-lt"/>
                <a:ea typeface="+mj-ea"/>
                <a:cs typeface="+mj-cs"/>
              </a:rPr>
              <a:t/>
            </a:r>
            <a:br>
              <a:rPr kumimoji="0" lang="es-CO" sz="4400" b="0" i="0" u="none" strike="noStrike" kern="1200" cap="none" spc="0" normalizeH="0" baseline="0" noProof="0" dirty="0" smtClean="0">
                <a:ln>
                  <a:noFill/>
                </a:ln>
                <a:solidFill>
                  <a:schemeClr val="bg1"/>
                </a:solidFill>
                <a:effectLst/>
                <a:uLnTx/>
                <a:uFillTx/>
                <a:latin typeface="+mj-lt"/>
                <a:ea typeface="+mj-ea"/>
                <a:cs typeface="+mj-cs"/>
              </a:rPr>
            </a:br>
            <a:endParaRPr kumimoji="0" lang="es-CO"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14" name="13 Rectángulo"/>
          <p:cNvSpPr/>
          <p:nvPr/>
        </p:nvSpPr>
        <p:spPr>
          <a:xfrm>
            <a:off x="0" y="260648"/>
            <a:ext cx="3347864" cy="1015663"/>
          </a:xfrm>
          <a:prstGeom prst="rect">
            <a:avLst/>
          </a:prstGeom>
        </p:spPr>
        <p:txBody>
          <a:bodyPr wrap="square">
            <a:spAutoFit/>
          </a:bodyPr>
          <a:lstStyle/>
          <a:p>
            <a:pPr lvl="0"/>
            <a:r>
              <a:rPr lang="es-CO"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10. Canal Correspondencia</a:t>
            </a:r>
            <a:r>
              <a:rPr lang="es-CO" sz="2000" b="1" dirty="0" smtClean="0">
                <a:latin typeface="Verdana" panose="020B0604030504040204" pitchFamily="34" charset="0"/>
                <a:ea typeface="Verdana" panose="020B0604030504040204" pitchFamily="34" charset="0"/>
                <a:cs typeface="Verdana" panose="020B0604030504040204" pitchFamily="34" charset="0"/>
              </a:rPr>
              <a:t> </a:t>
            </a:r>
            <a:endParaRPr lang="es-CO" sz="2000" dirty="0" smtClean="0">
              <a:latin typeface="Verdana" panose="020B0604030504040204" pitchFamily="34" charset="0"/>
              <a:ea typeface="Verdana" panose="020B0604030504040204" pitchFamily="34" charset="0"/>
              <a:cs typeface="Verdana" panose="020B0604030504040204" pitchFamily="34" charset="0"/>
            </a:endParaRPr>
          </a:p>
          <a:p>
            <a:endParaRPr lang="es-CO"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12 CuadroTexto"/>
          <p:cNvSpPr txBox="1"/>
          <p:nvPr/>
        </p:nvSpPr>
        <p:spPr>
          <a:xfrm>
            <a:off x="3707904" y="188640"/>
            <a:ext cx="5184576" cy="6555641"/>
          </a:xfrm>
          <a:prstGeom prst="rect">
            <a:avLst/>
          </a:prstGeom>
          <a:noFill/>
        </p:spPr>
        <p:txBody>
          <a:bodyPr wrap="square" rtlCol="0">
            <a:spAutoFit/>
          </a:bodyPr>
          <a:lstStyle/>
          <a:p>
            <a:pPr algn="just"/>
            <a:r>
              <a:rPr lang="es-CO" sz="1200" dirty="0" smtClean="0">
                <a:latin typeface="Verdana" panose="020B0604030504040204" pitchFamily="34" charset="0"/>
                <a:ea typeface="Verdana" panose="020B0604030504040204" pitchFamily="34" charset="0"/>
                <a:cs typeface="Verdana" panose="020B0604030504040204" pitchFamily="34" charset="0"/>
              </a:rPr>
              <a:t>Este canal permite a los usuarios, a través de comunicaciones escritas, (Físicas o electrónicas) solicitar servicios, pedir información, orientación o asistencia relacionada con el quehacer de la entidad y del Estado. El buzón de sugerencias también hace parte de este canal.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Radicación de las peticiones, quejas, reclamos, sugerencias y denuncias escritas en el Grupo de Correspondencia, ubicado en la Calle 8 No. 8-26, en horario de lunes a viernes de 8:00 a.m. a 5:00 p.m., jornada continua.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Buzón de sugerencias ubicado en la oficina de Servicio al Ciudadano, en la carrera 8 No. 8-49, en horario de lunes a viernes 8:00 a.m. a 5:00 p.m. jornada continua.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Para la atención por el Grupo Gestión Documental se recomienda: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marL="268288"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Tener a mano y en funcionamiento los elementos necesarios para recibir y radicar la correspondencia. </a:t>
            </a:r>
          </a:p>
          <a:p>
            <a:pPr marL="268288" indent="-268288"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marL="268288"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Saludar con una sonrisa, haciendo contacto visual, y manifestar con la expresión del rostro, la disposición para servir al ciudadano. Puede decir: “Buenos días/tardes, ¿en qué le puedo servir?”. </a:t>
            </a:r>
          </a:p>
          <a:p>
            <a:pPr marL="268288" indent="-268288"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marL="268288"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Preguntar al ciudadano su nombre y usarlo para dirigirse a él, anteponiendo “Sr.”, “Sra.”.</a:t>
            </a:r>
          </a:p>
          <a:p>
            <a:pPr marL="268288" indent="-268288"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marL="268288"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Recibir los documentos que el ciudadano quiere radicar; si el documento no es de competencia de la entidad, informar de esta circunstancia al ciudadano. En caso de que insista en radicarlo, recibirlo. Destapar el sobre y verificar el contenido y los anexos. </a:t>
            </a:r>
            <a:endParaRPr lang="es-CO" sz="1200" dirty="0">
              <a:latin typeface="Verdana" panose="020B0604030504040204" pitchFamily="34" charset="0"/>
              <a:ea typeface="Verdana" panose="020B0604030504040204" pitchFamily="34" charset="0"/>
              <a:cs typeface="Verdana" panose="020B0604030504040204" pitchFamily="34" charset="0"/>
            </a:endParaRPr>
          </a:p>
        </p:txBody>
      </p:sp>
      <p:pic>
        <p:nvPicPr>
          <p:cNvPr id="39938" name="Picture 2" descr="C:\Users\kromero\Pictures\descarga (10).jpg"/>
          <p:cNvPicPr>
            <a:picLocks noChangeAspect="1" noChangeArrowheads="1"/>
          </p:cNvPicPr>
          <p:nvPr/>
        </p:nvPicPr>
        <p:blipFill>
          <a:blip r:embed="rId5" cstate="print"/>
          <a:srcRect/>
          <a:stretch>
            <a:fillRect/>
          </a:stretch>
        </p:blipFill>
        <p:spPr bwMode="auto">
          <a:xfrm>
            <a:off x="1403648" y="3922914"/>
            <a:ext cx="1800225" cy="2543175"/>
          </a:xfrm>
          <a:prstGeom prst="rect">
            <a:avLst/>
          </a:prstGeom>
          <a:noFill/>
        </p:spPr>
      </p:pic>
      <p:pic>
        <p:nvPicPr>
          <p:cNvPr id="39939" name="Picture 3" descr="C:\Users\kromero\Pictures\correo_top_2.jpg"/>
          <p:cNvPicPr>
            <a:picLocks noChangeAspect="1" noChangeArrowheads="1"/>
          </p:cNvPicPr>
          <p:nvPr/>
        </p:nvPicPr>
        <p:blipFill>
          <a:blip r:embed="rId6" cstate="print"/>
          <a:srcRect/>
          <a:stretch>
            <a:fillRect/>
          </a:stretch>
        </p:blipFill>
        <p:spPr bwMode="auto">
          <a:xfrm rot="19869659">
            <a:off x="539552" y="1340768"/>
            <a:ext cx="2208941" cy="1800200"/>
          </a:xfrm>
          <a:prstGeom prst="rect">
            <a:avLst/>
          </a:prstGeom>
          <a:noFill/>
        </p:spPr>
      </p:pic>
    </p:spTree>
    <p:extLst>
      <p:ext uri="{BB962C8B-B14F-4D97-AF65-F5344CB8AC3E}">
        <p14:creationId xmlns:p14="http://schemas.microsoft.com/office/powerpoint/2010/main" val="26575251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2 Grupo"/>
          <p:cNvGrpSpPr/>
          <p:nvPr/>
        </p:nvGrpSpPr>
        <p:grpSpPr>
          <a:xfrm>
            <a:off x="6516215" y="6093296"/>
            <a:ext cx="2592289" cy="757382"/>
            <a:chOff x="6516215" y="6093296"/>
            <a:chExt cx="2592289" cy="757382"/>
          </a:xfrm>
        </p:grpSpPr>
        <p:pic>
          <p:nvPicPr>
            <p:cNvPr id="64" name="63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5" name="64 Imagen"/>
            <p:cNvPicPr>
              <a:picLocks noChangeAspect="1"/>
            </p:cNvPicPr>
            <p:nvPr/>
          </p:nvPicPr>
          <p:blipFill rotWithShape="1">
            <a:blip r:embed="rId3"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sp>
        <p:nvSpPr>
          <p:cNvPr id="7" name="3 Título"/>
          <p:cNvSpPr txBox="1">
            <a:spLocks/>
          </p:cNvSpPr>
          <p:nvPr/>
        </p:nvSpPr>
        <p:spPr>
          <a:xfrm>
            <a:off x="0" y="764704"/>
            <a:ext cx="4788024" cy="864096"/>
          </a:xfrm>
          <a:prstGeom prst="rect">
            <a:avLst/>
          </a:prstGeom>
        </p:spPr>
        <p:txBody>
          <a:bodyP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sz="4400" b="0" i="0" u="none" strike="noStrike" kern="1200" cap="none" spc="0" normalizeH="0" baseline="0" noProof="0" dirty="0" smtClean="0">
                <a:ln>
                  <a:noFill/>
                </a:ln>
                <a:solidFill>
                  <a:schemeClr val="bg1"/>
                </a:solidFill>
                <a:effectLst/>
                <a:uLnTx/>
                <a:uFillTx/>
                <a:latin typeface="+mj-lt"/>
                <a:ea typeface="+mj-ea"/>
                <a:cs typeface="+mj-cs"/>
              </a:rPr>
              <a:t/>
            </a:r>
            <a:br>
              <a:rPr kumimoji="0" lang="es-CO" sz="4400" b="0" i="0" u="none" strike="noStrike" kern="1200" cap="none" spc="0" normalizeH="0" baseline="0" noProof="0" dirty="0" smtClean="0">
                <a:ln>
                  <a:noFill/>
                </a:ln>
                <a:solidFill>
                  <a:schemeClr val="bg1"/>
                </a:solidFill>
                <a:effectLst/>
                <a:uLnTx/>
                <a:uFillTx/>
                <a:latin typeface="+mj-lt"/>
                <a:ea typeface="+mj-ea"/>
                <a:cs typeface="+mj-cs"/>
              </a:rPr>
            </a:br>
            <a:endParaRPr kumimoji="0" lang="es-CO"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14" name="13 Rectángulo"/>
          <p:cNvSpPr/>
          <p:nvPr/>
        </p:nvSpPr>
        <p:spPr>
          <a:xfrm>
            <a:off x="0" y="188640"/>
            <a:ext cx="3563888" cy="646331"/>
          </a:xfrm>
          <a:prstGeom prst="rect">
            <a:avLst/>
          </a:prstGeom>
        </p:spPr>
        <p:txBody>
          <a:bodyPr wrap="square">
            <a:spAutoFit/>
          </a:bodyPr>
          <a:lstStyle/>
          <a:p>
            <a:pPr lvl="0"/>
            <a:r>
              <a:rPr lang="es-CO" b="1" dirty="0" smtClean="0">
                <a:solidFill>
                  <a:schemeClr val="bg1"/>
                </a:solidFill>
              </a:rPr>
              <a:t>Canal Correspondencia</a:t>
            </a:r>
            <a:r>
              <a:rPr lang="es-CO" b="1" dirty="0" smtClean="0"/>
              <a:t> </a:t>
            </a:r>
            <a:endParaRPr lang="es-CO" dirty="0" smtClean="0"/>
          </a:p>
          <a:p>
            <a:endParaRPr lang="es-CO" dirty="0">
              <a:solidFill>
                <a:schemeClr val="bg1"/>
              </a:solidFill>
            </a:endParaRPr>
          </a:p>
        </p:txBody>
      </p:sp>
      <p:sp>
        <p:nvSpPr>
          <p:cNvPr id="13" name="12 CuadroTexto"/>
          <p:cNvSpPr txBox="1"/>
          <p:nvPr/>
        </p:nvSpPr>
        <p:spPr>
          <a:xfrm>
            <a:off x="369293" y="624750"/>
            <a:ext cx="5184576" cy="5262979"/>
          </a:xfrm>
          <a:prstGeom prst="rect">
            <a:avLst/>
          </a:prstGeom>
          <a:noFill/>
        </p:spPr>
        <p:txBody>
          <a:bodyPr wrap="square" rtlCol="0">
            <a:spAutoFit/>
          </a:bodyPr>
          <a:lstStyle/>
          <a:p>
            <a:pPr algn="just"/>
            <a:r>
              <a:rPr lang="es-CO" sz="1200" dirty="0" smtClean="0">
                <a:latin typeface="Verdana" panose="020B0604030504040204" pitchFamily="34" charset="0"/>
                <a:ea typeface="Verdana" panose="020B0604030504040204" pitchFamily="34" charset="0"/>
                <a:cs typeface="Verdana" panose="020B0604030504040204" pitchFamily="34" charset="0"/>
              </a:rPr>
              <a:t>Asignar un número de radicado a cada documento y según sea el caso e informar al ciudadano el proceso que sigue en la Entidad.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Si el requerimiento no es competencia de la Entidad, informar al ciudadano que se realizara traslado a la entidad competente, y que eso puede generar que su solicitud demore mas tiempo que si lo radica directamente en la entidad competente, si el ciudadano insiste en su radicación, realizar el traslado en el menor tiempo posible, e informárselo al ciudadano.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algn="just"/>
            <a:r>
              <a:rPr lang="es-CO" sz="1200" b="1" dirty="0" smtClean="0">
                <a:latin typeface="Verdana" panose="020B0604030504040204" pitchFamily="34" charset="0"/>
                <a:ea typeface="Verdana" panose="020B0604030504040204" pitchFamily="34" charset="0"/>
                <a:cs typeface="Verdana" panose="020B0604030504040204" pitchFamily="34" charset="0"/>
              </a:rPr>
              <a:t>Términos para dar respuesta </a:t>
            </a:r>
          </a:p>
          <a:p>
            <a:pPr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Existen diversos tipos solicitudes que pueden ser presentadas, estas llevan de manera implícita una necesidad que se convierte en un requerimiento de obligatoria atención oportuna por parte de los servidores del Ministerio.</a:t>
            </a:r>
          </a:p>
          <a:p>
            <a:pPr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En el artículo 14 de la Ley 1755 del 30 de junio de 2015, se encuentran previstos los términos para resolver las distintas modalidades de peticiones:</a:t>
            </a:r>
          </a:p>
          <a:p>
            <a:pPr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1. De interés particular y/o general                 15 días hábiles</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2. De solicitud de documentos		10 días hábiles</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3. De formulación de consulta     		30 días hábiles</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4. Las peticiones entre autoridades  	10 días hábiles</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5. Las peticiones del Congreso de la República	5 días hábiles</a:t>
            </a:r>
          </a:p>
        </p:txBody>
      </p:sp>
      <p:sp>
        <p:nvSpPr>
          <p:cNvPr id="11" name="10 CuadroTexto"/>
          <p:cNvSpPr txBox="1"/>
          <p:nvPr/>
        </p:nvSpPr>
        <p:spPr>
          <a:xfrm>
            <a:off x="6012160" y="975445"/>
            <a:ext cx="2448272" cy="5632311"/>
          </a:xfrm>
          <a:prstGeom prst="rect">
            <a:avLst/>
          </a:prstGeom>
          <a:noFill/>
        </p:spPr>
        <p:txBody>
          <a:bodyPr wrap="square" rtlCol="0">
            <a:spAutoFit/>
          </a:bodyPr>
          <a:lstStyle/>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*“Los términos se cuentan a partir del día hábil siguiente a la radicación de la solicitud en las instalaciones del Ministerio de Cultura (Grupo de Correspondencia) o del recibo en el correo electrónico institucional en cualquiera de las áreas del mismo.”</a:t>
            </a:r>
          </a:p>
          <a:p>
            <a:pPr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200" b="1" dirty="0" smtClean="0">
                <a:latin typeface="Verdana" panose="020B0604030504040204" pitchFamily="34" charset="0"/>
                <a:ea typeface="Verdana" panose="020B0604030504040204" pitchFamily="34" charset="0"/>
                <a:cs typeface="Verdana" panose="020B0604030504040204" pitchFamily="34" charset="0"/>
              </a:rPr>
              <a:t>“Parágrafo art. 14 Ley 1755 de 2015:</a:t>
            </a:r>
            <a:r>
              <a:rPr lang="es-CO" sz="1200" dirty="0" smtClean="0">
                <a:latin typeface="Verdana" panose="020B0604030504040204" pitchFamily="34" charset="0"/>
                <a:ea typeface="Verdana" panose="020B0604030504040204" pitchFamily="34" charset="0"/>
                <a:cs typeface="Verdana" panose="020B0604030504040204" pitchFamily="34" charset="0"/>
              </a:rPr>
              <a:t> Cuando excepcionalmente no fuere posible resolver la petición en los plazos aquí señalados, la autoridad debe informar esta circunstancia al interesado, antes del vencimiento del término señalado en la ley expresando los motivos de la demora y señalando a la vez el plazo razonable en que se resolverá o dará respuesta, que no podrá exceder del doble del inicialmente previsto.”</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p:txBody>
      </p:sp>
      <p:pic>
        <p:nvPicPr>
          <p:cNvPr id="40962" name="Picture 2"/>
          <p:cNvPicPr>
            <a:picLocks noChangeAspect="1" noChangeArrowheads="1"/>
          </p:cNvPicPr>
          <p:nvPr/>
        </p:nvPicPr>
        <p:blipFill>
          <a:blip r:embed="rId4" cstate="print"/>
          <a:srcRect/>
          <a:stretch>
            <a:fillRect/>
          </a:stretch>
        </p:blipFill>
        <p:spPr bwMode="auto">
          <a:xfrm>
            <a:off x="5505881" y="7341"/>
            <a:ext cx="1422861" cy="1234818"/>
          </a:xfrm>
          <a:prstGeom prst="rect">
            <a:avLst/>
          </a:prstGeom>
          <a:noFill/>
          <a:ln w="9525">
            <a:noFill/>
            <a:miter lim="800000"/>
            <a:headEnd/>
            <a:tailEnd/>
          </a:ln>
        </p:spPr>
      </p:pic>
    </p:spTree>
    <p:extLst>
      <p:ext uri="{BB962C8B-B14F-4D97-AF65-F5344CB8AC3E}">
        <p14:creationId xmlns:p14="http://schemas.microsoft.com/office/powerpoint/2010/main" val="2657525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1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190" t="18588" r="27328" b="28394"/>
          <a:stretch/>
        </p:blipFill>
        <p:spPr bwMode="auto">
          <a:xfrm>
            <a:off x="0" y="2940256"/>
            <a:ext cx="2843808" cy="9207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5 CuadroTexto"/>
          <p:cNvSpPr txBox="1"/>
          <p:nvPr/>
        </p:nvSpPr>
        <p:spPr>
          <a:xfrm>
            <a:off x="18331" y="3169819"/>
            <a:ext cx="2864887" cy="400110"/>
          </a:xfrm>
          <a:prstGeom prst="rect">
            <a:avLst/>
          </a:prstGeom>
          <a:noFill/>
        </p:spPr>
        <p:txBody>
          <a:bodyPr wrap="none" rtlCol="0">
            <a:spAutoFit/>
          </a:bodyPr>
          <a:lstStyle/>
          <a:p>
            <a:r>
              <a:rPr lang="es-CO"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 INTRODUCCIÓN</a:t>
            </a:r>
            <a:endParaRPr lang="es-CO"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63" name="62 Grupo"/>
          <p:cNvGrpSpPr/>
          <p:nvPr/>
        </p:nvGrpSpPr>
        <p:grpSpPr>
          <a:xfrm>
            <a:off x="6516215" y="6093296"/>
            <a:ext cx="2592289" cy="757382"/>
            <a:chOff x="6516215" y="6093296"/>
            <a:chExt cx="2592289" cy="757382"/>
          </a:xfrm>
        </p:grpSpPr>
        <p:pic>
          <p:nvPicPr>
            <p:cNvPr id="64" name="63 Imagen"/>
            <p:cNvPicPr>
              <a:picLocks noChangeAspect="1"/>
            </p:cNvPicPr>
            <p:nvPr/>
          </p:nvPicPr>
          <p:blipFill rotWithShape="1">
            <a:blip r:embed="rId3"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5" name="64 Imagen"/>
            <p:cNvPicPr>
              <a:picLocks noChangeAspect="1"/>
            </p:cNvPicPr>
            <p:nvPr/>
          </p:nvPicPr>
          <p:blipFill rotWithShape="1">
            <a:blip r:embed="rId4"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sp>
        <p:nvSpPr>
          <p:cNvPr id="7" name="6 CuadroTexto"/>
          <p:cNvSpPr txBox="1"/>
          <p:nvPr/>
        </p:nvSpPr>
        <p:spPr>
          <a:xfrm>
            <a:off x="2987824" y="332656"/>
            <a:ext cx="4968552" cy="6186309"/>
          </a:xfrm>
          <a:prstGeom prst="rect">
            <a:avLst/>
          </a:prstGeom>
          <a:noFill/>
        </p:spPr>
        <p:txBody>
          <a:bodyPr wrap="square" rtlCol="0">
            <a:spAutoFit/>
          </a:bodyPr>
          <a:lstStyle/>
          <a:p>
            <a:pPr>
              <a:buNone/>
            </a:pPr>
            <a:r>
              <a:rPr lang="es-CO" sz="1200" dirty="0" smtClean="0">
                <a:latin typeface="Verdana" pitchFamily="34" charset="0"/>
                <a:ea typeface="Verdana" pitchFamily="34" charset="0"/>
                <a:cs typeface="Verdana" pitchFamily="34" charset="0"/>
              </a:rPr>
              <a:t> </a:t>
            </a:r>
          </a:p>
          <a:p>
            <a:pPr algn="just">
              <a:buNone/>
            </a:pPr>
            <a:r>
              <a:rPr lang="es-CO" sz="1200" dirty="0" smtClean="0">
                <a:latin typeface="Verdana" pitchFamily="34" charset="0"/>
                <a:ea typeface="Verdana" pitchFamily="34" charset="0"/>
                <a:cs typeface="Verdana" pitchFamily="34" charset="0"/>
              </a:rPr>
              <a:t>Brindar un servicio oportuno y de calidad a la ciudadanía atendiendo sus necesidades y requerimientos es uno de los deberes centrales de este Ministerio, por este motivo nos permitimos presentar esta guía como un conjunto de lineamientos y/o procedimientos que son establecidos para garantizar que la comunicación y los intercambios con el ciudadano sean consistentes y satisfactorios.</a:t>
            </a:r>
          </a:p>
          <a:p>
            <a:pPr>
              <a:buNone/>
            </a:pPr>
            <a:r>
              <a:rPr lang="es-CO" sz="1200" dirty="0" smtClean="0">
                <a:latin typeface="Verdana" pitchFamily="34" charset="0"/>
                <a:ea typeface="Verdana" pitchFamily="34" charset="0"/>
                <a:cs typeface="Verdana" pitchFamily="34" charset="0"/>
              </a:rPr>
              <a:t> </a:t>
            </a:r>
          </a:p>
          <a:p>
            <a:pPr algn="just">
              <a:buNone/>
            </a:pPr>
            <a:r>
              <a:rPr lang="es-CO" sz="1200" dirty="0" smtClean="0">
                <a:latin typeface="Verdana" pitchFamily="34" charset="0"/>
                <a:ea typeface="Verdana" pitchFamily="34" charset="0"/>
                <a:cs typeface="Verdana" pitchFamily="34" charset="0"/>
              </a:rPr>
              <a:t>Queremos hacerle partícipe de este documento que busca ordenar y mejorar la interacción entre los servidores públicos y los ciudadanos, con el fin de adoptar una cultura de servicio que opere bajo parámetros de transparencia, eficacia e integridad. Se espera, que este guía contribuya a mejorar la labor desempeñada por todos los que creemos que el servicio a la ciudadanía es la razón y finalidad de nuestro trabajo y nos ayudará a continuar el proceso de mejora continua de la calidad de los servicios que prestamos.</a:t>
            </a:r>
          </a:p>
          <a:p>
            <a:pPr>
              <a:buNone/>
            </a:pPr>
            <a:endParaRPr lang="es-CO" sz="1200" b="1" dirty="0" smtClean="0">
              <a:latin typeface="Verdana" pitchFamily="34" charset="0"/>
              <a:ea typeface="Verdana" pitchFamily="34" charset="0"/>
              <a:cs typeface="Verdana" pitchFamily="34" charset="0"/>
            </a:endParaRPr>
          </a:p>
          <a:p>
            <a:pPr>
              <a:buNone/>
            </a:pPr>
            <a:r>
              <a:rPr lang="es-CO" sz="1200" b="1" dirty="0" smtClean="0">
                <a:latin typeface="Verdana" pitchFamily="34" charset="0"/>
                <a:ea typeface="Verdana" pitchFamily="34" charset="0"/>
                <a:cs typeface="Verdana" pitchFamily="34" charset="0"/>
              </a:rPr>
              <a:t>2. OBJETIVO</a:t>
            </a:r>
            <a:endParaRPr lang="es-CO" sz="1200" dirty="0" smtClean="0">
              <a:latin typeface="Verdana" pitchFamily="34" charset="0"/>
              <a:ea typeface="Verdana" pitchFamily="34" charset="0"/>
              <a:cs typeface="Verdana" pitchFamily="34" charset="0"/>
            </a:endParaRPr>
          </a:p>
          <a:p>
            <a:pPr algn="just">
              <a:buNone/>
            </a:pPr>
            <a:r>
              <a:rPr lang="es-CO" sz="1200" dirty="0" smtClean="0">
                <a:latin typeface="Verdana" pitchFamily="34" charset="0"/>
                <a:ea typeface="Verdana" pitchFamily="34" charset="0"/>
                <a:cs typeface="Verdana" pitchFamily="34" charset="0"/>
              </a:rPr>
              <a:t>Definir lineamientos generales de Servicio al Ciudadano por los diferentes canales dispuestos como parte fundamental en el cumplimiento de la misión del Ministerio de Cultura, con el ánimo de brindar un servicio de calidad para obtener la buena percepción y satisfacción del ciudadano.</a:t>
            </a:r>
          </a:p>
          <a:p>
            <a:pPr>
              <a:buNone/>
            </a:pPr>
            <a:endParaRPr lang="es-CO" sz="1200" b="1" dirty="0" smtClean="0">
              <a:latin typeface="Verdana" pitchFamily="34" charset="0"/>
              <a:ea typeface="Verdana" pitchFamily="34" charset="0"/>
              <a:cs typeface="Verdana" pitchFamily="34" charset="0"/>
            </a:endParaRPr>
          </a:p>
          <a:p>
            <a:pPr>
              <a:buNone/>
            </a:pPr>
            <a:r>
              <a:rPr lang="es-CO" sz="1200" b="1" dirty="0" smtClean="0">
                <a:latin typeface="Verdana" pitchFamily="34" charset="0"/>
                <a:ea typeface="Verdana" pitchFamily="34" charset="0"/>
                <a:cs typeface="Verdana" pitchFamily="34" charset="0"/>
              </a:rPr>
              <a:t>ALCANCE</a:t>
            </a:r>
            <a:endParaRPr lang="es-CO" sz="1200" dirty="0" smtClean="0">
              <a:latin typeface="Verdana" pitchFamily="34" charset="0"/>
              <a:ea typeface="Verdana" pitchFamily="34" charset="0"/>
              <a:cs typeface="Verdana" pitchFamily="34" charset="0"/>
            </a:endParaRPr>
          </a:p>
          <a:p>
            <a:pPr algn="just">
              <a:buNone/>
            </a:pPr>
            <a:r>
              <a:rPr lang="es-CO" sz="1200" dirty="0" smtClean="0">
                <a:latin typeface="Verdana" pitchFamily="34" charset="0"/>
                <a:ea typeface="Verdana" pitchFamily="34" charset="0"/>
                <a:cs typeface="Verdana" pitchFamily="34" charset="0"/>
              </a:rPr>
              <a:t>Garantizar una atención integral al ciudadano según las disposiciones normativas, a través de los mecanismos adecuados que nos permitan brindar un mejor servicio dentro de los distintos canales dispuestos por el Ministerio.</a:t>
            </a:r>
          </a:p>
          <a:p>
            <a:endParaRPr lang="es-CO" sz="1200" dirty="0"/>
          </a:p>
        </p:txBody>
      </p:sp>
    </p:spTree>
    <p:extLst>
      <p:ext uri="{BB962C8B-B14F-4D97-AF65-F5344CB8AC3E}">
        <p14:creationId xmlns:p14="http://schemas.microsoft.com/office/powerpoint/2010/main" val="3581120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2 Grupo"/>
          <p:cNvGrpSpPr/>
          <p:nvPr/>
        </p:nvGrpSpPr>
        <p:grpSpPr>
          <a:xfrm>
            <a:off x="6516215" y="6093296"/>
            <a:ext cx="2592289" cy="757382"/>
            <a:chOff x="6516215" y="6093296"/>
            <a:chExt cx="2592289" cy="757382"/>
          </a:xfrm>
        </p:grpSpPr>
        <p:pic>
          <p:nvPicPr>
            <p:cNvPr id="64" name="63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5" name="64 Imagen"/>
            <p:cNvPicPr>
              <a:picLocks noChangeAspect="1"/>
            </p:cNvPicPr>
            <p:nvPr/>
          </p:nvPicPr>
          <p:blipFill rotWithShape="1">
            <a:blip r:embed="rId3"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sp>
        <p:nvSpPr>
          <p:cNvPr id="7" name="3 Título"/>
          <p:cNvSpPr txBox="1">
            <a:spLocks/>
          </p:cNvSpPr>
          <p:nvPr/>
        </p:nvSpPr>
        <p:spPr>
          <a:xfrm>
            <a:off x="0" y="764704"/>
            <a:ext cx="4788024" cy="864096"/>
          </a:xfrm>
          <a:prstGeom prst="rect">
            <a:avLst/>
          </a:prstGeom>
        </p:spPr>
        <p:txBody>
          <a:bodyP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sz="4400" b="0" i="0" u="none" strike="noStrike" kern="1200" cap="none" spc="0" normalizeH="0" baseline="0" noProof="0" dirty="0" smtClean="0">
                <a:ln>
                  <a:noFill/>
                </a:ln>
                <a:solidFill>
                  <a:schemeClr val="bg1"/>
                </a:solidFill>
                <a:effectLst/>
                <a:uLnTx/>
                <a:uFillTx/>
                <a:latin typeface="+mj-lt"/>
                <a:ea typeface="+mj-ea"/>
                <a:cs typeface="+mj-cs"/>
              </a:rPr>
              <a:t/>
            </a:r>
            <a:br>
              <a:rPr kumimoji="0" lang="es-CO" sz="4400" b="0" i="0" u="none" strike="noStrike" kern="1200" cap="none" spc="0" normalizeH="0" baseline="0" noProof="0" dirty="0" smtClean="0">
                <a:ln>
                  <a:noFill/>
                </a:ln>
                <a:solidFill>
                  <a:schemeClr val="bg1"/>
                </a:solidFill>
                <a:effectLst/>
                <a:uLnTx/>
                <a:uFillTx/>
                <a:latin typeface="+mj-lt"/>
                <a:ea typeface="+mj-ea"/>
                <a:cs typeface="+mj-cs"/>
              </a:rPr>
            </a:br>
            <a:endParaRPr kumimoji="0" lang="es-CO"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14" name="13 Rectángulo"/>
          <p:cNvSpPr/>
          <p:nvPr/>
        </p:nvSpPr>
        <p:spPr>
          <a:xfrm>
            <a:off x="0" y="188640"/>
            <a:ext cx="3563888" cy="646331"/>
          </a:xfrm>
          <a:prstGeom prst="rect">
            <a:avLst/>
          </a:prstGeom>
        </p:spPr>
        <p:txBody>
          <a:bodyPr wrap="square">
            <a:spAutoFit/>
          </a:bodyPr>
          <a:lstStyle/>
          <a:p>
            <a:pPr lvl="0"/>
            <a:r>
              <a:rPr lang="es-CO" b="1" dirty="0" smtClean="0">
                <a:solidFill>
                  <a:schemeClr val="bg1"/>
                </a:solidFill>
              </a:rPr>
              <a:t>Canal Correspondencia</a:t>
            </a:r>
            <a:r>
              <a:rPr lang="es-CO" b="1" dirty="0" smtClean="0"/>
              <a:t> </a:t>
            </a:r>
            <a:endParaRPr lang="es-CO" dirty="0" smtClean="0"/>
          </a:p>
          <a:p>
            <a:endParaRPr lang="es-CO" dirty="0">
              <a:solidFill>
                <a:schemeClr val="bg1"/>
              </a:solidFill>
            </a:endParaRPr>
          </a:p>
        </p:txBody>
      </p:sp>
      <p:sp>
        <p:nvSpPr>
          <p:cNvPr id="13" name="12 CuadroTexto"/>
          <p:cNvSpPr txBox="1"/>
          <p:nvPr/>
        </p:nvSpPr>
        <p:spPr>
          <a:xfrm>
            <a:off x="683568" y="548680"/>
            <a:ext cx="5184576" cy="2492990"/>
          </a:xfrm>
          <a:prstGeom prst="rect">
            <a:avLst/>
          </a:prstGeom>
          <a:noFill/>
        </p:spPr>
        <p:txBody>
          <a:bodyPr wrap="square" rtlCol="0">
            <a:spAutoFit/>
          </a:bodyPr>
          <a:lstStyle/>
          <a:p>
            <a:r>
              <a:rPr lang="es-CO" sz="1200" b="1" dirty="0" smtClean="0">
                <a:latin typeface="Verdana" panose="020B0604030504040204" pitchFamily="34" charset="0"/>
                <a:ea typeface="Verdana" panose="020B0604030504040204" pitchFamily="34" charset="0"/>
                <a:cs typeface="Verdana" panose="020B0604030504040204" pitchFamily="34" charset="0"/>
              </a:rPr>
              <a:t>Buzones de Sugerencias </a:t>
            </a:r>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Revisar periódicamente la disponibilidad de formatos y bolígrafos para escribir.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Cada mes se abrirán los buzones, extraer los formatos diligenciados y elaborar una relación.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Distribuir en las diferentes dependencias, según las directrices de la Entidad.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Dar una repuesta al ciudadano sobre las acciones emprendidas por la Entidad debido a su comentario. </a:t>
            </a:r>
            <a:endParaRPr lang="es-CO" sz="1200" dirty="0">
              <a:latin typeface="Verdana" panose="020B0604030504040204" pitchFamily="34" charset="0"/>
              <a:ea typeface="Verdana" panose="020B0604030504040204" pitchFamily="34" charset="0"/>
              <a:cs typeface="Verdana" panose="020B0604030504040204" pitchFamily="34" charset="0"/>
            </a:endParaRPr>
          </a:p>
        </p:txBody>
      </p:sp>
      <p:pic>
        <p:nvPicPr>
          <p:cNvPr id="41986" name="Picture 2" descr="C:\Users\kromero\Pictures\correo-full.jpg"/>
          <p:cNvPicPr>
            <a:picLocks noChangeAspect="1" noChangeArrowheads="1"/>
          </p:cNvPicPr>
          <p:nvPr/>
        </p:nvPicPr>
        <p:blipFill>
          <a:blip r:embed="rId4" cstate="print"/>
          <a:srcRect/>
          <a:stretch>
            <a:fillRect/>
          </a:stretch>
        </p:blipFill>
        <p:spPr bwMode="auto">
          <a:xfrm>
            <a:off x="6156176" y="1772816"/>
            <a:ext cx="2438400" cy="1828800"/>
          </a:xfrm>
          <a:prstGeom prst="rect">
            <a:avLst/>
          </a:prstGeom>
          <a:noFill/>
        </p:spPr>
      </p:pic>
      <p:sp>
        <p:nvSpPr>
          <p:cNvPr id="12" name="11 CuadroTexto"/>
          <p:cNvSpPr txBox="1"/>
          <p:nvPr/>
        </p:nvSpPr>
        <p:spPr>
          <a:xfrm>
            <a:off x="755576" y="3501008"/>
            <a:ext cx="5184576" cy="2123658"/>
          </a:xfrm>
          <a:prstGeom prst="rect">
            <a:avLst/>
          </a:prstGeom>
          <a:noFill/>
        </p:spPr>
        <p:txBody>
          <a:bodyPr wrap="square" rtlCol="0">
            <a:spAutoFit/>
          </a:bodyPr>
          <a:lstStyle/>
          <a:p>
            <a:r>
              <a:rPr lang="es-CO" sz="1200" b="1" dirty="0" smtClean="0">
                <a:latin typeface="Verdana" panose="020B0604030504040204" pitchFamily="34" charset="0"/>
                <a:ea typeface="Verdana" panose="020B0604030504040204" pitchFamily="34" charset="0"/>
                <a:cs typeface="Verdana" panose="020B0604030504040204" pitchFamily="34" charset="0"/>
              </a:rPr>
              <a:t>Notificación a PQRSD radicadas de manera anónima. </a:t>
            </a:r>
            <a:endParaRPr lang="es-CO" sz="1200" dirty="0" smtClean="0">
              <a:latin typeface="Verdana" panose="020B0604030504040204" pitchFamily="34" charset="0"/>
              <a:ea typeface="Verdana" panose="020B0604030504040204" pitchFamily="34" charset="0"/>
              <a:cs typeface="Verdana" panose="020B0604030504040204" pitchFamily="34" charset="0"/>
            </a:endParaRPr>
          </a:p>
          <a:p>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De acuerdo a lo señalado por el Artículo 69 de la Ley 1437 de 2011, el cual prescribe: "…Cuando se desconozca la información sobre el destinatario, el aviso, con copia íntegra del acto administrativo, se publicará en la página electrónica y en todo caso en un lugar de acceso al público de la respectiva entidad por el término de cinco (5) días, con la advertencia de que la notificación se considerará surtida al finalizar el día siguiente del retiro del aviso…".</a:t>
            </a:r>
          </a:p>
          <a:p>
            <a:r>
              <a:rPr lang="es-CO" sz="1200" dirty="0" smtClean="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26575251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2 Grupo"/>
          <p:cNvGrpSpPr/>
          <p:nvPr/>
        </p:nvGrpSpPr>
        <p:grpSpPr>
          <a:xfrm>
            <a:off x="6516215" y="6093296"/>
            <a:ext cx="2592289" cy="757382"/>
            <a:chOff x="6516215" y="6093296"/>
            <a:chExt cx="2592289" cy="757382"/>
          </a:xfrm>
        </p:grpSpPr>
        <p:pic>
          <p:nvPicPr>
            <p:cNvPr id="64" name="63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5" name="64 Imagen"/>
            <p:cNvPicPr>
              <a:picLocks noChangeAspect="1"/>
            </p:cNvPicPr>
            <p:nvPr/>
          </p:nvPicPr>
          <p:blipFill rotWithShape="1">
            <a:blip r:embed="rId3"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sp>
        <p:nvSpPr>
          <p:cNvPr id="7" name="3 Título"/>
          <p:cNvSpPr txBox="1">
            <a:spLocks/>
          </p:cNvSpPr>
          <p:nvPr/>
        </p:nvSpPr>
        <p:spPr>
          <a:xfrm>
            <a:off x="0" y="764704"/>
            <a:ext cx="4788024" cy="864096"/>
          </a:xfrm>
          <a:prstGeom prst="rect">
            <a:avLst/>
          </a:prstGeom>
        </p:spPr>
        <p:txBody>
          <a:bodyP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sz="4400" b="0" i="0" u="none" strike="noStrike" kern="1200" cap="none" spc="0" normalizeH="0" baseline="0" noProof="0" dirty="0" smtClean="0">
                <a:ln>
                  <a:noFill/>
                </a:ln>
                <a:solidFill>
                  <a:schemeClr val="bg1"/>
                </a:solidFill>
                <a:effectLst/>
                <a:uLnTx/>
                <a:uFillTx/>
                <a:latin typeface="+mj-lt"/>
                <a:ea typeface="+mj-ea"/>
                <a:cs typeface="+mj-cs"/>
              </a:rPr>
              <a:t/>
            </a:r>
            <a:br>
              <a:rPr kumimoji="0" lang="es-CO" sz="4400" b="0" i="0" u="none" strike="noStrike" kern="1200" cap="none" spc="0" normalizeH="0" baseline="0" noProof="0" dirty="0" smtClean="0">
                <a:ln>
                  <a:noFill/>
                </a:ln>
                <a:solidFill>
                  <a:schemeClr val="bg1"/>
                </a:solidFill>
                <a:effectLst/>
                <a:uLnTx/>
                <a:uFillTx/>
                <a:latin typeface="+mj-lt"/>
                <a:ea typeface="+mj-ea"/>
                <a:cs typeface="+mj-cs"/>
              </a:rPr>
            </a:br>
            <a:endParaRPr kumimoji="0" lang="es-CO"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14" name="13 Rectángulo"/>
          <p:cNvSpPr/>
          <p:nvPr/>
        </p:nvSpPr>
        <p:spPr>
          <a:xfrm>
            <a:off x="0" y="188640"/>
            <a:ext cx="3563888" cy="646331"/>
          </a:xfrm>
          <a:prstGeom prst="rect">
            <a:avLst/>
          </a:prstGeom>
        </p:spPr>
        <p:txBody>
          <a:bodyPr wrap="square">
            <a:spAutoFit/>
          </a:bodyPr>
          <a:lstStyle/>
          <a:p>
            <a:pPr lvl="0"/>
            <a:r>
              <a:rPr lang="es-CO" b="1" dirty="0" smtClean="0">
                <a:solidFill>
                  <a:schemeClr val="bg1"/>
                </a:solidFill>
              </a:rPr>
              <a:t>Canal Correspondencia</a:t>
            </a:r>
            <a:r>
              <a:rPr lang="es-CO" b="1" dirty="0" smtClean="0"/>
              <a:t> </a:t>
            </a:r>
            <a:endParaRPr lang="es-CO" dirty="0" smtClean="0"/>
          </a:p>
          <a:p>
            <a:endParaRPr lang="es-CO" dirty="0">
              <a:solidFill>
                <a:schemeClr val="bg1"/>
              </a:solidFill>
            </a:endParaRPr>
          </a:p>
        </p:txBody>
      </p:sp>
      <p:sp>
        <p:nvSpPr>
          <p:cNvPr id="12" name="11 CuadroTexto"/>
          <p:cNvSpPr txBox="1"/>
          <p:nvPr/>
        </p:nvSpPr>
        <p:spPr>
          <a:xfrm>
            <a:off x="395536" y="332656"/>
            <a:ext cx="3888432" cy="6771084"/>
          </a:xfrm>
          <a:prstGeom prst="rect">
            <a:avLst/>
          </a:prstGeom>
          <a:noFill/>
        </p:spPr>
        <p:txBody>
          <a:bodyPr wrap="square" rtlCol="0">
            <a:spAutoFit/>
          </a:bodyPr>
          <a:lstStyle/>
          <a:p>
            <a:r>
              <a:rPr lang="es-CO" sz="1400" b="1" dirty="0" smtClean="0">
                <a:latin typeface="Verdana" panose="020B0604030504040204" pitchFamily="34" charset="0"/>
                <a:ea typeface="Verdana" panose="020B0604030504040204" pitchFamily="34" charset="0"/>
                <a:cs typeface="Verdana" panose="020B0604030504040204" pitchFamily="34" charset="0"/>
              </a:rPr>
              <a:t>Recepción y radicación de denuncias</a:t>
            </a:r>
          </a:p>
          <a:p>
            <a:pPr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Tenga en cuenta las siguientes recomendaciones: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Presente una relación clara, detallada y precisa de los hechos de los cuales tiene conocimiento, en lo posible, exprese al mayor detalle cómo ocurrieron los hechos, dónde y cuándo. </a:t>
            </a:r>
          </a:p>
          <a:p>
            <a:pPr marL="268288" lvl="0" indent="-268288"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Señale quién o quiénes incurrieron en el posible fraude, si es de su conocimiento, adjunte las evidencias que sustentan su relato, en caso de tenerlas. </a:t>
            </a:r>
          </a:p>
          <a:p>
            <a:pPr marL="268288" lvl="0" indent="-268288" algn="just">
              <a:buFont typeface="Wingdings" pitchFamily="2" charset="2"/>
              <a:buChar char="v"/>
            </a:pPr>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Suministre su nombre y dirección de residencia, teléfono y correo electrónico, si dispone para contactarlo en el evento de ser necesario o para mantenerlo informado del curso de su denuncia. El tratamiento de esta información la podrá encontrar en la Política de Protección de Datos Personales. </a:t>
            </a:r>
          </a:p>
          <a:p>
            <a:pPr marL="268288" lvl="0" indent="-268288"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En el evento de preferir presentar la denuncia de forma anónima, asegúrese de que ésta amerite credibilidad y acompáñela de evidencias que permitan orientar la investigación. </a:t>
            </a:r>
          </a:p>
          <a:p>
            <a:pPr marL="268288" lvl="0" indent="-268288" algn="just">
              <a:buFont typeface="Wingdings" pitchFamily="2" charset="2"/>
              <a:buChar char="v"/>
            </a:pPr>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Informe si los hechos han sido puestos en conocimiento de otra autoridad, indique cuál y mediante que mecanismo.</a:t>
            </a:r>
          </a:p>
          <a:p>
            <a:pPr lvl="0"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lvl="0"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r>
              <a:rPr lang="es-CO" sz="1200" dirty="0" smtClean="0">
                <a:latin typeface="Verdana" panose="020B0604030504040204" pitchFamily="34" charset="0"/>
                <a:ea typeface="Verdana" panose="020B0604030504040204" pitchFamily="34" charset="0"/>
                <a:cs typeface="Verdana" panose="020B0604030504040204" pitchFamily="34" charset="0"/>
              </a:rPr>
              <a:t> </a:t>
            </a:r>
          </a:p>
        </p:txBody>
      </p:sp>
      <p:sp>
        <p:nvSpPr>
          <p:cNvPr id="10" name="9 Rectángulo"/>
          <p:cNvSpPr/>
          <p:nvPr/>
        </p:nvSpPr>
        <p:spPr>
          <a:xfrm>
            <a:off x="4427984" y="764704"/>
            <a:ext cx="4355976" cy="4893647"/>
          </a:xfrm>
          <a:prstGeom prst="rect">
            <a:avLst/>
          </a:prstGeom>
        </p:spPr>
        <p:txBody>
          <a:bodyPr wrap="square">
            <a:spAutoFit/>
          </a:bodyPr>
          <a:lstStyle/>
          <a:p>
            <a:pPr algn="just"/>
            <a:r>
              <a:rPr lang="es-CO" sz="1200" dirty="0" smtClean="0">
                <a:latin typeface="Verdana" panose="020B0604030504040204" pitchFamily="34" charset="0"/>
                <a:ea typeface="Verdana" panose="020B0604030504040204" pitchFamily="34" charset="0"/>
                <a:cs typeface="Verdana" panose="020B0604030504040204" pitchFamily="34" charset="0"/>
              </a:rPr>
              <a:t>Una vez recibida la denuncia en este Ministerio, por cualquiera de los medios de recepción, el servidor designado para tal fin procederá a remitirla al área que considere competente para su respectiva evaluación y posterior trámite. </a:t>
            </a:r>
          </a:p>
          <a:p>
            <a:pPr lvl="0"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lvl="0" algn="just"/>
            <a:r>
              <a:rPr lang="es-CO" sz="1200" dirty="0" smtClean="0">
                <a:latin typeface="Verdana" panose="020B0604030504040204" pitchFamily="34" charset="0"/>
                <a:ea typeface="Verdana" panose="020B0604030504040204" pitchFamily="34" charset="0"/>
                <a:cs typeface="Verdana" panose="020B0604030504040204" pitchFamily="34" charset="0"/>
              </a:rPr>
              <a:t>Las denuncias por actos de corrupción, fraude y prácticas prohibidas serán atendidas a través de los siguientes medios: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lvl="0" algn="just"/>
            <a:r>
              <a:rPr lang="es-CO" sz="1200" dirty="0" smtClean="0">
                <a:latin typeface="Verdana" panose="020B0604030504040204" pitchFamily="34" charset="0"/>
                <a:ea typeface="Verdana" panose="020B0604030504040204" pitchFamily="34" charset="0"/>
                <a:cs typeface="Verdana" panose="020B0604030504040204" pitchFamily="34" charset="0"/>
              </a:rPr>
              <a:t>Por correspondencia radicando su denuncia por escrito en las oficinas del Ministerio de Cultura: Calle 8 No. 8 -26 en Bogotá. </a:t>
            </a:r>
          </a:p>
          <a:p>
            <a:pPr lvl="0"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lvl="0" algn="just"/>
            <a:r>
              <a:rPr lang="es-CO" sz="1200" dirty="0" smtClean="0">
                <a:latin typeface="Verdana" panose="020B0604030504040204" pitchFamily="34" charset="0"/>
                <a:ea typeface="Verdana" panose="020B0604030504040204" pitchFamily="34" charset="0"/>
                <a:cs typeface="Verdana" panose="020B0604030504040204" pitchFamily="34" charset="0"/>
              </a:rPr>
              <a:t>Por vía electrónica a través de:</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Página web en el siguiente link:  </a:t>
            </a:r>
            <a:r>
              <a:rPr lang="es-CO" sz="1200" u="sng" dirty="0" smtClean="0">
                <a:latin typeface="Verdana" panose="020B0604030504040204" pitchFamily="34" charset="0"/>
                <a:ea typeface="Verdana" panose="020B0604030504040204" pitchFamily="34" charset="0"/>
                <a:cs typeface="Verdana" panose="020B0604030504040204" pitchFamily="34" charset="0"/>
                <a:hlinkClick r:id="rId4"/>
              </a:rPr>
              <a:t>http://portal.mincultura.gov.co/Paginas/Gestion/gesPQR.aspx</a:t>
            </a:r>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algn="just"/>
            <a:r>
              <a:rPr lang="es-CO" sz="1200" dirty="0" err="1" smtClean="0">
                <a:latin typeface="Verdana" panose="020B0604030504040204" pitchFamily="34" charset="0"/>
                <a:ea typeface="Verdana" panose="020B0604030504040204" pitchFamily="34" charset="0"/>
                <a:cs typeface="Verdana" panose="020B0604030504040204" pitchFamily="34" charset="0"/>
              </a:rPr>
              <a:t>CorreoElectrónico</a:t>
            </a:r>
            <a:r>
              <a:rPr lang="es-CO" sz="1200" dirty="0">
                <a:latin typeface="Verdana" panose="020B0604030504040204" pitchFamily="34" charset="0"/>
                <a:ea typeface="Verdana" panose="020B0604030504040204" pitchFamily="34" charset="0"/>
                <a:cs typeface="Verdana" panose="020B0604030504040204" pitchFamily="34" charset="0"/>
              </a:rPr>
              <a:t>: </a:t>
            </a:r>
            <a:r>
              <a:rPr lang="es-CO" sz="1200" u="sng" dirty="0" smtClean="0">
                <a:latin typeface="Verdana" panose="020B0604030504040204" pitchFamily="34" charset="0"/>
                <a:ea typeface="Verdana" panose="020B0604030504040204" pitchFamily="34" charset="0"/>
                <a:cs typeface="Verdana" panose="020B0604030504040204" pitchFamily="34" charset="0"/>
                <a:hlinkClick r:id="rId5"/>
              </a:rPr>
              <a:t>servicioalciudadano@mincultura.gov.co</a:t>
            </a:r>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lvl="0"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lvl="0" algn="just"/>
            <a:r>
              <a:rPr lang="es-CO" sz="1200" dirty="0" smtClean="0">
                <a:latin typeface="Verdana" panose="020B0604030504040204" pitchFamily="34" charset="0"/>
                <a:ea typeface="Verdana" panose="020B0604030504040204" pitchFamily="34" charset="0"/>
                <a:cs typeface="Verdana" panose="020B0604030504040204" pitchFamily="34" charset="0"/>
              </a:rPr>
              <a:t>Por teléfono Línea gratuita: 01 8000 938081; Conmutador (571) 342 4100 </a:t>
            </a:r>
            <a:r>
              <a:rPr lang="es-CO" sz="1200" dirty="0" err="1" smtClean="0">
                <a:latin typeface="Verdana" panose="020B0604030504040204" pitchFamily="34" charset="0"/>
                <a:ea typeface="Verdana" panose="020B0604030504040204" pitchFamily="34" charset="0"/>
                <a:cs typeface="Verdana" panose="020B0604030504040204" pitchFamily="34" charset="0"/>
              </a:rPr>
              <a:t>Exts</a:t>
            </a:r>
            <a:r>
              <a:rPr lang="es-CO" sz="1200" dirty="0" smtClean="0">
                <a:latin typeface="Verdana" panose="020B0604030504040204" pitchFamily="34" charset="0"/>
                <a:ea typeface="Verdana" panose="020B0604030504040204" pitchFamily="34" charset="0"/>
                <a:cs typeface="Verdana" panose="020B0604030504040204" pitchFamily="34" charset="0"/>
              </a:rPr>
              <a:t>.: 1180, 1181, 1182 y 1184</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26575251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1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190" t="18588" r="27328" b="28394"/>
          <a:stretch/>
        </p:blipFill>
        <p:spPr bwMode="auto">
          <a:xfrm>
            <a:off x="0" y="260648"/>
            <a:ext cx="6084168" cy="6480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 name="62 Grupo"/>
          <p:cNvGrpSpPr/>
          <p:nvPr/>
        </p:nvGrpSpPr>
        <p:grpSpPr>
          <a:xfrm>
            <a:off x="6516215" y="6093296"/>
            <a:ext cx="2592289" cy="757382"/>
            <a:chOff x="6516215" y="6093296"/>
            <a:chExt cx="2592289" cy="757382"/>
          </a:xfrm>
        </p:grpSpPr>
        <p:pic>
          <p:nvPicPr>
            <p:cNvPr id="64" name="63 Imagen"/>
            <p:cNvPicPr>
              <a:picLocks noChangeAspect="1"/>
            </p:cNvPicPr>
            <p:nvPr/>
          </p:nvPicPr>
          <p:blipFill rotWithShape="1">
            <a:blip r:embed="rId3"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5" name="64 Imagen"/>
            <p:cNvPicPr>
              <a:picLocks noChangeAspect="1"/>
            </p:cNvPicPr>
            <p:nvPr/>
          </p:nvPicPr>
          <p:blipFill rotWithShape="1">
            <a:blip r:embed="rId4"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sp>
        <p:nvSpPr>
          <p:cNvPr id="14" name="13 Rectángulo"/>
          <p:cNvSpPr/>
          <p:nvPr/>
        </p:nvSpPr>
        <p:spPr>
          <a:xfrm>
            <a:off x="-15504" y="201414"/>
            <a:ext cx="6819751" cy="1015663"/>
          </a:xfrm>
          <a:prstGeom prst="rect">
            <a:avLst/>
          </a:prstGeom>
        </p:spPr>
        <p:txBody>
          <a:bodyPr wrap="square">
            <a:spAutoFit/>
          </a:bodyPr>
          <a:lstStyle/>
          <a:p>
            <a:r>
              <a:rPr lang="es-CO"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11. DERECHOS Y DEBERES DE LOS CIUDADANOS Y DE LAS AUTORIDADES </a:t>
            </a:r>
            <a:r>
              <a:rPr lang="es-CO"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a:p>
            <a:endParaRPr lang="es-CO"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12 CuadroTexto"/>
          <p:cNvSpPr txBox="1"/>
          <p:nvPr/>
        </p:nvSpPr>
        <p:spPr>
          <a:xfrm>
            <a:off x="755576" y="1073150"/>
            <a:ext cx="7776864" cy="5816977"/>
          </a:xfrm>
          <a:prstGeom prst="rect">
            <a:avLst/>
          </a:prstGeom>
          <a:noFill/>
        </p:spPr>
        <p:txBody>
          <a:bodyPr wrap="square" rtlCol="0">
            <a:spAutoFit/>
          </a:bodyPr>
          <a:lstStyle/>
          <a:p>
            <a:pPr algn="just"/>
            <a:r>
              <a:rPr lang="es-CO" sz="1200" dirty="0" smtClean="0">
                <a:latin typeface="Verdana" panose="020B0604030504040204" pitchFamily="34" charset="0"/>
                <a:ea typeface="Verdana" panose="020B0604030504040204" pitchFamily="34" charset="0"/>
                <a:cs typeface="Verdana" panose="020B0604030504040204" pitchFamily="34" charset="0"/>
              </a:rPr>
              <a:t>El Ministerio de Cultura, en aras de garantizar los derechos constitucionales y en concordancia con lo establecido en el nuevo Código de Procedimiento Administrativo y de lo Contencioso Administrativo, Ley 1437 de 2011 (artículo 7), se compromete a vigilar que el trato a sus usuarios sea equitativo, respetuoso, sin distinción alguna, considerado y diligente.</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Los </a:t>
            </a:r>
            <a:r>
              <a:rPr lang="es-CO" sz="1200" b="1" dirty="0" smtClean="0">
                <a:latin typeface="Verdana" panose="020B0604030504040204" pitchFamily="34" charset="0"/>
                <a:ea typeface="Verdana" panose="020B0604030504040204" pitchFamily="34" charset="0"/>
                <a:cs typeface="Verdana" panose="020B0604030504040204" pitchFamily="34" charset="0"/>
              </a:rPr>
              <a:t>Derechos</a:t>
            </a:r>
            <a:r>
              <a:rPr lang="es-CO" sz="1200" dirty="0" smtClean="0">
                <a:latin typeface="Verdana" panose="020B0604030504040204" pitchFamily="34" charset="0"/>
                <a:ea typeface="Verdana" panose="020B0604030504040204" pitchFamily="34" charset="0"/>
                <a:cs typeface="Verdana" panose="020B0604030504040204" pitchFamily="34" charset="0"/>
              </a:rPr>
              <a:t> de los usuarios del Ministerio de Cultura que se enuncian a continuación, se encuentran respaldados bajo las normas legales vigentes: </a:t>
            </a:r>
          </a:p>
          <a:p>
            <a:pPr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Presentar peticiones en cualquiera de sus modalidades verbal o por escrito, o por cualquier otro medio idóneo y sin necesidad de apoderado.</a:t>
            </a:r>
          </a:p>
          <a:p>
            <a:pPr marL="268288" lvl="0" indent="-268288"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Obtener información y orientación acerca de los requisitos que las disposiciones vigentes exijan para tal efecto.</a:t>
            </a:r>
          </a:p>
          <a:p>
            <a:pPr marL="268288" lvl="0" indent="-268288"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Presentar actuaciones por cualquier medio tecnológico o electrónico disponible en el Ministerio de Cultura.</a:t>
            </a:r>
          </a:p>
          <a:p>
            <a:pPr marL="268288" lvl="0" indent="-268288"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Conocer, salvo expresa reserva legal, el estado de cualquier actuación o trámite y obtener copias, a su costa, de los respectivos documentos.</a:t>
            </a:r>
          </a:p>
          <a:p>
            <a:pPr marL="268288" lvl="0" indent="-268288"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marL="268288"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Obtener respuesta oportuna y eficaz a sus peticiones en los plazos establecidos para el efecto.</a:t>
            </a:r>
          </a:p>
          <a:p>
            <a:pPr marL="268288" lvl="0" indent="-268288"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Ser tratado con el respeto y la consideración debida a la dignidad de la persona humana.</a:t>
            </a:r>
          </a:p>
          <a:p>
            <a:pPr marL="268288" lvl="0" indent="-268288"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marL="268288" lvl="0"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Recibir atención especial y preferente si se trata de personas con discapacidad, niños, niñas, adolescentes, mujeres gestantes, o adultos mayores, y en general de personas en estado de indefensión o de debilidad manifiesta de acuerdo con el artículo 13 de la Constitución Política de Colombia.</a:t>
            </a:r>
          </a:p>
          <a:p>
            <a:pPr lvl="0" algn="just">
              <a:buFont typeface="Wingdings" pitchFamily="2" charset="2"/>
              <a:buChar char="v"/>
            </a:pPr>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lvl="0"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lvl="0"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1" name="10 Rectángulo"/>
          <p:cNvSpPr/>
          <p:nvPr/>
        </p:nvSpPr>
        <p:spPr>
          <a:xfrm>
            <a:off x="4355976" y="980728"/>
            <a:ext cx="4572000" cy="646331"/>
          </a:xfrm>
          <a:prstGeom prst="rect">
            <a:avLst/>
          </a:prstGeom>
        </p:spPr>
        <p:txBody>
          <a:bodyPr wrap="square">
            <a:spAutoFit/>
          </a:bodyPr>
          <a:lstStyle/>
          <a:p>
            <a:pPr algn="just"/>
            <a:endParaRPr lang="es-CO" sz="1200" dirty="0" smtClean="0"/>
          </a:p>
          <a:p>
            <a:pPr algn="just"/>
            <a:r>
              <a:rPr lang="es-CO" sz="1200" dirty="0" smtClean="0"/>
              <a:t> </a:t>
            </a:r>
          </a:p>
          <a:p>
            <a:pPr algn="just"/>
            <a:endParaRPr lang="es-CO" sz="1200" dirty="0"/>
          </a:p>
        </p:txBody>
      </p:sp>
    </p:spTree>
    <p:extLst>
      <p:ext uri="{BB962C8B-B14F-4D97-AF65-F5344CB8AC3E}">
        <p14:creationId xmlns:p14="http://schemas.microsoft.com/office/powerpoint/2010/main" val="26575251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2 Grupo"/>
          <p:cNvGrpSpPr/>
          <p:nvPr/>
        </p:nvGrpSpPr>
        <p:grpSpPr>
          <a:xfrm>
            <a:off x="6516215" y="6093296"/>
            <a:ext cx="2592289" cy="757382"/>
            <a:chOff x="6516215" y="6093296"/>
            <a:chExt cx="2592289" cy="757382"/>
          </a:xfrm>
        </p:grpSpPr>
        <p:pic>
          <p:nvPicPr>
            <p:cNvPr id="64" name="63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5" name="64 Imagen"/>
            <p:cNvPicPr>
              <a:picLocks noChangeAspect="1"/>
            </p:cNvPicPr>
            <p:nvPr/>
          </p:nvPicPr>
          <p:blipFill rotWithShape="1">
            <a:blip r:embed="rId3"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sp>
        <p:nvSpPr>
          <p:cNvPr id="13" name="12 CuadroTexto"/>
          <p:cNvSpPr txBox="1"/>
          <p:nvPr/>
        </p:nvSpPr>
        <p:spPr>
          <a:xfrm>
            <a:off x="251520" y="836712"/>
            <a:ext cx="4104456" cy="5816977"/>
          </a:xfrm>
          <a:prstGeom prst="rect">
            <a:avLst/>
          </a:prstGeom>
          <a:noFill/>
        </p:spPr>
        <p:txBody>
          <a:bodyPr wrap="square" rtlCol="0">
            <a:spAutoFit/>
          </a:bodyPr>
          <a:lstStyle/>
          <a:p>
            <a:pPr marL="265113" indent="-265113"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Exigir el cumplimiento de las responsabilidades de los servidores públicos y de los particulares que cumplan funciones administrativas.</a:t>
            </a:r>
          </a:p>
          <a:p>
            <a:pPr marL="265113" lvl="0" indent="-265113"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marL="265113" lvl="0" indent="-265113"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A formular alegaciones y aportar documentos y otros elementos de prueba en cualquier actuación administrativa en la cual tenga interés, a que dichos documentos sean valorados o tenidos en cuenta por las autoridades al momento de decidir y a que estas le informen al interviniente cuál ha sido el resultado de su participación en el procedimiento correspondiente. Cualquier otro que le reconozca la Constitución y las leyes.</a:t>
            </a:r>
          </a:p>
          <a:p>
            <a:pPr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Correlativamente con los derechos que les asisten, las personas tienen en las actuaciones ante las autoridades, los siguientes </a:t>
            </a:r>
            <a:r>
              <a:rPr lang="es-CO" sz="1200" b="1" dirty="0" smtClean="0">
                <a:latin typeface="Verdana" panose="020B0604030504040204" pitchFamily="34" charset="0"/>
                <a:ea typeface="Verdana" panose="020B0604030504040204" pitchFamily="34" charset="0"/>
                <a:cs typeface="Verdana" panose="020B0604030504040204" pitchFamily="34" charset="0"/>
              </a:rPr>
              <a:t>Deberes</a:t>
            </a:r>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marL="268288"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 Acatar la Constitución y las leyes. </a:t>
            </a:r>
          </a:p>
          <a:p>
            <a:pPr marL="268288" indent="-268288"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marL="268288"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Obrar conforme al principio de buena fe, absteniéndose de emplear maniobras dilatorias en las actuaciones, y de efectuar o aportar, a sabiendas, declaraciones o documentos falsos o hacer afirmaciones temerarias, entre otras conductas. </a:t>
            </a:r>
          </a:p>
          <a:p>
            <a:pPr marL="268288" indent="-268288"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marL="268288"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Ejercer con responsabilidad sus derechos, y en consecuencia abstenerse de reiterar solicitudes evidentemente improcedentes. </a:t>
            </a:r>
          </a:p>
        </p:txBody>
      </p:sp>
      <p:pic>
        <p:nvPicPr>
          <p:cNvPr id="43010" name="Picture 2" descr="C:\Users\kromero\Pictures\SOCIEDAD.gif"/>
          <p:cNvPicPr>
            <a:picLocks noChangeAspect="1" noChangeArrowheads="1" noCrop="1"/>
          </p:cNvPicPr>
          <p:nvPr/>
        </p:nvPicPr>
        <p:blipFill>
          <a:blip r:embed="rId4" cstate="print"/>
          <a:srcRect/>
          <a:stretch>
            <a:fillRect/>
          </a:stretch>
        </p:blipFill>
        <p:spPr bwMode="auto">
          <a:xfrm>
            <a:off x="5100228" y="3068960"/>
            <a:ext cx="3048000" cy="2200275"/>
          </a:xfrm>
          <a:prstGeom prst="rect">
            <a:avLst/>
          </a:prstGeom>
          <a:noFill/>
        </p:spPr>
      </p:pic>
      <p:sp>
        <p:nvSpPr>
          <p:cNvPr id="12" name="11 CuadroTexto"/>
          <p:cNvSpPr txBox="1"/>
          <p:nvPr/>
        </p:nvSpPr>
        <p:spPr>
          <a:xfrm>
            <a:off x="4572000" y="692696"/>
            <a:ext cx="4104456" cy="1938992"/>
          </a:xfrm>
          <a:prstGeom prst="rect">
            <a:avLst/>
          </a:prstGeom>
          <a:noFill/>
        </p:spPr>
        <p:txBody>
          <a:bodyPr wrap="square" rtlCol="0">
            <a:spAutoFit/>
          </a:bodyPr>
          <a:lstStyle/>
          <a:p>
            <a:pPr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marL="268288"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Observar un trato respetuoso con los servidores públicos.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El incumplimiento de estos deberes no podrá ser invocado por la administración como pretexto para desconocer el derecho reclamado por el particular. Empero podrá dar lugar a las sanciones penales, disciplinarias o de policía que sean del caso según la Ley</a:t>
            </a:r>
          </a:p>
        </p:txBody>
      </p:sp>
    </p:spTree>
    <p:extLst>
      <p:ext uri="{BB962C8B-B14F-4D97-AF65-F5344CB8AC3E}">
        <p14:creationId xmlns:p14="http://schemas.microsoft.com/office/powerpoint/2010/main" val="26575251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2 Grupo"/>
          <p:cNvGrpSpPr/>
          <p:nvPr/>
        </p:nvGrpSpPr>
        <p:grpSpPr>
          <a:xfrm>
            <a:off x="6516215" y="6093296"/>
            <a:ext cx="2592289" cy="757382"/>
            <a:chOff x="6516215" y="6093296"/>
            <a:chExt cx="2592289" cy="757382"/>
          </a:xfrm>
        </p:grpSpPr>
        <p:pic>
          <p:nvPicPr>
            <p:cNvPr id="64" name="63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5" name="64 Imagen"/>
            <p:cNvPicPr>
              <a:picLocks noChangeAspect="1"/>
            </p:cNvPicPr>
            <p:nvPr/>
          </p:nvPicPr>
          <p:blipFill rotWithShape="1">
            <a:blip r:embed="rId3"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sp>
        <p:nvSpPr>
          <p:cNvPr id="13" name="12 CuadroTexto"/>
          <p:cNvSpPr txBox="1"/>
          <p:nvPr/>
        </p:nvSpPr>
        <p:spPr>
          <a:xfrm>
            <a:off x="395536" y="404664"/>
            <a:ext cx="4104456" cy="6555641"/>
          </a:xfrm>
          <a:prstGeom prst="rect">
            <a:avLst/>
          </a:prstGeom>
          <a:noFill/>
        </p:spPr>
        <p:txBody>
          <a:bodyPr wrap="square" rtlCol="0">
            <a:spAutoFit/>
          </a:bodyPr>
          <a:lstStyle/>
          <a:p>
            <a:r>
              <a:rPr lang="es-CO" sz="1200" b="1" dirty="0" smtClean="0">
                <a:latin typeface="Verdana" panose="020B0604030504040204" pitchFamily="34" charset="0"/>
                <a:ea typeface="Verdana" panose="020B0604030504040204" pitchFamily="34" charset="0"/>
                <a:cs typeface="Verdana" panose="020B0604030504040204" pitchFamily="34" charset="0"/>
              </a:rPr>
              <a:t>Deberes de las autoridades </a:t>
            </a:r>
            <a:endParaRPr lang="es-CO" sz="1200" dirty="0" smtClean="0">
              <a:latin typeface="Verdana" panose="020B0604030504040204" pitchFamily="34" charset="0"/>
              <a:ea typeface="Verdana" panose="020B0604030504040204" pitchFamily="34" charset="0"/>
              <a:cs typeface="Verdana" panose="020B0604030504040204" pitchFamily="34" charset="0"/>
            </a:endParaRPr>
          </a:p>
          <a:p>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marL="268288"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Tratar de manera respetuosa y considerada, así como atender diligentemente a todas las personas sin distinción. </a:t>
            </a:r>
          </a:p>
          <a:p>
            <a:pPr marL="268288" indent="-268288"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marL="268288"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Garantizar atención personal al público durante cuarenta horas a la semana en horarios que satisfagan las necesidades de los ciudadanos. </a:t>
            </a:r>
          </a:p>
          <a:p>
            <a:pPr marL="268288" indent="-268288"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marL="268288"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Atender a todas las personas que ingresen a las oficinas públicas dentro del horario de atención. </a:t>
            </a:r>
          </a:p>
          <a:p>
            <a:pPr marL="268288" indent="-268288"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marL="268288"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Establecer un sistema de turnos acorde con las necesidades del servicio y las nuevas tecnologías, para la atención ordenada de peticiones, quejas, denuncias o reclamos, sin perjuicio del trato prioritario debido a las personas en alguna situación particular. </a:t>
            </a:r>
          </a:p>
          <a:p>
            <a:pPr marL="268288" indent="-268288"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marL="268288"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Expedir, hacer visible y actualizar anualmente una carta de trato digno al usuario, donde la respectiva autoridad especifique los derechos de los usuarios y los medios disponibles para garantizarlos. </a:t>
            </a:r>
          </a:p>
          <a:p>
            <a:pPr marL="268288" indent="-268288"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marL="268288"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Tramitar las solicitudes que lleguen por fax o medios electrónicos, de acuerdo con el derecho a presentar peticiones y a obtener información y orientación. </a:t>
            </a:r>
          </a:p>
          <a:p>
            <a:pPr marL="268288" indent="-268288"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marL="268288"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Encargar a una dependencia especializada la función de atender quejas y orientar al público. </a:t>
            </a:r>
          </a:p>
          <a:p>
            <a:pPr marL="268288" indent="-268288"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p:txBody>
      </p:sp>
      <p:sp>
        <p:nvSpPr>
          <p:cNvPr id="7" name="6 CuadroTexto"/>
          <p:cNvSpPr txBox="1"/>
          <p:nvPr/>
        </p:nvSpPr>
        <p:spPr>
          <a:xfrm>
            <a:off x="4644008" y="576459"/>
            <a:ext cx="4104456" cy="1938992"/>
          </a:xfrm>
          <a:prstGeom prst="rect">
            <a:avLst/>
          </a:prstGeom>
          <a:noFill/>
        </p:spPr>
        <p:txBody>
          <a:bodyPr wrap="square" rtlCol="0">
            <a:spAutoFit/>
          </a:bodyPr>
          <a:lstStyle/>
          <a:p>
            <a:pPr marL="268288" indent="-268288"/>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marL="268288"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Adoptar medios tecnológicos para tramitar y resolver peticiones, y permitir el uso de medios alternativos para quienes no dominen la tecnología respectiva. </a:t>
            </a:r>
          </a:p>
          <a:p>
            <a:pPr marL="268288" indent="-268288"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marL="268288" indent="-268288"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Habilitar espacios idóneos para consultar expedientes y documentos, así como para atender cómoda y ordenadamente al público. </a:t>
            </a:r>
          </a:p>
          <a:p>
            <a:r>
              <a:rPr lang="es-CO" sz="1200" dirty="0" smtClean="0">
                <a:latin typeface="Verdana" panose="020B0604030504040204" pitchFamily="34" charset="0"/>
                <a:ea typeface="Verdana" panose="020B0604030504040204" pitchFamily="34" charset="0"/>
                <a:cs typeface="Verdana" panose="020B0604030504040204" pitchFamily="34" charset="0"/>
              </a:rPr>
              <a:t> </a:t>
            </a:r>
            <a:endParaRPr lang="es-CO" sz="1200" dirty="0">
              <a:latin typeface="Verdana" panose="020B0604030504040204" pitchFamily="34" charset="0"/>
              <a:ea typeface="Verdana" panose="020B0604030504040204" pitchFamily="34" charset="0"/>
              <a:cs typeface="Verdana" panose="020B0604030504040204" pitchFamily="34" charset="0"/>
            </a:endParaRPr>
          </a:p>
        </p:txBody>
      </p:sp>
      <p:pic>
        <p:nvPicPr>
          <p:cNvPr id="46082" name="Picture 2" descr="C:\Users\kromero\Pictures\ic_solicitudes.gif"/>
          <p:cNvPicPr>
            <a:picLocks noChangeAspect="1" noChangeArrowheads="1"/>
          </p:cNvPicPr>
          <p:nvPr/>
        </p:nvPicPr>
        <p:blipFill>
          <a:blip r:embed="rId4" cstate="print"/>
          <a:srcRect/>
          <a:stretch>
            <a:fillRect/>
          </a:stretch>
        </p:blipFill>
        <p:spPr bwMode="auto">
          <a:xfrm>
            <a:off x="5360171" y="3188249"/>
            <a:ext cx="2285715" cy="2232248"/>
          </a:xfrm>
          <a:prstGeom prst="rect">
            <a:avLst/>
          </a:prstGeom>
          <a:noFill/>
        </p:spPr>
      </p:pic>
    </p:spTree>
    <p:extLst>
      <p:ext uri="{BB962C8B-B14F-4D97-AF65-F5344CB8AC3E}">
        <p14:creationId xmlns:p14="http://schemas.microsoft.com/office/powerpoint/2010/main" val="2657525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1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190" t="18588" r="27328" b="28394"/>
          <a:stretch/>
        </p:blipFill>
        <p:spPr bwMode="auto">
          <a:xfrm>
            <a:off x="0" y="260648"/>
            <a:ext cx="4396978" cy="6480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 name="62 Grupo"/>
          <p:cNvGrpSpPr/>
          <p:nvPr/>
        </p:nvGrpSpPr>
        <p:grpSpPr>
          <a:xfrm>
            <a:off x="6516215" y="6093296"/>
            <a:ext cx="2592289" cy="757382"/>
            <a:chOff x="6516215" y="6093296"/>
            <a:chExt cx="2592289" cy="757382"/>
          </a:xfrm>
        </p:grpSpPr>
        <p:pic>
          <p:nvPicPr>
            <p:cNvPr id="64" name="63 Imagen"/>
            <p:cNvPicPr>
              <a:picLocks noChangeAspect="1"/>
            </p:cNvPicPr>
            <p:nvPr/>
          </p:nvPicPr>
          <p:blipFill rotWithShape="1">
            <a:blip r:embed="rId3"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5" name="64 Imagen"/>
            <p:cNvPicPr>
              <a:picLocks noChangeAspect="1"/>
            </p:cNvPicPr>
            <p:nvPr/>
          </p:nvPicPr>
          <p:blipFill rotWithShape="1">
            <a:blip r:embed="rId4"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sp>
        <p:nvSpPr>
          <p:cNvPr id="14" name="13 Rectángulo"/>
          <p:cNvSpPr/>
          <p:nvPr/>
        </p:nvSpPr>
        <p:spPr>
          <a:xfrm>
            <a:off x="0" y="404664"/>
            <a:ext cx="4427984" cy="400110"/>
          </a:xfrm>
          <a:prstGeom prst="rect">
            <a:avLst/>
          </a:prstGeom>
        </p:spPr>
        <p:txBody>
          <a:bodyPr wrap="square">
            <a:spAutoFit/>
          </a:bodyPr>
          <a:lstStyle/>
          <a:p>
            <a:pPr algn="ctr"/>
            <a:r>
              <a:rPr lang="es-CO"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3. DEFINICIONES</a:t>
            </a:r>
            <a:endParaRPr lang="es-CO"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12 CuadroTexto"/>
          <p:cNvSpPr txBox="1"/>
          <p:nvPr/>
        </p:nvSpPr>
        <p:spPr>
          <a:xfrm>
            <a:off x="251520" y="1412776"/>
            <a:ext cx="4104456" cy="5262979"/>
          </a:xfrm>
          <a:prstGeom prst="rect">
            <a:avLst/>
          </a:prstGeom>
          <a:noFill/>
        </p:spPr>
        <p:txBody>
          <a:bodyPr wrap="square" rtlCol="0">
            <a:spAutoFit/>
          </a:bodyPr>
          <a:lstStyle/>
          <a:p>
            <a:pPr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 </a:t>
            </a:r>
            <a:r>
              <a:rPr lang="es-CO" sz="1200" b="1" dirty="0" smtClean="0">
                <a:latin typeface="Verdana" panose="020B0604030504040204" pitchFamily="34" charset="0"/>
                <a:ea typeface="Verdana" panose="020B0604030504040204" pitchFamily="34" charset="0"/>
                <a:cs typeface="Verdana" panose="020B0604030504040204" pitchFamily="34" charset="0"/>
              </a:rPr>
              <a:t>Atributos de servicio: </a:t>
            </a:r>
            <a:r>
              <a:rPr lang="es-CO" sz="1200" dirty="0" smtClean="0">
                <a:latin typeface="Verdana" panose="020B0604030504040204" pitchFamily="34" charset="0"/>
                <a:ea typeface="Verdana" panose="020B0604030504040204" pitchFamily="34" charset="0"/>
                <a:cs typeface="Verdana" panose="020B0604030504040204" pitchFamily="34" charset="0"/>
              </a:rPr>
              <a:t>Son aquellas características o cualidades que tiene un servidor público para prestar el servicio.</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algn="just">
              <a:buFont typeface="Wingdings" pitchFamily="2" charset="2"/>
              <a:buChar char="v"/>
            </a:pPr>
            <a:r>
              <a:rPr lang="es-CO" sz="1200" b="1" dirty="0" smtClean="0">
                <a:latin typeface="Verdana" panose="020B0604030504040204" pitchFamily="34" charset="0"/>
                <a:ea typeface="Verdana" panose="020B0604030504040204" pitchFamily="34" charset="0"/>
                <a:cs typeface="Verdana" panose="020B0604030504040204" pitchFamily="34" charset="0"/>
              </a:rPr>
              <a:t>Calidad: </a:t>
            </a:r>
            <a:r>
              <a:rPr lang="es-CO" sz="1200" dirty="0" smtClean="0">
                <a:latin typeface="Verdana" panose="020B0604030504040204" pitchFamily="34" charset="0"/>
                <a:ea typeface="Verdana" panose="020B0604030504040204" pitchFamily="34" charset="0"/>
                <a:cs typeface="Verdana" panose="020B0604030504040204" pitchFamily="34" charset="0"/>
              </a:rPr>
              <a:t>Es el grado en el que se cumple con los requisitos, entendiendo por requisito la “necesidad o expectativa establecida, generalmente implícita u obligatoria” (NTC GP 1000:2009).</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algn="just">
              <a:buFont typeface="Wingdings" pitchFamily="2" charset="2"/>
              <a:buChar char="v"/>
            </a:pPr>
            <a:r>
              <a:rPr lang="es-CO" sz="1200" b="1" dirty="0" smtClean="0">
                <a:latin typeface="Verdana" panose="020B0604030504040204" pitchFamily="34" charset="0"/>
                <a:ea typeface="Verdana" panose="020B0604030504040204" pitchFamily="34" charset="0"/>
                <a:cs typeface="Verdana" panose="020B0604030504040204" pitchFamily="34" charset="0"/>
              </a:rPr>
              <a:t>Canales de atención: </a:t>
            </a:r>
            <a:r>
              <a:rPr lang="es-CO" sz="1200" dirty="0" smtClean="0">
                <a:latin typeface="Verdana" panose="020B0604030504040204" pitchFamily="34" charset="0"/>
                <a:ea typeface="Verdana" panose="020B0604030504040204" pitchFamily="34" charset="0"/>
                <a:cs typeface="Verdana" panose="020B0604030504040204" pitchFamily="34" charset="0"/>
              </a:rPr>
              <a:t>Son los medios y espacios de que se valen los ciudadanos para realizar trámites y solicitar servicios, información, orientación o asistencia relacionada con el quehacer de las entidades de la Administración Pública y del Estado en general.</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pPr algn="just">
              <a:buFont typeface="Wingdings" pitchFamily="2" charset="2"/>
              <a:buChar char="v"/>
            </a:pPr>
            <a:r>
              <a:rPr lang="es-CO" sz="1200" b="1" dirty="0" smtClean="0">
                <a:latin typeface="Verdana" panose="020B0604030504040204" pitchFamily="34" charset="0"/>
                <a:ea typeface="Verdana" panose="020B0604030504040204" pitchFamily="34" charset="0"/>
                <a:cs typeface="Verdana" panose="020B0604030504040204" pitchFamily="34" charset="0"/>
              </a:rPr>
              <a:t>Chat: </a:t>
            </a:r>
            <a:r>
              <a:rPr lang="es-CO" sz="1200" dirty="0" smtClean="0">
                <a:latin typeface="Verdana" panose="020B0604030504040204" pitchFamily="34" charset="0"/>
                <a:ea typeface="Verdana" panose="020B0604030504040204" pitchFamily="34" charset="0"/>
                <a:cs typeface="Verdana" panose="020B0604030504040204" pitchFamily="34" charset="0"/>
              </a:rPr>
              <a:t>Término proveniente del inglés que en español equivale a “charla”, también usado como cibercharla. Es una comunicación escrita e instantánea a través de Internet y mediante el uso de un software entre dos, tres o más personas, ya sea de manera pública (cualquier usuario puede tener acceso a la conversación) o privada (se comunican dos o más personas).</a:t>
            </a:r>
          </a:p>
          <a:p>
            <a:pPr algn="just"/>
            <a:r>
              <a:rPr lang="es-CO" sz="1200" dirty="0" smtClean="0">
                <a:latin typeface="Verdana" panose="020B0604030504040204" pitchFamily="34" charset="0"/>
                <a:ea typeface="Verdana" panose="020B0604030504040204" pitchFamily="34" charset="0"/>
                <a:cs typeface="Verdana" panose="020B0604030504040204" pitchFamily="34" charset="0"/>
              </a:rPr>
              <a:t> </a:t>
            </a:r>
          </a:p>
          <a:p>
            <a:r>
              <a:rPr lang="es-CO" sz="1200" dirty="0" smtClean="0">
                <a:latin typeface="Verdana" panose="020B0604030504040204" pitchFamily="34" charset="0"/>
                <a:ea typeface="Verdana" panose="020B0604030504040204" pitchFamily="34" charset="0"/>
                <a:cs typeface="Verdana" panose="020B0604030504040204" pitchFamily="34" charset="0"/>
              </a:rPr>
              <a:t> </a:t>
            </a:r>
          </a:p>
          <a:p>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lvl="0"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1" name="10 Rectángulo"/>
          <p:cNvSpPr/>
          <p:nvPr/>
        </p:nvSpPr>
        <p:spPr>
          <a:xfrm>
            <a:off x="4355976" y="1340768"/>
            <a:ext cx="4572000" cy="4708981"/>
          </a:xfrm>
          <a:prstGeom prst="rect">
            <a:avLst/>
          </a:prstGeom>
        </p:spPr>
        <p:txBody>
          <a:bodyPr wrap="square">
            <a:spAutoFit/>
          </a:bodyPr>
          <a:lstStyle/>
          <a:p>
            <a:pPr algn="just">
              <a:buFont typeface="Wingdings" pitchFamily="2" charset="2"/>
              <a:buChar char="v"/>
            </a:pPr>
            <a:r>
              <a:rPr lang="es-CO" sz="1200" b="1" dirty="0" smtClean="0">
                <a:latin typeface="Verdana" panose="020B0604030504040204" pitchFamily="34" charset="0"/>
                <a:ea typeface="Verdana" panose="020B0604030504040204" pitchFamily="34" charset="0"/>
                <a:cs typeface="Verdana" panose="020B0604030504040204" pitchFamily="34" charset="0"/>
              </a:rPr>
              <a:t>Corrupción: </a:t>
            </a:r>
            <a:r>
              <a:rPr lang="es-CO" sz="1200" dirty="0" smtClean="0">
                <a:latin typeface="Verdana" panose="020B0604030504040204" pitchFamily="34" charset="0"/>
                <a:ea typeface="Verdana" panose="020B0604030504040204" pitchFamily="34" charset="0"/>
                <a:cs typeface="Verdana" panose="020B0604030504040204" pitchFamily="34" charset="0"/>
              </a:rPr>
              <a:t>Abuso de posiciones de poder o de confianza, para beneficio particular en detrimento del interés colectivo, por ofrecer o solicitar, entregar o recibir bienes en dinero o especie, servicios o beneficios, a cambio de acciones, decisiones u omisiones. (Transparencia Nacional).</a:t>
            </a:r>
          </a:p>
          <a:p>
            <a:pPr algn="just"/>
            <a:endParaRPr lang="es-CO" sz="1200" b="1" dirty="0" smtClean="0">
              <a:latin typeface="Verdana" panose="020B0604030504040204" pitchFamily="34" charset="0"/>
              <a:ea typeface="Verdana" panose="020B0604030504040204" pitchFamily="34" charset="0"/>
              <a:cs typeface="Verdana" panose="020B0604030504040204" pitchFamily="34" charset="0"/>
            </a:endParaRPr>
          </a:p>
          <a:p>
            <a:pPr algn="just">
              <a:buFont typeface="Wingdings" pitchFamily="2" charset="2"/>
              <a:buChar char="v"/>
            </a:pPr>
            <a:r>
              <a:rPr lang="es-CO" sz="1200" b="1" dirty="0" smtClean="0">
                <a:latin typeface="Verdana" panose="020B0604030504040204" pitchFamily="34" charset="0"/>
                <a:ea typeface="Verdana" panose="020B0604030504040204" pitchFamily="34" charset="0"/>
                <a:cs typeface="Verdana" panose="020B0604030504040204" pitchFamily="34" charset="0"/>
              </a:rPr>
              <a:t>Denuncia: </a:t>
            </a:r>
            <a:r>
              <a:rPr lang="es-CO" sz="1200" dirty="0">
                <a:latin typeface="Verdana" panose="020B0604030504040204" pitchFamily="34" charset="0"/>
                <a:ea typeface="Verdana" panose="020B0604030504040204" pitchFamily="34" charset="0"/>
                <a:cs typeface="Verdana" panose="020B0604030504040204" pitchFamily="34" charset="0"/>
              </a:rPr>
              <a:t>Es la puesta en conocimiento ante una autoridad competente de una conducta posiblemente irregular, para que se adelante la correspondiente investigación penal, disciplinaria, fiscal, administrativa- sancionatoria o ético profesional. Es necesario que se indiquen las circunstancias de tiempo, modo y lugar, con el objeto que se establezcan responsabilidades. </a:t>
            </a:r>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algn="just">
              <a:buFont typeface="Wingdings" pitchFamily="2" charset="2"/>
              <a:buChar char="v"/>
            </a:pPr>
            <a:r>
              <a:rPr lang="es-CO" sz="1200" dirty="0" smtClean="0">
                <a:latin typeface="Verdana" panose="020B0604030504040204" pitchFamily="34" charset="0"/>
                <a:ea typeface="Verdana" panose="020B0604030504040204" pitchFamily="34" charset="0"/>
                <a:cs typeface="Verdana" panose="020B0604030504040204" pitchFamily="34" charset="0"/>
              </a:rPr>
              <a:t> </a:t>
            </a:r>
            <a:r>
              <a:rPr lang="es-CO" sz="1200" dirty="0">
                <a:latin typeface="Verdana" panose="020B0604030504040204" pitchFamily="34" charset="0"/>
                <a:ea typeface="Verdana" panose="020B0604030504040204" pitchFamily="34" charset="0"/>
                <a:cs typeface="Verdana" panose="020B0604030504040204" pitchFamily="34" charset="0"/>
              </a:rPr>
              <a:t> </a:t>
            </a:r>
            <a:r>
              <a:rPr lang="es-CO" sz="1200" b="1" dirty="0">
                <a:latin typeface="Verdana" panose="020B0604030504040204" pitchFamily="34" charset="0"/>
                <a:ea typeface="Verdana" panose="020B0604030504040204" pitchFamily="34" charset="0"/>
                <a:cs typeface="Verdana" panose="020B0604030504040204" pitchFamily="34" charset="0"/>
              </a:rPr>
              <a:t>Discapacidad: </a:t>
            </a:r>
            <a:r>
              <a:rPr lang="es-CO" sz="1200" dirty="0">
                <a:latin typeface="Verdana" panose="020B0604030504040204" pitchFamily="34" charset="0"/>
                <a:ea typeface="Verdana" panose="020B0604030504040204" pitchFamily="34" charset="0"/>
                <a:cs typeface="Verdana" panose="020B0604030504040204" pitchFamily="34" charset="0"/>
              </a:rPr>
              <a:t>Es un término general que abarca las deficiencias, limitaciones de la actividad y restricciones de una persona para participar. Las deficiencias son problemas que afectan a una estructura o función corporal; las limitaciones de la actividad son dificultades para ejecutar acciones o tareas, y las restricciones de la participación son problemas para participar en situaciones vitales (Definición de la Organización Mundial de la Salud).</a:t>
            </a:r>
          </a:p>
          <a:p>
            <a:pPr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57525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2 Grupo"/>
          <p:cNvGrpSpPr/>
          <p:nvPr/>
        </p:nvGrpSpPr>
        <p:grpSpPr>
          <a:xfrm>
            <a:off x="6516215" y="6093296"/>
            <a:ext cx="2592289" cy="757382"/>
            <a:chOff x="6516215" y="6093296"/>
            <a:chExt cx="2592289" cy="757382"/>
          </a:xfrm>
        </p:grpSpPr>
        <p:pic>
          <p:nvPicPr>
            <p:cNvPr id="64" name="63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5" name="64 Imagen"/>
            <p:cNvPicPr>
              <a:picLocks noChangeAspect="1"/>
            </p:cNvPicPr>
            <p:nvPr/>
          </p:nvPicPr>
          <p:blipFill rotWithShape="1">
            <a:blip r:embed="rId3"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sp>
        <p:nvSpPr>
          <p:cNvPr id="11" name="10 Rectángulo"/>
          <p:cNvSpPr/>
          <p:nvPr/>
        </p:nvSpPr>
        <p:spPr>
          <a:xfrm>
            <a:off x="360040" y="260648"/>
            <a:ext cx="4572000" cy="5632311"/>
          </a:xfrm>
          <a:prstGeom prst="rect">
            <a:avLst/>
          </a:prstGeom>
        </p:spPr>
        <p:txBody>
          <a:bodyPr wrap="square">
            <a:spAutoFit/>
          </a:bodyPr>
          <a:lstStyle/>
          <a:p>
            <a:pPr algn="just"/>
            <a:r>
              <a:rPr lang="es-CO" sz="1200" b="1" dirty="0" smtClean="0">
                <a:latin typeface="Verdana" panose="020B0604030504040204" pitchFamily="34" charset="0"/>
                <a:ea typeface="Verdana" panose="020B0604030504040204" pitchFamily="34" charset="0"/>
                <a:cs typeface="Verdana" panose="020B0604030504040204" pitchFamily="34" charset="0"/>
              </a:rPr>
              <a:t>Auditiva</a:t>
            </a:r>
            <a:r>
              <a:rPr lang="es-CO" sz="1200" b="1" dirty="0">
                <a:latin typeface="Verdana" panose="020B0604030504040204" pitchFamily="34" charset="0"/>
                <a:ea typeface="Verdana" panose="020B0604030504040204" pitchFamily="34" charset="0"/>
                <a:cs typeface="Verdana" panose="020B0604030504040204" pitchFamily="34" charset="0"/>
              </a:rPr>
              <a:t>: </a:t>
            </a:r>
            <a:r>
              <a:rPr lang="es-CO" sz="1200" dirty="0">
                <a:latin typeface="Verdana" panose="020B0604030504040204" pitchFamily="34" charset="0"/>
                <a:ea typeface="Verdana" panose="020B0604030504040204" pitchFamily="34" charset="0"/>
                <a:cs typeface="Verdana" panose="020B0604030504040204" pitchFamily="34" charset="0"/>
              </a:rPr>
              <a:t>Pérdida o disminución en audición. </a:t>
            </a:r>
          </a:p>
          <a:p>
            <a:pPr algn="just"/>
            <a:endParaRPr lang="es-CO" sz="1200" b="1"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200" b="1" dirty="0" smtClean="0">
                <a:latin typeface="Verdana" panose="020B0604030504040204" pitchFamily="34" charset="0"/>
                <a:ea typeface="Verdana" panose="020B0604030504040204" pitchFamily="34" charset="0"/>
                <a:cs typeface="Verdana" panose="020B0604030504040204" pitchFamily="34" charset="0"/>
              </a:rPr>
              <a:t>Cognitiva: </a:t>
            </a:r>
            <a:r>
              <a:rPr lang="es-CO" sz="1200" dirty="0" smtClean="0">
                <a:latin typeface="Verdana" panose="020B0604030504040204" pitchFamily="34" charset="0"/>
                <a:ea typeface="Verdana" panose="020B0604030504040204" pitchFamily="34" charset="0"/>
                <a:cs typeface="Verdana" panose="020B0604030504040204" pitchFamily="34" charset="0"/>
              </a:rPr>
              <a:t>Limitación significativa en el funcionamiento intelectual; es decir, en el razonamiento, la solución de problemas, el pensamiento abstracto y la planificación.</a:t>
            </a:r>
          </a:p>
          <a:p>
            <a:pPr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200" b="1" dirty="0" smtClean="0">
                <a:latin typeface="Verdana" panose="020B0604030504040204" pitchFamily="34" charset="0"/>
                <a:ea typeface="Verdana" panose="020B0604030504040204" pitchFamily="34" charset="0"/>
                <a:cs typeface="Verdana" panose="020B0604030504040204" pitchFamily="34" charset="0"/>
              </a:rPr>
              <a:t>Enanismo o talla baja: </a:t>
            </a:r>
            <a:r>
              <a:rPr lang="es-CO" sz="1200" dirty="0" smtClean="0">
                <a:latin typeface="Verdana" panose="020B0604030504040204" pitchFamily="34" charset="0"/>
                <a:ea typeface="Verdana" panose="020B0604030504040204" pitchFamily="34" charset="0"/>
                <a:cs typeface="Verdana" panose="020B0604030504040204" pitchFamily="34" charset="0"/>
              </a:rPr>
              <a:t>Trastorno del crecimiento de tipo hormonal o genético, caracterizado por una talla inferior a la medida de los individuos de la misma especie y raza.</a:t>
            </a:r>
          </a:p>
          <a:p>
            <a:pPr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200" b="1" dirty="0" smtClean="0">
                <a:latin typeface="Verdana" panose="020B0604030504040204" pitchFamily="34" charset="0"/>
                <a:ea typeface="Verdana" panose="020B0604030504040204" pitchFamily="34" charset="0"/>
                <a:cs typeface="Verdana" panose="020B0604030504040204" pitchFamily="34" charset="0"/>
              </a:rPr>
              <a:t>Física o Motora: </a:t>
            </a:r>
            <a:r>
              <a:rPr lang="es-CO" sz="1200" dirty="0" smtClean="0">
                <a:latin typeface="Verdana" panose="020B0604030504040204" pitchFamily="34" charset="0"/>
                <a:ea typeface="Verdana" panose="020B0604030504040204" pitchFamily="34" charset="0"/>
                <a:cs typeface="Verdana" panose="020B0604030504040204" pitchFamily="34" charset="0"/>
              </a:rPr>
              <a:t>Limitación del movimiento, ausencia o parálisis de una, dos, tres o las cuatro extremidades.</a:t>
            </a:r>
          </a:p>
          <a:p>
            <a:pPr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200" b="1" dirty="0" smtClean="0">
                <a:latin typeface="Verdana" panose="020B0604030504040204" pitchFamily="34" charset="0"/>
                <a:ea typeface="Verdana" panose="020B0604030504040204" pitchFamily="34" charset="0"/>
                <a:cs typeface="Verdana" panose="020B0604030504040204" pitchFamily="34" charset="0"/>
              </a:rPr>
              <a:t>Mental: </a:t>
            </a:r>
            <a:r>
              <a:rPr lang="es-CO" sz="1200" dirty="0" smtClean="0">
                <a:latin typeface="Verdana" panose="020B0604030504040204" pitchFamily="34" charset="0"/>
                <a:ea typeface="Verdana" panose="020B0604030504040204" pitchFamily="34" charset="0"/>
                <a:cs typeface="Verdana" panose="020B0604030504040204" pitchFamily="34" charset="0"/>
              </a:rPr>
              <a:t>Alteración bioquímica que afecta la forma de pensar, los sentimientos, el humor, la habilidad de relacionarse con otros y el comportamiento.</a:t>
            </a:r>
          </a:p>
          <a:p>
            <a:pPr algn="just"/>
            <a:endParaRPr lang="es-CO" sz="1200" dirty="0">
              <a:latin typeface="Verdana" panose="020B0604030504040204" pitchFamily="34" charset="0"/>
              <a:ea typeface="Verdana" panose="020B0604030504040204" pitchFamily="34" charset="0"/>
              <a:cs typeface="Verdana" panose="020B0604030504040204" pitchFamily="34" charset="0"/>
            </a:endParaRPr>
          </a:p>
          <a:p>
            <a:pPr algn="just"/>
            <a:r>
              <a:rPr lang="es-CO" sz="1200" b="1" dirty="0" err="1">
                <a:latin typeface="Verdana" panose="020B0604030504040204" pitchFamily="34" charset="0"/>
                <a:ea typeface="Verdana" panose="020B0604030504040204" pitchFamily="34" charset="0"/>
                <a:cs typeface="Verdana" panose="020B0604030504040204" pitchFamily="34" charset="0"/>
              </a:rPr>
              <a:t>Sordoceguera</a:t>
            </a:r>
            <a:r>
              <a:rPr lang="es-CO" sz="1200" b="1" dirty="0">
                <a:latin typeface="Verdana" panose="020B0604030504040204" pitchFamily="34" charset="0"/>
                <a:ea typeface="Verdana" panose="020B0604030504040204" pitchFamily="34" charset="0"/>
                <a:cs typeface="Verdana" panose="020B0604030504040204" pitchFamily="34" charset="0"/>
              </a:rPr>
              <a:t>: </a:t>
            </a:r>
            <a:r>
              <a:rPr lang="es-CO" sz="1200" dirty="0">
                <a:latin typeface="Verdana" panose="020B0604030504040204" pitchFamily="34" charset="0"/>
                <a:ea typeface="Verdana" panose="020B0604030504040204" pitchFamily="34" charset="0"/>
                <a:cs typeface="Verdana" panose="020B0604030504040204" pitchFamily="34" charset="0"/>
              </a:rPr>
              <a:t>Discapacidad que resulta de la combinación de dos deficiencias: visual y auditiva. </a:t>
            </a:r>
          </a:p>
          <a:p>
            <a:pPr algn="just"/>
            <a:endParaRPr lang="es-CO" sz="1200" b="1"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200" b="1" dirty="0" smtClean="0">
                <a:latin typeface="Verdana" panose="020B0604030504040204" pitchFamily="34" charset="0"/>
                <a:ea typeface="Verdana" panose="020B0604030504040204" pitchFamily="34" charset="0"/>
                <a:cs typeface="Verdana" panose="020B0604030504040204" pitchFamily="34" charset="0"/>
              </a:rPr>
              <a:t>Visual: </a:t>
            </a:r>
            <a:r>
              <a:rPr lang="es-CO" sz="1200" dirty="0" smtClean="0">
                <a:latin typeface="Verdana" panose="020B0604030504040204" pitchFamily="34" charset="0"/>
                <a:ea typeface="Verdana" panose="020B0604030504040204" pitchFamily="34" charset="0"/>
                <a:cs typeface="Verdana" panose="020B0604030504040204" pitchFamily="34" charset="0"/>
              </a:rPr>
              <a:t>Pérdida o disminución de la visión.  </a:t>
            </a:r>
          </a:p>
          <a:p>
            <a:pPr algn="just"/>
            <a:r>
              <a:rPr lang="es-CO" sz="1200" dirty="0">
                <a:latin typeface="Verdana" panose="020B0604030504040204" pitchFamily="34" charset="0"/>
                <a:ea typeface="Verdana" panose="020B0604030504040204" pitchFamily="34" charset="0"/>
                <a:cs typeface="Verdana" panose="020B0604030504040204" pitchFamily="34" charset="0"/>
              </a:rPr>
              <a:t>  </a:t>
            </a:r>
          </a:p>
          <a:p>
            <a:pPr marL="171450" indent="-171450" algn="just">
              <a:buFont typeface="Wingdings" panose="05000000000000000000" pitchFamily="2" charset="2"/>
              <a:buChar char="v"/>
            </a:pPr>
            <a:r>
              <a:rPr lang="es-CO" sz="1200" dirty="0">
                <a:latin typeface="Verdana" panose="020B0604030504040204" pitchFamily="34" charset="0"/>
                <a:ea typeface="Verdana" panose="020B0604030504040204" pitchFamily="34" charset="0"/>
                <a:cs typeface="Verdana" panose="020B0604030504040204" pitchFamily="34" charset="0"/>
              </a:rPr>
              <a:t> </a:t>
            </a:r>
            <a:r>
              <a:rPr lang="es-CO" sz="1200" b="1" dirty="0">
                <a:latin typeface="Verdana" panose="020B0604030504040204" pitchFamily="34" charset="0"/>
                <a:ea typeface="Verdana" panose="020B0604030504040204" pitchFamily="34" charset="0"/>
                <a:cs typeface="Verdana" panose="020B0604030504040204" pitchFamily="34" charset="0"/>
              </a:rPr>
              <a:t>Protocolo de servicio: </a:t>
            </a:r>
            <a:r>
              <a:rPr lang="es-CO" sz="1200" dirty="0">
                <a:latin typeface="Verdana" panose="020B0604030504040204" pitchFamily="34" charset="0"/>
                <a:ea typeface="Verdana" panose="020B0604030504040204" pitchFamily="34" charset="0"/>
                <a:cs typeface="Verdana" panose="020B0604030504040204" pitchFamily="34" charset="0"/>
              </a:rPr>
              <a:t>Guía o guía que contiene orientaciones básicas fundamentales para facilitar la gestión del servidor público frente a los ciudadanos, con el fin de lograr un mejor manejo y una mayor efectividad en el uso de un canal específico. </a:t>
            </a:r>
          </a:p>
          <a:p>
            <a:pPr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9" name="8 Rectángulo"/>
          <p:cNvSpPr/>
          <p:nvPr/>
        </p:nvSpPr>
        <p:spPr>
          <a:xfrm>
            <a:off x="4954080" y="23256"/>
            <a:ext cx="3923928" cy="6186309"/>
          </a:xfrm>
          <a:prstGeom prst="rect">
            <a:avLst/>
          </a:prstGeom>
        </p:spPr>
        <p:txBody>
          <a:bodyPr wrap="square">
            <a:spAutoFit/>
          </a:bodyPr>
          <a:lstStyle/>
          <a:p>
            <a:pPr algn="just">
              <a:buFont typeface="Wingdings" pitchFamily="2" charset="2"/>
              <a:buChar char="v"/>
            </a:pPr>
            <a:endParaRPr lang="es-CO" sz="120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v"/>
            </a:pPr>
            <a:r>
              <a:rPr lang="es-CO" sz="1200" b="1" dirty="0">
                <a:latin typeface="Verdana" panose="020B0604030504040204" pitchFamily="34" charset="0"/>
                <a:ea typeface="Verdana" panose="020B0604030504040204" pitchFamily="34" charset="0"/>
                <a:cs typeface="Verdana" panose="020B0604030504040204" pitchFamily="34" charset="0"/>
              </a:rPr>
              <a:t>Queja: </a:t>
            </a:r>
            <a:r>
              <a:rPr lang="es-CO" sz="1200" dirty="0">
                <a:latin typeface="Verdana" panose="020B0604030504040204" pitchFamily="34" charset="0"/>
                <a:ea typeface="Verdana" panose="020B0604030504040204" pitchFamily="34" charset="0"/>
                <a:cs typeface="Verdana" panose="020B0604030504040204" pitchFamily="34" charset="0"/>
              </a:rPr>
              <a:t>Es la manifestación verbal o escrita de insatisfacción hecha por una persona natural o jurídica o su representante, con respecto a la conducta o actuar de un funcionario de la Entidad en desarrollo de sus funciones.</a:t>
            </a:r>
          </a:p>
          <a:p>
            <a:r>
              <a:rPr lang="es-CO" sz="1200" dirty="0">
                <a:latin typeface="Verdana" panose="020B0604030504040204" pitchFamily="34" charset="0"/>
                <a:ea typeface="Verdana" panose="020B0604030504040204" pitchFamily="34" charset="0"/>
                <a:cs typeface="Verdana" panose="020B0604030504040204" pitchFamily="34" charset="0"/>
              </a:rPr>
              <a:t> </a:t>
            </a:r>
          </a:p>
          <a:p>
            <a:pPr marL="171450" indent="-171450" algn="just">
              <a:buFont typeface="Wingdings" panose="05000000000000000000" pitchFamily="2" charset="2"/>
              <a:buChar char="v"/>
            </a:pPr>
            <a:r>
              <a:rPr lang="es-CO" sz="1200" dirty="0">
                <a:latin typeface="Verdana" panose="020B0604030504040204" pitchFamily="34" charset="0"/>
                <a:ea typeface="Verdana" panose="020B0604030504040204" pitchFamily="34" charset="0"/>
                <a:cs typeface="Verdana" panose="020B0604030504040204" pitchFamily="34" charset="0"/>
              </a:rPr>
              <a:t> </a:t>
            </a:r>
            <a:r>
              <a:rPr lang="es-CO" sz="1200" b="1" dirty="0">
                <a:latin typeface="Verdana" panose="020B0604030504040204" pitchFamily="34" charset="0"/>
                <a:ea typeface="Verdana" panose="020B0604030504040204" pitchFamily="34" charset="0"/>
                <a:cs typeface="Verdana" panose="020B0604030504040204" pitchFamily="34" charset="0"/>
              </a:rPr>
              <a:t>Reclamo: </a:t>
            </a:r>
            <a:r>
              <a:rPr lang="es-CO" sz="1200" dirty="0">
                <a:latin typeface="Verdana" panose="020B0604030504040204" pitchFamily="34" charset="0"/>
                <a:ea typeface="Verdana" panose="020B0604030504040204" pitchFamily="34" charset="0"/>
                <a:cs typeface="Verdana" panose="020B0604030504040204" pitchFamily="34" charset="0"/>
              </a:rPr>
              <a:t>Es la manifestación verbal o escrita de insatisfacción hecha por una persona natural o jurídica, sobre el incumplimiento o irregularidad de alguna de las características de los servicios ofrecidos por la Entidad</a:t>
            </a:r>
            <a:r>
              <a:rPr lang="es-CO" sz="12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algn="just">
              <a:buFont typeface="Wingdings" pitchFamily="2" charset="2"/>
              <a:buChar char="v"/>
            </a:pPr>
            <a:r>
              <a:rPr lang="es-CO" sz="1200" b="1" dirty="0" smtClean="0">
                <a:latin typeface="Verdana" panose="020B0604030504040204" pitchFamily="34" charset="0"/>
                <a:ea typeface="Verdana" panose="020B0604030504040204" pitchFamily="34" charset="0"/>
                <a:cs typeface="Verdana" panose="020B0604030504040204" pitchFamily="34" charset="0"/>
              </a:rPr>
              <a:t>  Redes Sociales: </a:t>
            </a:r>
            <a:r>
              <a:rPr lang="es-CO" sz="1200" dirty="0" smtClean="0">
                <a:latin typeface="Verdana" panose="020B0604030504040204" pitchFamily="34" charset="0"/>
                <a:ea typeface="Verdana" panose="020B0604030504040204" pitchFamily="34" charset="0"/>
                <a:cs typeface="Verdana" panose="020B0604030504040204" pitchFamily="34" charset="0"/>
              </a:rPr>
              <a:t>Aplicaciones web dirigidas a comunidades de usuarios en las que se les permite intercambiar fotos, archivos, aplicaciones, mensajes cortos de texto ―SMS― y otros contenidos, en línea y en tiempo real.  </a:t>
            </a:r>
          </a:p>
          <a:p>
            <a:pPr algn="just"/>
            <a:endParaRPr lang="es-CO" sz="120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v"/>
            </a:pPr>
            <a:r>
              <a:rPr lang="es-CO" sz="1200" b="1" dirty="0">
                <a:latin typeface="Verdana" panose="020B0604030504040204" pitchFamily="34" charset="0"/>
                <a:ea typeface="Verdana" panose="020B0604030504040204" pitchFamily="34" charset="0"/>
                <a:cs typeface="Verdana" panose="020B0604030504040204" pitchFamily="34" charset="0"/>
              </a:rPr>
              <a:t>Solicitud de </a:t>
            </a:r>
            <a:r>
              <a:rPr lang="es-CO" sz="1200" b="1" dirty="0" smtClean="0">
                <a:latin typeface="Verdana" panose="020B0604030504040204" pitchFamily="34" charset="0"/>
                <a:ea typeface="Verdana" panose="020B0604030504040204" pitchFamily="34" charset="0"/>
                <a:cs typeface="Verdana" panose="020B0604030504040204" pitchFamily="34" charset="0"/>
              </a:rPr>
              <a:t>Información: </a:t>
            </a:r>
            <a:r>
              <a:rPr lang="es-CO" sz="1200" dirty="0" smtClean="0">
                <a:latin typeface="Verdana" panose="020B0604030504040204" pitchFamily="34" charset="0"/>
                <a:ea typeface="Verdana" panose="020B0604030504040204" pitchFamily="34" charset="0"/>
                <a:cs typeface="Verdana" panose="020B0604030504040204" pitchFamily="34" charset="0"/>
              </a:rPr>
              <a:t>Es </a:t>
            </a:r>
            <a:r>
              <a:rPr lang="es-CO" sz="1200" dirty="0">
                <a:latin typeface="Verdana" panose="020B0604030504040204" pitchFamily="34" charset="0"/>
                <a:ea typeface="Verdana" panose="020B0604030504040204" pitchFamily="34" charset="0"/>
                <a:cs typeface="Verdana" panose="020B0604030504040204" pitchFamily="34" charset="0"/>
              </a:rPr>
              <a:t>el requerimiento que hace una persona natural o jurídica, pública o privada, al Ministerio de Cultura con el fin de que se le brinde información y orientación relacionada con los servicios propios de la Entidad.</a:t>
            </a:r>
          </a:p>
          <a:p>
            <a:r>
              <a:rPr lang="es-CO" sz="1200" dirty="0">
                <a:latin typeface="Verdana" panose="020B0604030504040204" pitchFamily="34" charset="0"/>
                <a:ea typeface="Verdana" panose="020B0604030504040204" pitchFamily="34" charset="0"/>
                <a:cs typeface="Verdana" panose="020B0604030504040204" pitchFamily="34" charset="0"/>
              </a:rPr>
              <a:t>  </a:t>
            </a:r>
          </a:p>
          <a:p>
            <a:pPr marL="171450" indent="-171450" algn="just">
              <a:buFont typeface="Wingdings" panose="05000000000000000000" pitchFamily="2" charset="2"/>
              <a:buChar char="v"/>
            </a:pPr>
            <a:r>
              <a:rPr lang="es-CO" sz="1200" dirty="0">
                <a:latin typeface="Verdana" panose="020B0604030504040204" pitchFamily="34" charset="0"/>
                <a:ea typeface="Verdana" panose="020B0604030504040204" pitchFamily="34" charset="0"/>
                <a:cs typeface="Verdana" panose="020B0604030504040204" pitchFamily="34" charset="0"/>
              </a:rPr>
              <a:t> </a:t>
            </a:r>
            <a:r>
              <a:rPr lang="es-CO" sz="1200" b="1" dirty="0">
                <a:latin typeface="Verdana" panose="020B0604030504040204" pitchFamily="34" charset="0"/>
                <a:ea typeface="Verdana" panose="020B0604030504040204" pitchFamily="34" charset="0"/>
                <a:cs typeface="Verdana" panose="020B0604030504040204" pitchFamily="34" charset="0"/>
              </a:rPr>
              <a:t>Sugerencia: </a:t>
            </a:r>
            <a:r>
              <a:rPr lang="es-CO" sz="1200" dirty="0" smtClean="0">
                <a:latin typeface="Verdana" panose="020B0604030504040204" pitchFamily="34" charset="0"/>
                <a:ea typeface="Verdana" panose="020B0604030504040204" pitchFamily="34" charset="0"/>
                <a:cs typeface="Verdana" panose="020B0604030504040204" pitchFamily="34" charset="0"/>
              </a:rPr>
              <a:t>Es </a:t>
            </a:r>
            <a:r>
              <a:rPr lang="es-CO" sz="1200" dirty="0">
                <a:latin typeface="Verdana" panose="020B0604030504040204" pitchFamily="34" charset="0"/>
                <a:ea typeface="Verdana" panose="020B0604030504040204" pitchFamily="34" charset="0"/>
                <a:cs typeface="Verdana" panose="020B0604030504040204" pitchFamily="34" charset="0"/>
              </a:rPr>
              <a:t>un consejo o propuesta que formula un usuario o institución para el mejoramiento de los servicios de la Entidad.</a:t>
            </a:r>
          </a:p>
          <a:p>
            <a:r>
              <a:rPr lang="es-CO" sz="1200" dirty="0">
                <a:latin typeface="Verdana" panose="020B0604030504040204" pitchFamily="34" charset="0"/>
                <a:ea typeface="Verdana" panose="020B0604030504040204" pitchFamily="34" charset="0"/>
                <a:cs typeface="Verdana" panose="020B0604030504040204" pitchFamily="34" charset="0"/>
              </a:rPr>
              <a:t>  </a:t>
            </a:r>
          </a:p>
          <a:p>
            <a:r>
              <a:rPr lang="es-CO" sz="1200" b="1" dirty="0" smtClean="0">
                <a:latin typeface="Verdana" panose="020B0604030504040204" pitchFamily="34" charset="0"/>
                <a:ea typeface="Verdana" panose="020B0604030504040204" pitchFamily="34" charset="0"/>
                <a:cs typeface="Verdana" panose="020B0604030504040204" pitchFamily="34" charset="0"/>
              </a:rPr>
              <a:t> </a:t>
            </a:r>
            <a:endParaRPr lang="es-CO"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57525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1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190" t="18588" r="27328" b="28394"/>
          <a:stretch/>
        </p:blipFill>
        <p:spPr bwMode="auto">
          <a:xfrm>
            <a:off x="0" y="836712"/>
            <a:ext cx="4932040" cy="4853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63" name="62 Grupo"/>
          <p:cNvGrpSpPr/>
          <p:nvPr/>
        </p:nvGrpSpPr>
        <p:grpSpPr>
          <a:xfrm>
            <a:off x="6516215" y="6093296"/>
            <a:ext cx="2592289" cy="757382"/>
            <a:chOff x="6516215" y="6093296"/>
            <a:chExt cx="2592289" cy="757382"/>
          </a:xfrm>
        </p:grpSpPr>
        <p:pic>
          <p:nvPicPr>
            <p:cNvPr id="64" name="63 Imagen"/>
            <p:cNvPicPr>
              <a:picLocks noChangeAspect="1"/>
            </p:cNvPicPr>
            <p:nvPr/>
          </p:nvPicPr>
          <p:blipFill rotWithShape="1">
            <a:blip r:embed="rId3"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5" name="64 Imagen"/>
            <p:cNvPicPr>
              <a:picLocks noChangeAspect="1"/>
            </p:cNvPicPr>
            <p:nvPr/>
          </p:nvPicPr>
          <p:blipFill rotWithShape="1">
            <a:blip r:embed="rId4"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sp>
        <p:nvSpPr>
          <p:cNvPr id="6" name="3 Título"/>
          <p:cNvSpPr txBox="1">
            <a:spLocks/>
          </p:cNvSpPr>
          <p:nvPr/>
        </p:nvSpPr>
        <p:spPr>
          <a:xfrm>
            <a:off x="0" y="836712"/>
            <a:ext cx="4932040" cy="432048"/>
          </a:xfrm>
          <a:prstGeom prst="rect">
            <a:avLst/>
          </a:prstGeom>
        </p:spPr>
        <p:txBody>
          <a:bodyPr>
            <a:noAutofit/>
          </a:bodyPr>
          <a:lstStyle/>
          <a:p>
            <a:r>
              <a:rPr lang="es-CO" sz="2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kumimoji="0" lang="es-CO" sz="2000" b="0"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 </a:t>
            </a:r>
            <a:r>
              <a:rPr lang="es-CO" sz="2000" b="1" dirty="0">
                <a:solidFill>
                  <a:schemeClr val="bg1"/>
                </a:solidFill>
                <a:latin typeface="Verdana" panose="020B0604030504040204" pitchFamily="34" charset="0"/>
                <a:ea typeface="Verdana" panose="020B0604030504040204" pitchFamily="34" charset="0"/>
                <a:cs typeface="Verdana" panose="020B0604030504040204" pitchFamily="34" charset="0"/>
              </a:rPr>
              <a:t>CONDICIONES </a:t>
            </a:r>
            <a:r>
              <a:rPr lang="es-CO"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GENERALES</a:t>
            </a:r>
            <a:endParaRPr lang="es-CO"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sz="2000" b="0"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
            </a:r>
            <a:br>
              <a:rPr kumimoji="0" lang="es-CO" sz="2000" b="0"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br>
            <a:endParaRPr kumimoji="0" lang="es-CO" sz="20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6 CuadroTexto"/>
          <p:cNvSpPr txBox="1"/>
          <p:nvPr/>
        </p:nvSpPr>
        <p:spPr>
          <a:xfrm>
            <a:off x="2915816" y="1484784"/>
            <a:ext cx="5256584" cy="5078313"/>
          </a:xfrm>
          <a:prstGeom prst="rect">
            <a:avLst/>
          </a:prstGeom>
          <a:noFill/>
        </p:spPr>
        <p:txBody>
          <a:bodyPr wrap="square" rtlCol="0">
            <a:spAutoFit/>
          </a:bodyPr>
          <a:lstStyle/>
          <a:p>
            <a:pPr algn="just"/>
            <a:r>
              <a:rPr lang="es-CO" sz="1200" dirty="0" smtClean="0">
                <a:latin typeface="Verdana" pitchFamily="34" charset="0"/>
                <a:ea typeface="Verdana" pitchFamily="34" charset="0"/>
                <a:cs typeface="Verdana" pitchFamily="34" charset="0"/>
              </a:rPr>
              <a:t>El Ministerio de Cultura está comprometido con la satisfacción de los ciudadanos y usuarios, a través de la prestación de  servicios de calidad, de acuerdo con lo establecido en el código de Buen Gobierno. Allí se consolidan aspectos fundamentales de la orientación estratégica del Ministerio, con base en una gestión integral, enfática en la transparencia de las actuaciones y los comportamientos, las decisiones y relaciones del equipo directivo, fomentando el desarrollo de buenas prácticas en los servidores Públicos.</a:t>
            </a:r>
          </a:p>
          <a:p>
            <a:pPr algn="just"/>
            <a:endParaRPr lang="es-CO" sz="1200" dirty="0" smtClean="0">
              <a:latin typeface="Verdana" pitchFamily="34" charset="0"/>
              <a:ea typeface="Verdana" pitchFamily="34" charset="0"/>
              <a:cs typeface="Verdana" pitchFamily="34" charset="0"/>
            </a:endParaRPr>
          </a:p>
          <a:p>
            <a:pPr algn="just"/>
            <a:r>
              <a:rPr lang="es-CO" sz="1200" dirty="0" smtClean="0">
                <a:latin typeface="Verdana" pitchFamily="34" charset="0"/>
                <a:ea typeface="Verdana" pitchFamily="34" charset="0"/>
                <a:cs typeface="Verdana" pitchFamily="34" charset="0"/>
              </a:rPr>
              <a:t>Un servicio de calidad debe cumplir con atributos que se relacionan con la expectativa que tiene el ciudadano frente al servicio que necesita y a la forma en que espera ser atendido:</a:t>
            </a:r>
          </a:p>
          <a:p>
            <a:pPr algn="just"/>
            <a:endParaRPr lang="es-CO" sz="1200" dirty="0" smtClean="0">
              <a:latin typeface="Verdana" pitchFamily="34" charset="0"/>
              <a:ea typeface="Verdana" pitchFamily="34" charset="0"/>
              <a:cs typeface="Verdana" pitchFamily="34" charset="0"/>
            </a:endParaRPr>
          </a:p>
          <a:p>
            <a:pPr algn="just"/>
            <a:r>
              <a:rPr lang="es-CO" sz="1200" dirty="0" smtClean="0">
                <a:latin typeface="Verdana" pitchFamily="34" charset="0"/>
                <a:ea typeface="Verdana" pitchFamily="34" charset="0"/>
                <a:cs typeface="Verdana" pitchFamily="34" charset="0"/>
              </a:rPr>
              <a:t>• </a:t>
            </a:r>
            <a:r>
              <a:rPr lang="es-CO" sz="1200" b="1" dirty="0" smtClean="0">
                <a:latin typeface="Verdana" pitchFamily="34" charset="0"/>
                <a:ea typeface="Verdana" pitchFamily="34" charset="0"/>
                <a:cs typeface="Verdana" pitchFamily="34" charset="0"/>
              </a:rPr>
              <a:t>Respetuoso: </a:t>
            </a:r>
            <a:r>
              <a:rPr lang="es-CO" sz="1200" dirty="0" smtClean="0">
                <a:latin typeface="Verdana" pitchFamily="34" charset="0"/>
                <a:ea typeface="Verdana" pitchFamily="34" charset="0"/>
                <a:cs typeface="Verdana" pitchFamily="34" charset="0"/>
              </a:rPr>
              <a:t>Los seres humanos esperan ser reconocidos y valorados sin que se desconozcan diferencias.</a:t>
            </a:r>
          </a:p>
          <a:p>
            <a:pPr algn="just"/>
            <a:endParaRPr lang="es-CO" sz="1200" dirty="0" smtClean="0">
              <a:latin typeface="Verdana" pitchFamily="34" charset="0"/>
              <a:ea typeface="Verdana" pitchFamily="34" charset="0"/>
              <a:cs typeface="Verdana" pitchFamily="34" charset="0"/>
            </a:endParaRPr>
          </a:p>
          <a:p>
            <a:pPr algn="just"/>
            <a:r>
              <a:rPr lang="es-CO" sz="1200" dirty="0" smtClean="0">
                <a:latin typeface="Verdana" pitchFamily="34" charset="0"/>
                <a:ea typeface="Verdana" pitchFamily="34" charset="0"/>
                <a:cs typeface="Verdana" pitchFamily="34" charset="0"/>
              </a:rPr>
              <a:t>•  </a:t>
            </a:r>
            <a:r>
              <a:rPr lang="es-CO" sz="1200" b="1" dirty="0" smtClean="0">
                <a:latin typeface="Verdana" pitchFamily="34" charset="0"/>
                <a:ea typeface="Verdana" pitchFamily="34" charset="0"/>
                <a:cs typeface="Verdana" pitchFamily="34" charset="0"/>
              </a:rPr>
              <a:t>Trato digno: </a:t>
            </a:r>
            <a:r>
              <a:rPr lang="es-CO" sz="1200" dirty="0" smtClean="0">
                <a:latin typeface="Verdana" pitchFamily="34" charset="0"/>
                <a:ea typeface="Verdana" pitchFamily="34" charset="0"/>
                <a:cs typeface="Verdana" pitchFamily="34" charset="0"/>
              </a:rPr>
              <a:t>Debe ser cortés pero también sincero.</a:t>
            </a:r>
          </a:p>
          <a:p>
            <a:pPr algn="just"/>
            <a:endParaRPr lang="es-CO" sz="1200" dirty="0" smtClean="0">
              <a:latin typeface="Verdana" pitchFamily="34" charset="0"/>
              <a:ea typeface="Verdana" pitchFamily="34" charset="0"/>
              <a:cs typeface="Verdana" pitchFamily="34" charset="0"/>
            </a:endParaRPr>
          </a:p>
          <a:p>
            <a:pPr algn="just"/>
            <a:r>
              <a:rPr lang="es-CO" sz="1200" dirty="0" smtClean="0">
                <a:latin typeface="Verdana" pitchFamily="34" charset="0"/>
                <a:ea typeface="Verdana" pitchFamily="34" charset="0"/>
                <a:cs typeface="Verdana" pitchFamily="34" charset="0"/>
              </a:rPr>
              <a:t>•  </a:t>
            </a:r>
            <a:r>
              <a:rPr lang="es-CO" sz="1200" b="1" dirty="0" smtClean="0">
                <a:latin typeface="Verdana" pitchFamily="34" charset="0"/>
                <a:ea typeface="Verdana" pitchFamily="34" charset="0"/>
                <a:cs typeface="Verdana" pitchFamily="34" charset="0"/>
              </a:rPr>
              <a:t>Confiable: </a:t>
            </a:r>
            <a:r>
              <a:rPr lang="es-CO" sz="1200" dirty="0" smtClean="0">
                <a:latin typeface="Verdana" pitchFamily="34" charset="0"/>
                <a:ea typeface="Verdana" pitchFamily="34" charset="0"/>
                <a:cs typeface="Verdana" pitchFamily="34" charset="0"/>
              </a:rPr>
              <a:t>En la medida que sea conforme con lo previsto en las normas y con resultados eficaces.</a:t>
            </a:r>
          </a:p>
          <a:p>
            <a:pPr algn="just"/>
            <a:endParaRPr lang="es-CO" sz="1200" dirty="0" smtClean="0">
              <a:latin typeface="Verdana" pitchFamily="34" charset="0"/>
              <a:ea typeface="Verdana" pitchFamily="34" charset="0"/>
              <a:cs typeface="Verdana" pitchFamily="34" charset="0"/>
            </a:endParaRPr>
          </a:p>
          <a:p>
            <a:pPr algn="just"/>
            <a:r>
              <a:rPr lang="es-CO" sz="1200" dirty="0" smtClean="0">
                <a:latin typeface="Verdana" pitchFamily="34" charset="0"/>
                <a:ea typeface="Verdana" pitchFamily="34" charset="0"/>
                <a:cs typeface="Verdana" pitchFamily="34" charset="0"/>
              </a:rPr>
              <a:t>•  </a:t>
            </a:r>
            <a:r>
              <a:rPr lang="es-CO" sz="1200" b="1" dirty="0" smtClean="0">
                <a:latin typeface="Verdana" pitchFamily="34" charset="0"/>
                <a:ea typeface="Verdana" pitchFamily="34" charset="0"/>
                <a:cs typeface="Verdana" pitchFamily="34" charset="0"/>
              </a:rPr>
              <a:t>Empático: </a:t>
            </a:r>
            <a:r>
              <a:rPr lang="es-CO" sz="1200" dirty="0" smtClean="0">
                <a:latin typeface="Verdana" pitchFamily="34" charset="0"/>
                <a:ea typeface="Verdana" pitchFamily="34" charset="0"/>
                <a:cs typeface="Verdana" pitchFamily="34" charset="0"/>
              </a:rPr>
              <a:t>El servidor percibe lo que el ciudadano siente y se pone en su lugar.</a:t>
            </a:r>
          </a:p>
          <a:p>
            <a:pPr algn="just"/>
            <a:endParaRPr lang="es-CO" sz="1200" dirty="0" smtClean="0">
              <a:latin typeface="Verdana" pitchFamily="34" charset="0"/>
              <a:ea typeface="Verdana" pitchFamily="34" charset="0"/>
              <a:cs typeface="Verdana" pitchFamily="34" charset="0"/>
            </a:endParaRPr>
          </a:p>
          <a:p>
            <a:pPr algn="just"/>
            <a:r>
              <a:rPr lang="es-CO" sz="1200" dirty="0" smtClean="0">
                <a:latin typeface="Verdana" pitchFamily="34" charset="0"/>
                <a:ea typeface="Verdana" pitchFamily="34" charset="0"/>
                <a:cs typeface="Verdana" pitchFamily="34" charset="0"/>
              </a:rPr>
              <a:t>•  </a:t>
            </a:r>
            <a:r>
              <a:rPr lang="es-CO" sz="1200" b="1" dirty="0" smtClean="0">
                <a:latin typeface="Verdana" pitchFamily="34" charset="0"/>
                <a:ea typeface="Verdana" pitchFamily="34" charset="0"/>
                <a:cs typeface="Verdana" pitchFamily="34" charset="0"/>
              </a:rPr>
              <a:t>Incluyente: </a:t>
            </a:r>
            <a:r>
              <a:rPr lang="es-CO" sz="1200" dirty="0" smtClean="0">
                <a:latin typeface="Verdana" pitchFamily="34" charset="0"/>
                <a:ea typeface="Verdana" pitchFamily="34" charset="0"/>
                <a:cs typeface="Verdana" pitchFamily="34" charset="0"/>
              </a:rPr>
              <a:t>Servicio de calidad para todos los ciudadanos sin excepción, ni discriminaciones.</a:t>
            </a:r>
          </a:p>
        </p:txBody>
      </p:sp>
    </p:spTree>
    <p:extLst>
      <p:ext uri="{BB962C8B-B14F-4D97-AF65-F5344CB8AC3E}">
        <p14:creationId xmlns:p14="http://schemas.microsoft.com/office/powerpoint/2010/main" val="2657525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62 Grupo"/>
          <p:cNvGrpSpPr/>
          <p:nvPr/>
        </p:nvGrpSpPr>
        <p:grpSpPr>
          <a:xfrm>
            <a:off x="6516215" y="6093296"/>
            <a:ext cx="2592289" cy="757382"/>
            <a:chOff x="6516215" y="6093296"/>
            <a:chExt cx="2592289" cy="757382"/>
          </a:xfrm>
        </p:grpSpPr>
        <p:pic>
          <p:nvPicPr>
            <p:cNvPr id="64" name="63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5" name="64 Imagen"/>
            <p:cNvPicPr>
              <a:picLocks noChangeAspect="1"/>
            </p:cNvPicPr>
            <p:nvPr/>
          </p:nvPicPr>
          <p:blipFill rotWithShape="1">
            <a:blip r:embed="rId3"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sp>
        <p:nvSpPr>
          <p:cNvPr id="6" name="5 CuadroTexto"/>
          <p:cNvSpPr txBox="1"/>
          <p:nvPr/>
        </p:nvSpPr>
        <p:spPr>
          <a:xfrm>
            <a:off x="827584" y="980728"/>
            <a:ext cx="5184576" cy="4524315"/>
          </a:xfrm>
          <a:prstGeom prst="rect">
            <a:avLst/>
          </a:prstGeom>
          <a:noFill/>
        </p:spPr>
        <p:txBody>
          <a:bodyPr wrap="square" rtlCol="0">
            <a:spAutoFit/>
          </a:bodyPr>
          <a:lstStyle/>
          <a:p>
            <a:pPr algn="just">
              <a:buFont typeface="Arial" pitchFamily="34" charset="0"/>
              <a:buChar char="•"/>
            </a:pPr>
            <a:r>
              <a:rPr lang="es-CO" sz="1200" dirty="0" smtClean="0">
                <a:latin typeface="Verdana" pitchFamily="34" charset="0"/>
                <a:ea typeface="Verdana" pitchFamily="34" charset="0"/>
                <a:cs typeface="Verdana" pitchFamily="34" charset="0"/>
              </a:rPr>
              <a:t> </a:t>
            </a:r>
            <a:r>
              <a:rPr lang="es-CO" sz="1200" b="1" dirty="0" smtClean="0">
                <a:latin typeface="Verdana" pitchFamily="34" charset="0"/>
                <a:ea typeface="Verdana" pitchFamily="34" charset="0"/>
                <a:cs typeface="Verdana" pitchFamily="34" charset="0"/>
              </a:rPr>
              <a:t>Oportuno: </a:t>
            </a:r>
            <a:r>
              <a:rPr lang="es-CO" sz="1200" dirty="0" smtClean="0">
                <a:latin typeface="Verdana" pitchFamily="34" charset="0"/>
                <a:ea typeface="Verdana" pitchFamily="34" charset="0"/>
                <a:cs typeface="Verdana" pitchFamily="34" charset="0"/>
              </a:rPr>
              <a:t>Debe brindarse en el momento adecuado, cumpliendo los términos acordados con el ciudadano.</a:t>
            </a:r>
          </a:p>
          <a:p>
            <a:pPr algn="just"/>
            <a:endParaRPr lang="es-CO" sz="1200" dirty="0" smtClean="0">
              <a:latin typeface="Verdana" pitchFamily="34" charset="0"/>
              <a:ea typeface="Verdana" pitchFamily="34" charset="0"/>
              <a:cs typeface="Verdana" pitchFamily="34" charset="0"/>
            </a:endParaRPr>
          </a:p>
          <a:p>
            <a:pPr algn="just"/>
            <a:r>
              <a:rPr lang="es-CO" sz="1200" dirty="0" smtClean="0">
                <a:latin typeface="Verdana" pitchFamily="34" charset="0"/>
                <a:ea typeface="Verdana" pitchFamily="34" charset="0"/>
                <a:cs typeface="Verdana" pitchFamily="34" charset="0"/>
              </a:rPr>
              <a:t>• </a:t>
            </a:r>
            <a:r>
              <a:rPr lang="es-CO" sz="1200" b="1" dirty="0" smtClean="0">
                <a:latin typeface="Verdana" pitchFamily="34" charset="0"/>
                <a:ea typeface="Verdana" pitchFamily="34" charset="0"/>
                <a:cs typeface="Verdana" pitchFamily="34" charset="0"/>
              </a:rPr>
              <a:t>Efectivo: </a:t>
            </a:r>
            <a:r>
              <a:rPr lang="es-CO" sz="1200" dirty="0" smtClean="0">
                <a:latin typeface="Verdana" pitchFamily="34" charset="0"/>
                <a:ea typeface="Verdana" pitchFamily="34" charset="0"/>
                <a:cs typeface="Verdana" pitchFamily="34" charset="0"/>
              </a:rPr>
              <a:t>Debe resolver lo solicitado por el ciudadano.</a:t>
            </a:r>
          </a:p>
          <a:p>
            <a:pPr algn="just"/>
            <a:endParaRPr lang="es-CO" sz="1200" dirty="0" smtClean="0">
              <a:latin typeface="Verdana" pitchFamily="34" charset="0"/>
              <a:ea typeface="Verdana" pitchFamily="34" charset="0"/>
              <a:cs typeface="Verdana" pitchFamily="34" charset="0"/>
            </a:endParaRPr>
          </a:p>
          <a:p>
            <a:pPr algn="just"/>
            <a:r>
              <a:rPr lang="es-CO" sz="1200" dirty="0" smtClean="0">
                <a:latin typeface="Verdana" pitchFamily="34" charset="0"/>
                <a:ea typeface="Verdana" pitchFamily="34" charset="0"/>
                <a:cs typeface="Verdana" pitchFamily="34" charset="0"/>
              </a:rPr>
              <a:t>• </a:t>
            </a:r>
            <a:r>
              <a:rPr lang="es-CO" sz="1200" b="1" dirty="0" smtClean="0">
                <a:latin typeface="Verdana" pitchFamily="34" charset="0"/>
                <a:ea typeface="Verdana" pitchFamily="34" charset="0"/>
                <a:cs typeface="Verdana" pitchFamily="34" charset="0"/>
              </a:rPr>
              <a:t>Calidad: </a:t>
            </a:r>
            <a:r>
              <a:rPr lang="es-CO" sz="1200" dirty="0" smtClean="0">
                <a:latin typeface="Verdana" pitchFamily="34" charset="0"/>
                <a:ea typeface="Verdana" pitchFamily="34" charset="0"/>
                <a:cs typeface="Verdana" pitchFamily="34" charset="0"/>
              </a:rPr>
              <a:t>El buen servicio va más allá de la simple respuesta a la solicitud del ciudadano. debe satisfacer a quien lo recibe; es necesario comprender las necesidades de los ciudadanos y dar la información de una manera oportuna, clara y completa. Respuestas como “no sé…”, “vuelva mañana” o “eso no me toca a mí…” son vistas por el ciudadano como un mal servicio.</a:t>
            </a:r>
          </a:p>
          <a:p>
            <a:pPr algn="just"/>
            <a:endParaRPr lang="es-CO" sz="1200" dirty="0" smtClean="0">
              <a:latin typeface="Verdana" pitchFamily="34" charset="0"/>
              <a:ea typeface="Verdana" pitchFamily="34" charset="0"/>
              <a:cs typeface="Verdana" pitchFamily="34" charset="0"/>
            </a:endParaRPr>
          </a:p>
          <a:p>
            <a:pPr algn="just"/>
            <a:r>
              <a:rPr lang="es-CO" sz="1200" dirty="0" smtClean="0">
                <a:latin typeface="Verdana" pitchFamily="34" charset="0"/>
                <a:ea typeface="Verdana" pitchFamily="34" charset="0"/>
                <a:cs typeface="Verdana" pitchFamily="34" charset="0"/>
              </a:rPr>
              <a:t>El Ministerio está comprometido en reconocer los derechos y generar confianza al garantizar la atención integral del ciudadano, por lo cual los servidores públicos deben conocer el portafolio de servicios, informarse sobre los canales para la atención de las peticiones y seguir los procedimientos establecidos para dar trámite. </a:t>
            </a:r>
          </a:p>
          <a:p>
            <a:pPr algn="just"/>
            <a:endParaRPr lang="es-CO" sz="1200" dirty="0" smtClean="0">
              <a:latin typeface="Verdana" pitchFamily="34" charset="0"/>
              <a:ea typeface="Verdana" pitchFamily="34" charset="0"/>
              <a:cs typeface="Verdana" pitchFamily="34" charset="0"/>
            </a:endParaRPr>
          </a:p>
          <a:p>
            <a:pPr algn="just"/>
            <a:r>
              <a:rPr lang="es-CO" sz="1200" dirty="0" smtClean="0">
                <a:latin typeface="Verdana" pitchFamily="34" charset="0"/>
                <a:ea typeface="Verdana" pitchFamily="34" charset="0"/>
                <a:cs typeface="Verdana" pitchFamily="34" charset="0"/>
              </a:rPr>
              <a:t>Es importante resaltar que un servidor público bajo ninguna circunstancia debe recibir pagos, regalos o dádivas a cambio de un buen servicio al ciudadano. Hacerlo, además de violentar los atributos del buen servicio, conlleva responsabilidad penal y disciplinaria.</a:t>
            </a:r>
            <a:endParaRPr lang="es-CO" sz="1200" dirty="0">
              <a:latin typeface="Verdana" pitchFamily="34" charset="0"/>
              <a:ea typeface="Verdana" pitchFamily="34" charset="0"/>
              <a:cs typeface="Verdana" pitchFamily="34" charset="0"/>
            </a:endParaRPr>
          </a:p>
        </p:txBody>
      </p:sp>
      <p:sp>
        <p:nvSpPr>
          <p:cNvPr id="7" name="3 Título"/>
          <p:cNvSpPr txBox="1">
            <a:spLocks/>
          </p:cNvSpPr>
          <p:nvPr/>
        </p:nvSpPr>
        <p:spPr>
          <a:xfrm>
            <a:off x="0" y="836712"/>
            <a:ext cx="4788024" cy="864096"/>
          </a:xfrm>
          <a:prstGeom prst="rect">
            <a:avLst/>
          </a:prstGeom>
        </p:spPr>
        <p:txBody>
          <a:bodyP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sz="2200" b="0" i="0" u="none" strike="noStrike" kern="1200" cap="none" spc="0" normalizeH="0" baseline="0" noProof="0" dirty="0" smtClean="0">
                <a:ln>
                  <a:noFill/>
                </a:ln>
                <a:solidFill>
                  <a:schemeClr val="bg1"/>
                </a:solidFill>
                <a:effectLst/>
                <a:uLnTx/>
                <a:uFillTx/>
                <a:latin typeface="+mj-lt"/>
                <a:ea typeface="+mj-ea"/>
                <a:cs typeface="+mj-cs"/>
              </a:rPr>
              <a:t>3. ATRIBUTOS DE LA ATENCIÓN AL CIUDADANO</a:t>
            </a:r>
            <a:r>
              <a:rPr kumimoji="0" lang="es-CO" sz="4400" b="0" i="0" u="none" strike="noStrike" kern="1200" cap="none" spc="0" normalizeH="0" baseline="0" noProof="0" dirty="0" smtClean="0">
                <a:ln>
                  <a:noFill/>
                </a:ln>
                <a:solidFill>
                  <a:schemeClr val="bg1"/>
                </a:solidFill>
                <a:effectLst/>
                <a:uLnTx/>
                <a:uFillTx/>
                <a:latin typeface="+mj-lt"/>
                <a:ea typeface="+mj-ea"/>
                <a:cs typeface="+mj-cs"/>
              </a:rPr>
              <a:t/>
            </a:r>
            <a:br>
              <a:rPr kumimoji="0" lang="es-CO" sz="4400" b="0" i="0" u="none" strike="noStrike" kern="1200" cap="none" spc="0" normalizeH="0" baseline="0" noProof="0" dirty="0" smtClean="0">
                <a:ln>
                  <a:noFill/>
                </a:ln>
                <a:solidFill>
                  <a:schemeClr val="bg1"/>
                </a:solidFill>
                <a:effectLst/>
                <a:uLnTx/>
                <a:uFillTx/>
                <a:latin typeface="+mj-lt"/>
                <a:ea typeface="+mj-ea"/>
                <a:cs typeface="+mj-cs"/>
              </a:rPr>
            </a:br>
            <a:endParaRPr kumimoji="0" lang="es-CO"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8" name="Picture 7" descr="C:\Users\kromero\Pictures\descarga.jpg"/>
          <p:cNvPicPr>
            <a:picLocks noChangeAspect="1" noChangeArrowheads="1"/>
          </p:cNvPicPr>
          <p:nvPr/>
        </p:nvPicPr>
        <p:blipFill>
          <a:blip r:embed="rId4" cstate="print"/>
          <a:srcRect/>
          <a:stretch>
            <a:fillRect/>
          </a:stretch>
        </p:blipFill>
        <p:spPr bwMode="auto">
          <a:xfrm>
            <a:off x="6444208" y="2852936"/>
            <a:ext cx="2076450" cy="2209800"/>
          </a:xfrm>
          <a:prstGeom prst="rect">
            <a:avLst/>
          </a:prstGeom>
          <a:noFill/>
        </p:spPr>
      </p:pic>
    </p:spTree>
    <p:extLst>
      <p:ext uri="{BB962C8B-B14F-4D97-AF65-F5344CB8AC3E}">
        <p14:creationId xmlns:p14="http://schemas.microsoft.com/office/powerpoint/2010/main" val="2657525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1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190" t="18588" r="27328" b="28394"/>
          <a:stretch/>
        </p:blipFill>
        <p:spPr bwMode="auto">
          <a:xfrm>
            <a:off x="0" y="692696"/>
            <a:ext cx="1475656" cy="4853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 name="62 Grupo"/>
          <p:cNvGrpSpPr/>
          <p:nvPr/>
        </p:nvGrpSpPr>
        <p:grpSpPr>
          <a:xfrm>
            <a:off x="6516215" y="6093296"/>
            <a:ext cx="2592289" cy="757382"/>
            <a:chOff x="6516215" y="6093296"/>
            <a:chExt cx="2592289" cy="757382"/>
          </a:xfrm>
        </p:grpSpPr>
        <p:pic>
          <p:nvPicPr>
            <p:cNvPr id="64" name="63 Imagen"/>
            <p:cNvPicPr>
              <a:picLocks noChangeAspect="1"/>
            </p:cNvPicPr>
            <p:nvPr/>
          </p:nvPicPr>
          <p:blipFill rotWithShape="1">
            <a:blip r:embed="rId3"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5" name="64 Imagen"/>
            <p:cNvPicPr>
              <a:picLocks noChangeAspect="1"/>
            </p:cNvPicPr>
            <p:nvPr/>
          </p:nvPicPr>
          <p:blipFill rotWithShape="1">
            <a:blip r:embed="rId4"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pic>
        <p:nvPicPr>
          <p:cNvPr id="9" name="Picture 2" descr="C:\Users\kromero\Pictures\descarga (1).jpg"/>
          <p:cNvPicPr>
            <a:picLocks noChangeAspect="1" noChangeArrowheads="1"/>
          </p:cNvPicPr>
          <p:nvPr/>
        </p:nvPicPr>
        <p:blipFill>
          <a:blip r:embed="rId5" cstate="print"/>
          <a:srcRect/>
          <a:stretch>
            <a:fillRect/>
          </a:stretch>
        </p:blipFill>
        <p:spPr bwMode="auto">
          <a:xfrm>
            <a:off x="1835696" y="395537"/>
            <a:ext cx="3384376" cy="1089247"/>
          </a:xfrm>
          <a:prstGeom prst="rect">
            <a:avLst/>
          </a:prstGeom>
          <a:noFill/>
        </p:spPr>
      </p:pic>
      <p:sp>
        <p:nvSpPr>
          <p:cNvPr id="10" name="9 Rectángulo"/>
          <p:cNvSpPr/>
          <p:nvPr/>
        </p:nvSpPr>
        <p:spPr>
          <a:xfrm>
            <a:off x="971600" y="764704"/>
            <a:ext cx="548548" cy="400110"/>
          </a:xfrm>
          <a:prstGeom prst="rect">
            <a:avLst/>
          </a:prstGeom>
        </p:spPr>
        <p:txBody>
          <a:bodyPr wrap="none">
            <a:spAutoFit/>
          </a:bodyPr>
          <a:lstStyle/>
          <a:p>
            <a:r>
              <a:rPr lang="es-CO" sz="2000" b="1"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es-CO"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es-CO"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10 CuadroTexto"/>
          <p:cNvSpPr txBox="1"/>
          <p:nvPr/>
        </p:nvSpPr>
        <p:spPr>
          <a:xfrm>
            <a:off x="611560" y="1628800"/>
            <a:ext cx="7848872" cy="4708981"/>
          </a:xfrm>
          <a:prstGeom prst="rect">
            <a:avLst/>
          </a:prstGeom>
          <a:noFill/>
        </p:spPr>
        <p:txBody>
          <a:bodyPr wrap="square" rtlCol="0">
            <a:spAutoFit/>
          </a:bodyPr>
          <a:lstStyle/>
          <a:p>
            <a:pPr algn="just"/>
            <a:endParaRPr lang="es-CO" sz="1200" dirty="0" smtClean="0">
              <a:latin typeface="Verdana" pitchFamily="34" charset="0"/>
              <a:ea typeface="Verdana" pitchFamily="34" charset="0"/>
              <a:cs typeface="Verdana" pitchFamily="34" charset="0"/>
            </a:endParaRPr>
          </a:p>
          <a:p>
            <a:pPr algn="just"/>
            <a:r>
              <a:rPr lang="es-CO" sz="1200" dirty="0" smtClean="0">
                <a:latin typeface="Verdana" pitchFamily="34" charset="0"/>
                <a:ea typeface="Verdana" pitchFamily="34" charset="0"/>
                <a:cs typeface="Verdana" pitchFamily="34" charset="0"/>
              </a:rPr>
              <a:t>Existen </a:t>
            </a:r>
            <a:r>
              <a:rPr lang="es-CO" sz="1200" dirty="0">
                <a:latin typeface="Verdana" pitchFamily="34" charset="0"/>
                <a:ea typeface="Verdana" pitchFamily="34" charset="0"/>
                <a:cs typeface="Verdana" pitchFamily="34" charset="0"/>
              </a:rPr>
              <a:t>unas reglas mínimas a tener en cuenta para comunicarnos con otra persona, ya sea de manera presencial, virtual, telefónica o escrita.</a:t>
            </a:r>
          </a:p>
          <a:p>
            <a:pPr algn="just"/>
            <a:r>
              <a:rPr lang="es-CO" sz="1200" dirty="0">
                <a:latin typeface="Verdana" pitchFamily="34" charset="0"/>
                <a:ea typeface="Verdana" pitchFamily="34" charset="0"/>
                <a:cs typeface="Verdana" pitchFamily="34" charset="0"/>
              </a:rPr>
              <a:t> </a:t>
            </a:r>
          </a:p>
          <a:p>
            <a:pPr marL="268288" lvl="0" indent="-268288" algn="just">
              <a:buFont typeface="Wingdings" pitchFamily="2" charset="2"/>
              <a:buChar char="v"/>
            </a:pPr>
            <a:r>
              <a:rPr lang="es-CO" sz="1200" dirty="0" smtClean="0">
                <a:latin typeface="Verdana" pitchFamily="34" charset="0"/>
                <a:ea typeface="Verdana" pitchFamily="34" charset="0"/>
                <a:cs typeface="Verdana" pitchFamily="34" charset="0"/>
              </a:rPr>
              <a:t>Escuchar </a:t>
            </a:r>
            <a:r>
              <a:rPr lang="es-CO" sz="1200" dirty="0">
                <a:latin typeface="Verdana" pitchFamily="34" charset="0"/>
                <a:ea typeface="Verdana" pitchFamily="34" charset="0"/>
                <a:cs typeface="Verdana" pitchFamily="34" charset="0"/>
              </a:rPr>
              <a:t>atentamente y evitar interrumpirlo mientras habla, tome con total seriedad los comentarios que reciba</a:t>
            </a:r>
            <a:r>
              <a:rPr lang="es-CO" sz="1200" dirty="0" smtClean="0">
                <a:latin typeface="Verdana" pitchFamily="34" charset="0"/>
                <a:ea typeface="Verdana" pitchFamily="34" charset="0"/>
                <a:cs typeface="Verdana" pitchFamily="34" charset="0"/>
              </a:rPr>
              <a:t>.</a:t>
            </a:r>
          </a:p>
          <a:p>
            <a:pPr marL="268288" lvl="0" indent="-268288" algn="just"/>
            <a:endParaRPr lang="es-CO" sz="1200" dirty="0">
              <a:latin typeface="Verdana" pitchFamily="34" charset="0"/>
              <a:ea typeface="Verdana" pitchFamily="34" charset="0"/>
              <a:cs typeface="Verdana" pitchFamily="34" charset="0"/>
            </a:endParaRPr>
          </a:p>
          <a:p>
            <a:pPr marL="268288" lvl="0" indent="-268288" algn="just">
              <a:buFont typeface="Wingdings" pitchFamily="2" charset="2"/>
              <a:buChar char="v"/>
            </a:pPr>
            <a:r>
              <a:rPr lang="es-CO" sz="1200" dirty="0">
                <a:latin typeface="Verdana" pitchFamily="34" charset="0"/>
                <a:ea typeface="Verdana" pitchFamily="34" charset="0"/>
                <a:cs typeface="Verdana" pitchFamily="34" charset="0"/>
              </a:rPr>
              <a:t>Ponerse en el lugar del otro y entender sus necesidades asegurándose de haber interpretado de manera puntual lo que el ciudadano desea manifestar. </a:t>
            </a:r>
            <a:endParaRPr lang="es-CO" sz="1200" dirty="0" smtClean="0">
              <a:latin typeface="Verdana" pitchFamily="34" charset="0"/>
              <a:ea typeface="Verdana" pitchFamily="34" charset="0"/>
              <a:cs typeface="Verdana" pitchFamily="34" charset="0"/>
            </a:endParaRPr>
          </a:p>
          <a:p>
            <a:pPr marL="268288" lvl="0" indent="-268288" algn="just"/>
            <a:endParaRPr lang="es-CO" sz="1200" dirty="0">
              <a:latin typeface="Verdana" pitchFamily="34" charset="0"/>
              <a:ea typeface="Verdana" pitchFamily="34" charset="0"/>
              <a:cs typeface="Verdana" pitchFamily="34" charset="0"/>
            </a:endParaRPr>
          </a:p>
          <a:p>
            <a:pPr marL="268288" lvl="0" indent="-268288" algn="just">
              <a:buFont typeface="Wingdings" pitchFamily="2" charset="2"/>
              <a:buChar char="v"/>
            </a:pPr>
            <a:r>
              <a:rPr lang="es-CO" sz="1200" dirty="0">
                <a:latin typeface="Verdana" pitchFamily="34" charset="0"/>
                <a:ea typeface="Verdana" pitchFamily="34" charset="0"/>
                <a:cs typeface="Verdana" pitchFamily="34" charset="0"/>
              </a:rPr>
              <a:t>Cuidar el tono de voz, procure no discutir, ni defender la Entidad, acoja las recomendaciones como una contribución importante para el mejoramiento de la gestión y del servicio. </a:t>
            </a:r>
            <a:endParaRPr lang="es-CO" sz="1200" dirty="0" smtClean="0">
              <a:latin typeface="Verdana" pitchFamily="34" charset="0"/>
              <a:ea typeface="Verdana" pitchFamily="34" charset="0"/>
              <a:cs typeface="Verdana" pitchFamily="34" charset="0"/>
            </a:endParaRPr>
          </a:p>
          <a:p>
            <a:pPr marL="268288" lvl="0" indent="-268288" algn="just"/>
            <a:endParaRPr lang="es-CO" sz="1200" dirty="0">
              <a:latin typeface="Verdana" pitchFamily="34" charset="0"/>
              <a:ea typeface="Verdana" pitchFamily="34" charset="0"/>
              <a:cs typeface="Verdana" pitchFamily="34" charset="0"/>
            </a:endParaRPr>
          </a:p>
          <a:p>
            <a:pPr marL="268288" lvl="0" indent="-268288" algn="just">
              <a:buFont typeface="Wingdings" pitchFamily="2" charset="2"/>
              <a:buChar char="v"/>
            </a:pPr>
            <a:r>
              <a:rPr lang="es-CO" sz="1200" dirty="0">
                <a:latin typeface="Verdana" pitchFamily="34" charset="0"/>
                <a:ea typeface="Verdana" pitchFamily="34" charset="0"/>
                <a:cs typeface="Verdana" pitchFamily="34" charset="0"/>
              </a:rPr>
              <a:t>Evitar tutear al ciudadano al igual que utilizar términos como “Mi     amor”, “Corazón”, etc</a:t>
            </a:r>
            <a:r>
              <a:rPr lang="es-CO" sz="1200" dirty="0" smtClean="0">
                <a:latin typeface="Verdana" pitchFamily="34" charset="0"/>
                <a:ea typeface="Verdana" pitchFamily="34" charset="0"/>
                <a:cs typeface="Verdana" pitchFamily="34" charset="0"/>
              </a:rPr>
              <a:t>.</a:t>
            </a:r>
          </a:p>
          <a:p>
            <a:pPr marL="268288" lvl="0" indent="-268288" algn="just"/>
            <a:endParaRPr lang="es-CO" sz="1200" dirty="0">
              <a:latin typeface="Verdana" pitchFamily="34" charset="0"/>
              <a:ea typeface="Verdana" pitchFamily="34" charset="0"/>
              <a:cs typeface="Verdana" pitchFamily="34" charset="0"/>
            </a:endParaRPr>
          </a:p>
          <a:p>
            <a:pPr marL="268288" lvl="0" indent="-268288" algn="just">
              <a:buFont typeface="Wingdings" pitchFamily="2" charset="2"/>
              <a:buChar char="v"/>
            </a:pPr>
            <a:r>
              <a:rPr lang="es-CO" sz="1200" dirty="0" smtClean="0">
                <a:latin typeface="Verdana" pitchFamily="34" charset="0"/>
                <a:ea typeface="Verdana" pitchFamily="34" charset="0"/>
                <a:cs typeface="Verdana" pitchFamily="34" charset="0"/>
              </a:rPr>
              <a:t>Utilice </a:t>
            </a:r>
            <a:r>
              <a:rPr lang="es-CO" sz="1200" dirty="0">
                <a:latin typeface="Verdana" pitchFamily="34" charset="0"/>
                <a:ea typeface="Verdana" pitchFamily="34" charset="0"/>
                <a:cs typeface="Verdana" pitchFamily="34" charset="0"/>
              </a:rPr>
              <a:t>un lenguaje respetuoso, claro y sencillo. Frases como: “con mucho gusto, ¿en qué le puedo ayudar?” siempre son bien recibidas. Es importante evitar el uso de términos técnicos o legales</a:t>
            </a:r>
            <a:r>
              <a:rPr lang="es-CO" sz="1200" dirty="0" smtClean="0">
                <a:latin typeface="Verdana" pitchFamily="34" charset="0"/>
                <a:ea typeface="Verdana" pitchFamily="34" charset="0"/>
                <a:cs typeface="Verdana" pitchFamily="34" charset="0"/>
              </a:rPr>
              <a:t>.</a:t>
            </a:r>
          </a:p>
          <a:p>
            <a:pPr marL="268288" lvl="0" indent="-268288" algn="just"/>
            <a:endParaRPr lang="es-CO" sz="1200" dirty="0">
              <a:latin typeface="Verdana" pitchFamily="34" charset="0"/>
              <a:ea typeface="Verdana" pitchFamily="34" charset="0"/>
              <a:cs typeface="Verdana" pitchFamily="34" charset="0"/>
            </a:endParaRPr>
          </a:p>
          <a:p>
            <a:pPr marL="268288" lvl="0" indent="-268288" algn="just">
              <a:buFont typeface="Wingdings" pitchFamily="2" charset="2"/>
              <a:buChar char="v"/>
            </a:pPr>
            <a:r>
              <a:rPr lang="es-CO" sz="1200" dirty="0">
                <a:latin typeface="Verdana" pitchFamily="34" charset="0"/>
                <a:ea typeface="Verdana" pitchFamily="34" charset="0"/>
                <a:cs typeface="Verdana" pitchFamily="34" charset="0"/>
              </a:rPr>
              <a:t>Dar alternativas de solución, si es que las hay, y comprometerse únicamente con lo que pueda cumplir. </a:t>
            </a:r>
            <a:endParaRPr lang="es-CO" sz="1200" dirty="0" smtClean="0">
              <a:latin typeface="Verdana" pitchFamily="34" charset="0"/>
              <a:ea typeface="Verdana" pitchFamily="34" charset="0"/>
              <a:cs typeface="Verdana" pitchFamily="34" charset="0"/>
            </a:endParaRPr>
          </a:p>
          <a:p>
            <a:pPr marL="268288" lvl="0" indent="-268288" algn="just"/>
            <a:endParaRPr lang="es-CO" sz="1200" dirty="0" smtClean="0">
              <a:latin typeface="Verdana" pitchFamily="34" charset="0"/>
              <a:ea typeface="Verdana" pitchFamily="34" charset="0"/>
              <a:cs typeface="Verdana" pitchFamily="34" charset="0"/>
            </a:endParaRPr>
          </a:p>
          <a:p>
            <a:pPr marL="268288" lvl="0" indent="-268288" algn="just">
              <a:buFont typeface="Wingdings" pitchFamily="2" charset="2"/>
              <a:buChar char="v"/>
            </a:pPr>
            <a:r>
              <a:rPr lang="es-CO" sz="1200" dirty="0" smtClean="0">
                <a:latin typeface="Verdana" pitchFamily="34" charset="0"/>
                <a:ea typeface="Verdana" pitchFamily="34" charset="0"/>
                <a:cs typeface="Verdana" pitchFamily="34" charset="0"/>
              </a:rPr>
              <a:t>En la expresión del rostro es relevante una sonrisa, pues esto le da un carácter acogedor a la atención que se está brindando.</a:t>
            </a:r>
          </a:p>
          <a:p>
            <a:pPr lvl="0" algn="just"/>
            <a:endParaRPr lang="es-CO" sz="1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657525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2 Grupo"/>
          <p:cNvGrpSpPr/>
          <p:nvPr/>
        </p:nvGrpSpPr>
        <p:grpSpPr>
          <a:xfrm>
            <a:off x="6516215" y="6093296"/>
            <a:ext cx="2592289" cy="757382"/>
            <a:chOff x="6516215" y="6093296"/>
            <a:chExt cx="2592289" cy="757382"/>
          </a:xfrm>
        </p:grpSpPr>
        <p:pic>
          <p:nvPicPr>
            <p:cNvPr id="64" name="63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5" name="64 Imagen"/>
            <p:cNvPicPr>
              <a:picLocks noChangeAspect="1"/>
            </p:cNvPicPr>
            <p:nvPr/>
          </p:nvPicPr>
          <p:blipFill rotWithShape="1">
            <a:blip r:embed="rId3" cstate="print">
              <a:extLst>
                <a:ext uri="{28A0092B-C50C-407E-A947-70E740481C1C}">
                  <a14:useLocalDpi xmlns:a14="http://schemas.microsoft.com/office/drawing/2010/main" val="0"/>
                </a:ext>
              </a:extLst>
            </a:blip>
            <a:srcRect l="7367" t="34023" r="7437" b="39081"/>
            <a:stretch/>
          </p:blipFill>
          <p:spPr>
            <a:xfrm>
              <a:off x="6516215" y="6336218"/>
              <a:ext cx="1113085" cy="271538"/>
            </a:xfrm>
            <a:prstGeom prst="rect">
              <a:avLst/>
            </a:prstGeom>
          </p:spPr>
        </p:pic>
      </p:grpSp>
      <p:sp>
        <p:nvSpPr>
          <p:cNvPr id="10" name="9 Rectángulo"/>
          <p:cNvSpPr/>
          <p:nvPr/>
        </p:nvSpPr>
        <p:spPr>
          <a:xfrm>
            <a:off x="971600" y="764704"/>
            <a:ext cx="415498" cy="369332"/>
          </a:xfrm>
          <a:prstGeom prst="rect">
            <a:avLst/>
          </a:prstGeom>
        </p:spPr>
        <p:txBody>
          <a:bodyPr wrap="none">
            <a:spAutoFit/>
          </a:bodyPr>
          <a:lstStyle/>
          <a:p>
            <a:r>
              <a:rPr lang="es-CO" b="1" dirty="0" smtClean="0">
                <a:solidFill>
                  <a:schemeClr val="bg1"/>
                </a:solidFill>
              </a:rPr>
              <a:t>4. </a:t>
            </a:r>
            <a:endParaRPr lang="es-CO" dirty="0">
              <a:solidFill>
                <a:schemeClr val="bg1"/>
              </a:solidFill>
            </a:endParaRPr>
          </a:p>
        </p:txBody>
      </p:sp>
      <p:sp>
        <p:nvSpPr>
          <p:cNvPr id="11" name="10 CuadroTexto"/>
          <p:cNvSpPr txBox="1"/>
          <p:nvPr/>
        </p:nvSpPr>
        <p:spPr>
          <a:xfrm>
            <a:off x="611560" y="949370"/>
            <a:ext cx="7848872" cy="4154984"/>
          </a:xfrm>
          <a:prstGeom prst="rect">
            <a:avLst/>
          </a:prstGeom>
          <a:noFill/>
        </p:spPr>
        <p:txBody>
          <a:bodyPr wrap="square" rtlCol="0">
            <a:spAutoFit/>
          </a:bodyPr>
          <a:lstStyle/>
          <a:p>
            <a:pPr marL="268288" lvl="0" indent="-268288" algn="just"/>
            <a:endParaRPr lang="es-CO" sz="1200" dirty="0" smtClean="0">
              <a:latin typeface="Verdana" pitchFamily="34" charset="0"/>
              <a:ea typeface="Verdana" pitchFamily="34" charset="0"/>
              <a:cs typeface="Verdana" pitchFamily="34" charset="0"/>
            </a:endParaRPr>
          </a:p>
          <a:p>
            <a:pPr marL="268288" lvl="0" indent="-268288" algn="just">
              <a:buFont typeface="Wingdings" pitchFamily="2" charset="2"/>
              <a:buChar char="v"/>
            </a:pPr>
            <a:r>
              <a:rPr lang="es-CO" sz="1200" dirty="0" smtClean="0">
                <a:latin typeface="Verdana" pitchFamily="34" charset="0"/>
                <a:ea typeface="Verdana" pitchFamily="34" charset="0"/>
                <a:cs typeface="Verdana" pitchFamily="34" charset="0"/>
              </a:rPr>
              <a:t>Evitar respuestas cortantes del tipo “Sí”, “No”, ya que se pueden interpretar como frías y de afán.</a:t>
            </a:r>
          </a:p>
          <a:p>
            <a:pPr marL="268288" lvl="0" indent="-268288" algn="just"/>
            <a:endParaRPr lang="es-CO" sz="1200" dirty="0" smtClean="0">
              <a:latin typeface="Verdana" pitchFamily="34" charset="0"/>
              <a:ea typeface="Verdana" pitchFamily="34" charset="0"/>
              <a:cs typeface="Verdana" pitchFamily="34" charset="0"/>
            </a:endParaRPr>
          </a:p>
          <a:p>
            <a:pPr marL="268288" lvl="0" indent="-268288" algn="just">
              <a:buFont typeface="Wingdings" pitchFamily="2" charset="2"/>
              <a:buChar char="v"/>
            </a:pPr>
            <a:r>
              <a:rPr lang="es-CO" sz="1200" dirty="0" smtClean="0">
                <a:latin typeface="Verdana" pitchFamily="34" charset="0"/>
                <a:ea typeface="Verdana" pitchFamily="34" charset="0"/>
                <a:cs typeface="Verdana" pitchFamily="34" charset="0"/>
              </a:rPr>
              <a:t>La presentación del personal es fundamental, en muchos casos puede influir en la percepción que tiene la ciudadanía respecto al Ministerio.</a:t>
            </a:r>
          </a:p>
          <a:p>
            <a:pPr marL="268288" lvl="0" indent="-268288" algn="just">
              <a:buFont typeface="Wingdings" pitchFamily="2" charset="2"/>
              <a:buChar char="v"/>
            </a:pPr>
            <a:endParaRPr lang="es-CO" sz="1200" dirty="0" smtClean="0">
              <a:latin typeface="Verdana" pitchFamily="34" charset="0"/>
              <a:ea typeface="Verdana" pitchFamily="34" charset="0"/>
              <a:cs typeface="Verdana" pitchFamily="34" charset="0"/>
            </a:endParaRPr>
          </a:p>
          <a:p>
            <a:pPr marL="268288" lvl="0" indent="-268288" algn="just">
              <a:buFont typeface="Wingdings" pitchFamily="2" charset="2"/>
              <a:buChar char="v"/>
            </a:pPr>
            <a:r>
              <a:rPr lang="es-CO" sz="1200" dirty="0" smtClean="0">
                <a:latin typeface="Verdana" pitchFamily="34" charset="0"/>
                <a:ea typeface="Verdana" pitchFamily="34" charset="0"/>
                <a:cs typeface="Verdana" pitchFamily="34" charset="0"/>
              </a:rPr>
              <a:t>Asegurarse que el ciudadano entendió la respuesta, los motivos que la sustentan y los pasos por seguir, si los hay.</a:t>
            </a:r>
          </a:p>
          <a:p>
            <a:pPr marL="268288" lvl="0" indent="-268288" algn="just"/>
            <a:endParaRPr lang="es-CO" sz="1200" dirty="0" smtClean="0">
              <a:latin typeface="Verdana" pitchFamily="34" charset="0"/>
              <a:ea typeface="Verdana" pitchFamily="34" charset="0"/>
              <a:cs typeface="Verdana" pitchFamily="34" charset="0"/>
            </a:endParaRPr>
          </a:p>
          <a:p>
            <a:pPr marL="268288" lvl="0" indent="-268288" algn="just">
              <a:buFont typeface="Wingdings" pitchFamily="2" charset="2"/>
              <a:buChar char="v"/>
            </a:pPr>
            <a:r>
              <a:rPr lang="es-CO" sz="1200" dirty="0" smtClean="0">
                <a:latin typeface="Verdana" pitchFamily="34" charset="0"/>
                <a:ea typeface="Verdana" pitchFamily="34" charset="0"/>
                <a:cs typeface="Verdana" pitchFamily="34" charset="0"/>
              </a:rPr>
              <a:t>Cuando se niegue una solicitud, esta debe ser fundamentada con la razón por la cual no se puede acceder a dicha información, y en lo posible dar alternativas que, aunque no sean exactamente lo que el ciudadano quiere, ayuden a solucionar aceptablemente la petición y le muestren que él es importante y que la intención es prestarle un servicio de calidad a pesar de las limitaciones.</a:t>
            </a:r>
          </a:p>
          <a:p>
            <a:pPr marL="268288" lvl="0" indent="-268288" algn="just">
              <a:buFont typeface="Wingdings" pitchFamily="2" charset="2"/>
              <a:buChar char="v"/>
            </a:pPr>
            <a:endParaRPr lang="es-CO" sz="1200" dirty="0" smtClean="0">
              <a:latin typeface="Verdana" pitchFamily="34" charset="0"/>
              <a:ea typeface="Verdana" pitchFamily="34" charset="0"/>
              <a:cs typeface="Verdana" pitchFamily="34" charset="0"/>
            </a:endParaRPr>
          </a:p>
          <a:p>
            <a:pPr marL="268288" lvl="0" indent="-268288" algn="just">
              <a:buFont typeface="Wingdings" pitchFamily="2" charset="2"/>
              <a:buChar char="v"/>
            </a:pPr>
            <a:r>
              <a:rPr lang="es-CO" sz="1200" dirty="0" smtClean="0">
                <a:latin typeface="Verdana" pitchFamily="34" charset="0"/>
                <a:ea typeface="Verdana" pitchFamily="34" charset="0"/>
                <a:cs typeface="Verdana" pitchFamily="34" charset="0"/>
              </a:rPr>
              <a:t>Cuando se atiende público pueden presentarse casos en que llegan a la Entidad ciudadanos inconformes o furiosos, a veces por  desinformación o por que la respuesta no es la esperada, casos en los que se recomienda mantener una actitud calmada, amigable y mirar al ciudadano a los ojos; no mostrarse agresivo verbalmente, ni con los gestos o postura corporal; puede usar frases como “lo comprendo”, “qué pena”, “claro que sí”, que demuestran consciencia de la causa y el malestar del ciudadano.</a:t>
            </a:r>
            <a:endParaRPr lang="es-CO" sz="1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657525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e9388c0-b1e2-40ea-b6a8-c51c7913cbd2">H7EN5MXTHQNV-662-1189</_dlc_DocId>
    <_dlc_DocIdUrl xmlns="ae9388c0-b1e2-40ea-b6a8-c51c7913cbd2">
      <Url>https://www.mincultura.gov.co/prensa/noticias/_layouts/15/DocIdRedir.aspx?ID=H7EN5MXTHQNV-662-1189</Url>
      <Description>H7EN5MXTHQNV-662-1189</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o" ma:contentTypeID="0x010100FDA341872286834AB0D54B93028EBD96" ma:contentTypeVersion="2" ma:contentTypeDescription="Crear nuevo documento." ma:contentTypeScope="" ma:versionID="af9882422a04ea6c210bf5d297301c2e">
  <xsd:schema xmlns:xsd="http://www.w3.org/2001/XMLSchema" xmlns:xs="http://www.w3.org/2001/XMLSchema" xmlns:p="http://schemas.microsoft.com/office/2006/metadata/properties" xmlns:ns1="http://schemas.microsoft.com/sharepoint/v3" xmlns:ns2="ae9388c0-b1e2-40ea-b6a8-c51c7913cbd2" targetNamespace="http://schemas.microsoft.com/office/2006/metadata/properties" ma:root="true" ma:fieldsID="d0f0e5129732e54c1667a323f30384e6" ns1:_="" ns2:_="">
    <xsd:import namespace="http://schemas.microsoft.com/sharepoint/v3"/>
    <xsd:import namespace="ae9388c0-b1e2-40ea-b6a8-c51c7913cbd2"/>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internalName="PublishingStartDate">
      <xsd:simpleType>
        <xsd:restriction base="dms:Unknown"/>
      </xsd:simpleType>
    </xsd:element>
    <xsd:element name="PublishingExpirationDate" ma:index="9" nillable="true" ma:displayName="Fecha de finalización programada"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9388c0-b1e2-40ea-b6a8-c51c7913cbd2" elementFormDefault="qualified">
    <xsd:import namespace="http://schemas.microsoft.com/office/2006/documentManagement/types"/>
    <xsd:import namespace="http://schemas.microsoft.com/office/infopath/2007/PartnerControls"/>
    <xsd:element name="_dlc_DocId" ma:index="10" nillable="true" ma:displayName="Valor de Id. de documento" ma:description="El valor del identificador de documento asignado a este elemento." ma:internalName="_dlc_DocId" ma:readOnly="true">
      <xsd:simpleType>
        <xsd:restriction base="dms:Text"/>
      </xsd:simpleType>
    </xsd:element>
    <xsd:element name="_dlc_DocIdUrl" ma:index="11"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38FE21-FBC2-4E42-9D87-000FF2710ED2}"/>
</file>

<file path=customXml/itemProps2.xml><?xml version="1.0" encoding="utf-8"?>
<ds:datastoreItem xmlns:ds="http://schemas.openxmlformats.org/officeDocument/2006/customXml" ds:itemID="{4818EBFA-17DB-4877-9344-8501F17F8062}"/>
</file>

<file path=customXml/itemProps3.xml><?xml version="1.0" encoding="utf-8"?>
<ds:datastoreItem xmlns:ds="http://schemas.openxmlformats.org/officeDocument/2006/customXml" ds:itemID="{4007180F-B30F-4554-B340-AF14712B0363}"/>
</file>

<file path=customXml/itemProps4.xml><?xml version="1.0" encoding="utf-8"?>
<ds:datastoreItem xmlns:ds="http://schemas.openxmlformats.org/officeDocument/2006/customXml" ds:itemID="{08C985A5-1AAD-452A-9F8C-DA459093A9A2}"/>
</file>

<file path=docProps/app.xml><?xml version="1.0" encoding="utf-8"?>
<Properties xmlns="http://schemas.openxmlformats.org/officeDocument/2006/extended-properties" xmlns:vt="http://schemas.openxmlformats.org/officeDocument/2006/docPropsVTypes">
  <TotalTime>1417</TotalTime>
  <Words>1937</Words>
  <Application>Microsoft Office PowerPoint</Application>
  <PresentationFormat>Presentación en pantalla (4:3)</PresentationFormat>
  <Paragraphs>663</Paragraphs>
  <Slides>34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34</vt:i4>
      </vt:variant>
    </vt:vector>
  </HeadingPairs>
  <TitlesOfParts>
    <vt:vector size="40" baseType="lpstr">
      <vt:lpstr>Arial</vt:lpstr>
      <vt:lpstr>Calibri</vt:lpstr>
      <vt:lpstr>Times New Roman</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Carolina Acosta Gutierrez</dc:creator>
  <cp:lastModifiedBy>Karen Lissette Romero Ardila</cp:lastModifiedBy>
  <cp:revision>178</cp:revision>
  <dcterms:created xsi:type="dcterms:W3CDTF">2014-10-20T16:00:02Z</dcterms:created>
  <dcterms:modified xsi:type="dcterms:W3CDTF">2017-06-16T19:31:22Z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0x010100FDA341872286834AB0D54B93028EBD96</vt:lpwstr>
  </property>
  <property fmtid="{D5CDD505-2E9C-101B-9397-08002B2CF9AE}" pid="3" name="_dlc_DocIdItemGuid">
    <vt:lpwstr>56bb44be-47fe-4c0e-89b2-aa577522d225</vt:lpwstr>
  </property>
</Properties>
</file>