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97" r:id="rId2"/>
    <p:sldId id="321" r:id="rId3"/>
    <p:sldId id="298" r:id="rId4"/>
    <p:sldId id="293" r:id="rId5"/>
    <p:sldId id="294" r:id="rId6"/>
    <p:sldId id="303" r:id="rId7"/>
    <p:sldId id="304" r:id="rId8"/>
    <p:sldId id="305" r:id="rId9"/>
    <p:sldId id="308" r:id="rId10"/>
    <p:sldId id="310" r:id="rId11"/>
    <p:sldId id="283" r:id="rId12"/>
    <p:sldId id="256" r:id="rId13"/>
    <p:sldId id="259" r:id="rId14"/>
    <p:sldId id="261" r:id="rId15"/>
    <p:sldId id="260" r:id="rId16"/>
    <p:sldId id="258" r:id="rId17"/>
    <p:sldId id="264" r:id="rId18"/>
    <p:sldId id="269" r:id="rId19"/>
    <p:sldId id="276" r:id="rId20"/>
    <p:sldId id="274" r:id="rId21"/>
    <p:sldId id="275" r:id="rId22"/>
    <p:sldId id="277" r:id="rId23"/>
    <p:sldId id="278" r:id="rId24"/>
    <p:sldId id="279" r:id="rId25"/>
    <p:sldId id="28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265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C4D"/>
    <a:srgbClr val="820834"/>
    <a:srgbClr val="00707C"/>
    <a:srgbClr val="F7678D"/>
    <a:srgbClr val="DE2B5A"/>
    <a:srgbClr val="CF0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74"/>
  </p:normalViewPr>
  <p:slideViewPr>
    <p:cSldViewPr snapToGrid="0">
      <p:cViewPr varScale="1">
        <p:scale>
          <a:sx n="98" d="100"/>
          <a:sy n="98" d="100"/>
        </p:scale>
        <p:origin x="58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8BE969-26E1-405B-9A80-BC97E2B68007}" type="doc">
      <dgm:prSet loTypeId="urn:microsoft.com/office/officeart/2005/8/layout/pyramid4" loCatId="pyramid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10BA91B5-2263-4390-B1A2-B7592D91328D}">
      <dgm:prSet phldrT="[Texto]" custT="1"/>
      <dgm:spPr>
        <a:solidFill>
          <a:srgbClr val="820834"/>
        </a:solidFill>
        <a:ln w="25400">
          <a:solidFill>
            <a:srgbClr val="820834"/>
          </a:solidFill>
        </a:ln>
      </dgm:spPr>
      <dgm:t>
        <a:bodyPr/>
        <a:lstStyle/>
        <a:p>
          <a:r>
            <a:rPr lang="es-CO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PND 2018-2022</a:t>
          </a:r>
        </a:p>
      </dgm:t>
    </dgm:pt>
    <dgm:pt modelId="{059AFD7F-5316-4FF8-AA5F-E8F6319D2F05}" type="parTrans" cxnId="{FF073517-5CA7-4BD4-9908-BE9BC9271603}">
      <dgm:prSet/>
      <dgm:spPr/>
      <dgm:t>
        <a:bodyPr/>
        <a:lstStyle/>
        <a:p>
          <a:endParaRPr lang="es-CO"/>
        </a:p>
      </dgm:t>
    </dgm:pt>
    <dgm:pt modelId="{501589E4-B3F2-4727-B65F-596EF5AAF9D0}" type="sibTrans" cxnId="{FF073517-5CA7-4BD4-9908-BE9BC9271603}">
      <dgm:prSet/>
      <dgm:spPr/>
      <dgm:t>
        <a:bodyPr/>
        <a:lstStyle/>
        <a:p>
          <a:endParaRPr lang="es-CO"/>
        </a:p>
      </dgm:t>
    </dgm:pt>
    <dgm:pt modelId="{307432C1-3293-45FF-A09B-F7E7914CC6F7}">
      <dgm:prSet phldrT="[Texto]" custT="1"/>
      <dgm:spPr>
        <a:solidFill>
          <a:srgbClr val="820834"/>
        </a:solidFill>
        <a:ln>
          <a:solidFill>
            <a:srgbClr val="820834"/>
          </a:solidFill>
        </a:ln>
      </dgm:spPr>
      <dgm:t>
        <a:bodyPr/>
        <a:lstStyle/>
        <a:p>
          <a:r>
            <a:rPr lang="es-C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global de asuntos culturales</a:t>
          </a:r>
        </a:p>
      </dgm:t>
    </dgm:pt>
    <dgm:pt modelId="{17F7F325-524D-46AB-BB00-A13186E8C8FB}" type="parTrans" cxnId="{638957D8-9404-48B7-BA82-11038C4445F6}">
      <dgm:prSet/>
      <dgm:spPr/>
      <dgm:t>
        <a:bodyPr/>
        <a:lstStyle/>
        <a:p>
          <a:endParaRPr lang="es-CO"/>
        </a:p>
      </dgm:t>
    </dgm:pt>
    <dgm:pt modelId="{C9548215-FFA1-4F85-BEFA-5E768CA39955}" type="sibTrans" cxnId="{638957D8-9404-48B7-BA82-11038C4445F6}">
      <dgm:prSet/>
      <dgm:spPr/>
      <dgm:t>
        <a:bodyPr/>
        <a:lstStyle/>
        <a:p>
          <a:endParaRPr lang="es-CO"/>
        </a:p>
      </dgm:t>
    </dgm:pt>
    <dgm:pt modelId="{67352BFC-500F-4DDC-BA68-67B9B18A0172}">
      <dgm:prSet phldrT="[Texto]" custT="1"/>
      <dgm:spPr>
        <a:solidFill>
          <a:srgbClr val="820834"/>
        </a:solidFill>
        <a:ln>
          <a:solidFill>
            <a:srgbClr val="820834"/>
          </a:solidFill>
        </a:ln>
      </dgm:spPr>
      <dgm:t>
        <a:bodyPr/>
        <a:lstStyle/>
        <a:p>
          <a:r>
            <a:rPr lang="es-CO" sz="1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del Ministro</a:t>
          </a:r>
        </a:p>
      </dgm:t>
    </dgm:pt>
    <dgm:pt modelId="{64B8B85E-94FD-48A9-86DE-DA585A632907}" type="sibTrans" cxnId="{D4C43457-C410-4166-AEF5-DF6C6CA6940D}">
      <dgm:prSet/>
      <dgm:spPr/>
      <dgm:t>
        <a:bodyPr/>
        <a:lstStyle/>
        <a:p>
          <a:endParaRPr lang="es-CO"/>
        </a:p>
      </dgm:t>
    </dgm:pt>
    <dgm:pt modelId="{420BB440-7CB8-46A6-8E7B-19553CDBAC39}" type="parTrans" cxnId="{D4C43457-C410-4166-AEF5-DF6C6CA6940D}">
      <dgm:prSet/>
      <dgm:spPr/>
      <dgm:t>
        <a:bodyPr/>
        <a:lstStyle/>
        <a:p>
          <a:endParaRPr lang="es-CO"/>
        </a:p>
      </dgm:t>
    </dgm:pt>
    <dgm:pt modelId="{C480ADDA-0C64-3E45-AD3A-97F3414028A1}">
      <dgm:prSet phldrT="[Texto]"/>
      <dgm:spPr>
        <a:ln>
          <a:solidFill>
            <a:schemeClr val="bg1"/>
          </a:solidFill>
        </a:ln>
      </dgm:spPr>
      <dgm:t>
        <a:bodyPr/>
        <a:lstStyle/>
        <a:p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FF348-AE89-704A-80B7-6BFAE186613F}" type="parTrans" cxnId="{04C300E3-6470-A642-B6AA-03464392AF22}">
      <dgm:prSet/>
      <dgm:spPr/>
      <dgm:t>
        <a:bodyPr/>
        <a:lstStyle/>
        <a:p>
          <a:endParaRPr lang="en-US"/>
        </a:p>
      </dgm:t>
    </dgm:pt>
    <dgm:pt modelId="{2C4F92DA-0CEF-1947-A842-809B402B7197}" type="sibTrans" cxnId="{04C300E3-6470-A642-B6AA-03464392AF22}">
      <dgm:prSet/>
      <dgm:spPr/>
      <dgm:t>
        <a:bodyPr/>
        <a:lstStyle/>
        <a:p>
          <a:endParaRPr lang="en-US"/>
        </a:p>
      </dgm:t>
    </dgm:pt>
    <dgm:pt modelId="{3C4B41B0-C585-4138-882D-0812B2A62E3A}" type="pres">
      <dgm:prSet presAssocID="{698BE969-26E1-405B-9A80-BC97E2B68007}" presName="compositeShape" presStyleCnt="0">
        <dgm:presLayoutVars>
          <dgm:chMax val="9"/>
          <dgm:dir/>
          <dgm:resizeHandles val="exact"/>
        </dgm:presLayoutVars>
      </dgm:prSet>
      <dgm:spPr/>
    </dgm:pt>
    <dgm:pt modelId="{14D39E0B-9BC9-4545-8B37-805ABC763BCC}" type="pres">
      <dgm:prSet presAssocID="{698BE969-26E1-405B-9A80-BC97E2B68007}" presName="triangle1" presStyleLbl="node1" presStyleIdx="0" presStyleCnt="4">
        <dgm:presLayoutVars>
          <dgm:bulletEnabled val="1"/>
        </dgm:presLayoutVars>
      </dgm:prSet>
      <dgm:spPr/>
    </dgm:pt>
    <dgm:pt modelId="{35C5F090-E38D-4253-9B2E-16EB91F51E2C}" type="pres">
      <dgm:prSet presAssocID="{698BE969-26E1-405B-9A80-BC97E2B68007}" presName="triangle2" presStyleLbl="node1" presStyleIdx="1" presStyleCnt="4" custScaleX="102343">
        <dgm:presLayoutVars>
          <dgm:bulletEnabled val="1"/>
        </dgm:presLayoutVars>
      </dgm:prSet>
      <dgm:spPr/>
    </dgm:pt>
    <dgm:pt modelId="{C54A1046-6D30-4309-85EF-E855C6DC279E}" type="pres">
      <dgm:prSet presAssocID="{698BE969-26E1-405B-9A80-BC97E2B68007}" presName="triangle3" presStyleLbl="node1" presStyleIdx="2" presStyleCnt="4">
        <dgm:presLayoutVars>
          <dgm:bulletEnabled val="1"/>
        </dgm:presLayoutVars>
      </dgm:prSet>
      <dgm:spPr/>
    </dgm:pt>
    <dgm:pt modelId="{2B340321-EB46-4ADB-81A0-9C3E248CF00A}" type="pres">
      <dgm:prSet presAssocID="{698BE969-26E1-405B-9A80-BC97E2B68007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FF073517-5CA7-4BD4-9908-BE9BC9271603}" srcId="{698BE969-26E1-405B-9A80-BC97E2B68007}" destId="{10BA91B5-2263-4390-B1A2-B7592D91328D}" srcOrd="0" destOrd="0" parTransId="{059AFD7F-5316-4FF8-AA5F-E8F6319D2F05}" sibTransId="{501589E4-B3F2-4727-B65F-596EF5AAF9D0}"/>
    <dgm:cxn modelId="{F4A8CB1A-AC91-44F4-8518-E347C7298367}" type="presOf" srcId="{307432C1-3293-45FF-A09B-F7E7914CC6F7}" destId="{35C5F090-E38D-4253-9B2E-16EB91F51E2C}" srcOrd="0" destOrd="0" presId="urn:microsoft.com/office/officeart/2005/8/layout/pyramid4"/>
    <dgm:cxn modelId="{25B50E1D-7609-48EB-80D8-DBB58A261298}" type="presOf" srcId="{698BE969-26E1-405B-9A80-BC97E2B68007}" destId="{3C4B41B0-C585-4138-882D-0812B2A62E3A}" srcOrd="0" destOrd="0" presId="urn:microsoft.com/office/officeart/2005/8/layout/pyramid4"/>
    <dgm:cxn modelId="{EB3BCA2D-8B39-4AF1-AAEF-BA3AB421B946}" type="presOf" srcId="{10BA91B5-2263-4390-B1A2-B7592D91328D}" destId="{14D39E0B-9BC9-4545-8B37-805ABC763BCC}" srcOrd="0" destOrd="0" presId="urn:microsoft.com/office/officeart/2005/8/layout/pyramid4"/>
    <dgm:cxn modelId="{111B8736-3362-3A4A-A91C-D6FA26081D21}" type="presOf" srcId="{67352BFC-500F-4DDC-BA68-67B9B18A0172}" destId="{2B340321-EB46-4ADB-81A0-9C3E248CF00A}" srcOrd="0" destOrd="0" presId="urn:microsoft.com/office/officeart/2005/8/layout/pyramid4"/>
    <dgm:cxn modelId="{D4C43457-C410-4166-AEF5-DF6C6CA6940D}" srcId="{698BE969-26E1-405B-9A80-BC97E2B68007}" destId="{67352BFC-500F-4DDC-BA68-67B9B18A0172}" srcOrd="3" destOrd="0" parTransId="{420BB440-7CB8-46A6-8E7B-19553CDBAC39}" sibTransId="{64B8B85E-94FD-48A9-86DE-DA585A632907}"/>
    <dgm:cxn modelId="{CBFF1688-3FAF-594E-9131-1A6E23D90EE9}" type="presOf" srcId="{C480ADDA-0C64-3E45-AD3A-97F3414028A1}" destId="{C54A1046-6D30-4309-85EF-E855C6DC279E}" srcOrd="0" destOrd="0" presId="urn:microsoft.com/office/officeart/2005/8/layout/pyramid4"/>
    <dgm:cxn modelId="{638957D8-9404-48B7-BA82-11038C4445F6}" srcId="{698BE969-26E1-405B-9A80-BC97E2B68007}" destId="{307432C1-3293-45FF-A09B-F7E7914CC6F7}" srcOrd="1" destOrd="0" parTransId="{17F7F325-524D-46AB-BB00-A13186E8C8FB}" sibTransId="{C9548215-FFA1-4F85-BEFA-5E768CA39955}"/>
    <dgm:cxn modelId="{04C300E3-6470-A642-B6AA-03464392AF22}" srcId="{698BE969-26E1-405B-9A80-BC97E2B68007}" destId="{C480ADDA-0C64-3E45-AD3A-97F3414028A1}" srcOrd="2" destOrd="0" parTransId="{3B0FF348-AE89-704A-80B7-6BFAE186613F}" sibTransId="{2C4F92DA-0CEF-1947-A842-809B402B7197}"/>
    <dgm:cxn modelId="{E2EB4DA7-0F4F-46BF-A99B-D8F3615FF61A}" type="presParOf" srcId="{3C4B41B0-C585-4138-882D-0812B2A62E3A}" destId="{14D39E0B-9BC9-4545-8B37-805ABC763BCC}" srcOrd="0" destOrd="0" presId="urn:microsoft.com/office/officeart/2005/8/layout/pyramid4"/>
    <dgm:cxn modelId="{C6ECBC6D-698D-422F-893F-D2E590186198}" type="presParOf" srcId="{3C4B41B0-C585-4138-882D-0812B2A62E3A}" destId="{35C5F090-E38D-4253-9B2E-16EB91F51E2C}" srcOrd="1" destOrd="0" presId="urn:microsoft.com/office/officeart/2005/8/layout/pyramid4"/>
    <dgm:cxn modelId="{5B9FFD34-4AD4-4B31-B6D1-1116A6490BB8}" type="presParOf" srcId="{3C4B41B0-C585-4138-882D-0812B2A62E3A}" destId="{C54A1046-6D30-4309-85EF-E855C6DC279E}" srcOrd="2" destOrd="0" presId="urn:microsoft.com/office/officeart/2005/8/layout/pyramid4"/>
    <dgm:cxn modelId="{E186507A-CB92-4133-B70A-E26F7767DA5A}" type="presParOf" srcId="{3C4B41B0-C585-4138-882D-0812B2A62E3A}" destId="{2B340321-EB46-4ADB-81A0-9C3E248CF00A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B46AD-65D9-4280-9471-E43F75CC7FC6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1BA2A2EB-0C94-4A4C-92AC-6F9247B1F007}">
      <dgm:prSet phldrT="[Texto]" phldr="0"/>
      <dgm:spPr/>
      <dgm:t>
        <a:bodyPr/>
        <a:lstStyle/>
        <a:p>
          <a:pPr rtl="0"/>
          <a:r>
            <a:rPr lang="es-ES"/>
            <a:t> Fortalecer la capacitad de gestión de las instituciones involucradas.</a:t>
          </a:r>
          <a:r>
            <a:rPr lang="es-ES" dirty="0"/>
            <a:t> </a:t>
          </a:r>
        </a:p>
      </dgm:t>
    </dgm:pt>
    <dgm:pt modelId="{22DE1F2B-0179-4F82-BF72-79DC58B675F8}" type="parTrans" cxnId="{234863E1-17DA-49A8-976C-46242277999C}">
      <dgm:prSet/>
      <dgm:spPr/>
      <dgm:t>
        <a:bodyPr/>
        <a:lstStyle/>
        <a:p>
          <a:endParaRPr lang="es-ES"/>
        </a:p>
      </dgm:t>
    </dgm:pt>
    <dgm:pt modelId="{B3B6B0AB-418E-4651-8164-2A532A4D8A68}" type="sibTrans" cxnId="{234863E1-17DA-49A8-976C-46242277999C}">
      <dgm:prSet/>
      <dgm:spPr/>
      <dgm:t>
        <a:bodyPr/>
        <a:lstStyle/>
        <a:p>
          <a:endParaRPr lang="es-ES"/>
        </a:p>
      </dgm:t>
    </dgm:pt>
    <dgm:pt modelId="{CA63B302-868F-4F9F-BECD-100042E9E63F}">
      <dgm:prSet phldrT="[Texto]" phldr="0"/>
      <dgm:spPr/>
      <dgm:t>
        <a:bodyPr/>
        <a:lstStyle/>
        <a:p>
          <a:pPr rtl="0"/>
          <a:r>
            <a:rPr lang="es-ES"/>
            <a:t>Incrementar el impacto de los programas y proyectos a desarrollar. </a:t>
          </a:r>
        </a:p>
      </dgm:t>
    </dgm:pt>
    <dgm:pt modelId="{6A2ED1D8-3C58-4C7B-B4F7-89FE39121943}" type="parTrans" cxnId="{4896BE54-7BC5-4698-87DF-CDDA0D72E10C}">
      <dgm:prSet/>
      <dgm:spPr/>
      <dgm:t>
        <a:bodyPr/>
        <a:lstStyle/>
        <a:p>
          <a:endParaRPr lang="es-ES"/>
        </a:p>
      </dgm:t>
    </dgm:pt>
    <dgm:pt modelId="{DC06CF66-9941-4192-9099-167DCA1CF090}" type="sibTrans" cxnId="{4896BE54-7BC5-4698-87DF-CDDA0D72E10C}">
      <dgm:prSet/>
      <dgm:spPr/>
      <dgm:t>
        <a:bodyPr/>
        <a:lstStyle/>
        <a:p>
          <a:endParaRPr lang="es-ES"/>
        </a:p>
      </dgm:t>
    </dgm:pt>
    <dgm:pt modelId="{94156FF3-A090-4CAD-BAFD-CA7A851A19D8}">
      <dgm:prSet phldrT="[Texto]" phldr="0"/>
      <dgm:spPr/>
      <dgm:t>
        <a:bodyPr/>
        <a:lstStyle/>
        <a:p>
          <a:pPr rtl="0"/>
          <a:r>
            <a:rPr lang="es-ES"/>
            <a:t>Promover la sostenibilidad social, política y económica. </a:t>
          </a:r>
        </a:p>
      </dgm:t>
    </dgm:pt>
    <dgm:pt modelId="{4C8BE28E-7C96-45D4-964C-72A49FBF5825}" type="parTrans" cxnId="{437D0A68-B9D7-462A-8268-AC9C152EC479}">
      <dgm:prSet/>
      <dgm:spPr/>
      <dgm:t>
        <a:bodyPr/>
        <a:lstStyle/>
        <a:p>
          <a:endParaRPr lang="es-ES"/>
        </a:p>
      </dgm:t>
    </dgm:pt>
    <dgm:pt modelId="{DF19E0D4-6B38-4C90-A655-CB8F71A401A4}" type="sibTrans" cxnId="{437D0A68-B9D7-462A-8268-AC9C152EC479}">
      <dgm:prSet/>
      <dgm:spPr/>
      <dgm:t>
        <a:bodyPr/>
        <a:lstStyle/>
        <a:p>
          <a:endParaRPr lang="es-ES"/>
        </a:p>
      </dgm:t>
    </dgm:pt>
    <dgm:pt modelId="{084FB081-9C5A-401F-9C3E-97D6B8601179}">
      <dgm:prSet phldrT="[Texto]" phldr="0"/>
      <dgm:spPr/>
      <dgm:t>
        <a:bodyPr/>
        <a:lstStyle/>
        <a:p>
          <a:pPr rtl="0"/>
          <a:r>
            <a:rPr lang="es-ES" dirty="0"/>
            <a:t>Disminuir costos de operación a partir del trabajo conjunto. </a:t>
          </a:r>
        </a:p>
      </dgm:t>
    </dgm:pt>
    <dgm:pt modelId="{DCE35E62-A727-4CCB-849D-AAD40DC6E64E}" type="parTrans" cxnId="{7C6D8246-F151-40AD-B8E7-09B8B6A89E37}">
      <dgm:prSet/>
      <dgm:spPr/>
      <dgm:t>
        <a:bodyPr/>
        <a:lstStyle/>
        <a:p>
          <a:endParaRPr lang="es-ES"/>
        </a:p>
      </dgm:t>
    </dgm:pt>
    <dgm:pt modelId="{2EFCC691-4EEA-4409-B218-5FC0E5786D82}" type="sibTrans" cxnId="{7C6D8246-F151-40AD-B8E7-09B8B6A89E37}">
      <dgm:prSet/>
      <dgm:spPr/>
      <dgm:t>
        <a:bodyPr/>
        <a:lstStyle/>
        <a:p>
          <a:endParaRPr lang="es-ES"/>
        </a:p>
      </dgm:t>
    </dgm:pt>
    <dgm:pt modelId="{D3674228-F968-4E76-A1E9-BBA7F6F6EEC2}">
      <dgm:prSet phldrT="[Texto]" phldr="0"/>
      <dgm:spPr/>
      <dgm:t>
        <a:bodyPr/>
        <a:lstStyle/>
        <a:p>
          <a:pPr rtl="0"/>
          <a:r>
            <a:rPr lang="es-ES"/>
            <a:t>Abrir nuevos espacios de divulgación y fortalecer los existentes.</a:t>
          </a:r>
          <a:endParaRPr lang="es-ES" dirty="0"/>
        </a:p>
      </dgm:t>
    </dgm:pt>
    <dgm:pt modelId="{98413873-A72A-433A-9027-E9F89224B17D}" type="parTrans" cxnId="{360E4BFB-CE5A-4BAE-B6D7-DEEF98AAFA08}">
      <dgm:prSet/>
      <dgm:spPr/>
      <dgm:t>
        <a:bodyPr/>
        <a:lstStyle/>
        <a:p>
          <a:endParaRPr lang="es-ES"/>
        </a:p>
      </dgm:t>
    </dgm:pt>
    <dgm:pt modelId="{2D69C514-DF66-48FF-9A35-01A759F97363}" type="sibTrans" cxnId="{360E4BFB-CE5A-4BAE-B6D7-DEEF98AAFA08}">
      <dgm:prSet/>
      <dgm:spPr/>
      <dgm:t>
        <a:bodyPr/>
        <a:lstStyle/>
        <a:p>
          <a:endParaRPr lang="es-ES"/>
        </a:p>
      </dgm:t>
    </dgm:pt>
    <dgm:pt modelId="{484B7C57-D338-487A-B2DD-1935ED13E7C5}">
      <dgm:prSet phldr="0"/>
      <dgm:spPr/>
      <dgm:t>
        <a:bodyPr/>
        <a:lstStyle/>
        <a:p>
          <a:pPr rtl="0"/>
          <a:r>
            <a:rPr lang="es-ES" dirty="0"/>
            <a:t>Fortalecer la imagen y posicionamiento de las instituciones. </a:t>
          </a:r>
        </a:p>
      </dgm:t>
    </dgm:pt>
    <dgm:pt modelId="{C1A281C1-6D20-484E-A99C-F2E2519B7BD8}" type="parTrans" cxnId="{59C5599A-A56A-47C7-9399-9821BEA9295C}">
      <dgm:prSet/>
      <dgm:spPr/>
      <dgm:t>
        <a:bodyPr/>
        <a:lstStyle/>
        <a:p>
          <a:endParaRPr lang="es-ES"/>
        </a:p>
      </dgm:t>
    </dgm:pt>
    <dgm:pt modelId="{468FBE0F-1092-430C-B551-6604CCA20BED}" type="sibTrans" cxnId="{59C5599A-A56A-47C7-9399-9821BEA9295C}">
      <dgm:prSet/>
      <dgm:spPr/>
      <dgm:t>
        <a:bodyPr/>
        <a:lstStyle/>
        <a:p>
          <a:endParaRPr lang="es-ES"/>
        </a:p>
      </dgm:t>
    </dgm:pt>
    <dgm:pt modelId="{6F6B8653-43B5-4FF7-A5D4-C6E709E19DC3}">
      <dgm:prSet phldr="0"/>
      <dgm:spPr/>
      <dgm:t>
        <a:bodyPr/>
        <a:lstStyle/>
        <a:p>
          <a:pPr rtl="0"/>
          <a:r>
            <a:rPr lang="es-ES" dirty="0"/>
            <a:t>Llegar a un mayor número de público. </a:t>
          </a:r>
        </a:p>
      </dgm:t>
    </dgm:pt>
    <dgm:pt modelId="{C2FBD8EB-09CD-4BA5-887C-8D56838BACC6}" type="parTrans" cxnId="{428A3AF5-6B57-429D-B6A0-6BAB5772EFD0}">
      <dgm:prSet/>
      <dgm:spPr/>
      <dgm:t>
        <a:bodyPr/>
        <a:lstStyle/>
        <a:p>
          <a:endParaRPr lang="es-ES"/>
        </a:p>
      </dgm:t>
    </dgm:pt>
    <dgm:pt modelId="{E56C0A75-485D-4006-8255-72587F49156F}" type="sibTrans" cxnId="{428A3AF5-6B57-429D-B6A0-6BAB5772EFD0}">
      <dgm:prSet/>
      <dgm:spPr/>
      <dgm:t>
        <a:bodyPr/>
        <a:lstStyle/>
        <a:p>
          <a:endParaRPr lang="es-ES"/>
        </a:p>
      </dgm:t>
    </dgm:pt>
    <dgm:pt modelId="{5B01BE83-AC6F-411E-B12E-6F26150DC201}">
      <dgm:prSet phldr="0"/>
      <dgm:spPr/>
      <dgm:t>
        <a:bodyPr/>
        <a:lstStyle/>
        <a:p>
          <a:pPr rtl="0"/>
          <a:r>
            <a:rPr lang="es-ES" dirty="0"/>
            <a:t>Intercambio de experiencias y buenas prácticas.</a:t>
          </a:r>
        </a:p>
      </dgm:t>
    </dgm:pt>
    <dgm:pt modelId="{439AAC7F-46E4-492D-9FAF-3C0D374EF83C}" type="parTrans" cxnId="{1DC9C675-FAFA-4BEE-9466-C11125602EC9}">
      <dgm:prSet/>
      <dgm:spPr/>
      <dgm:t>
        <a:bodyPr/>
        <a:lstStyle/>
        <a:p>
          <a:endParaRPr lang="es-ES"/>
        </a:p>
      </dgm:t>
    </dgm:pt>
    <dgm:pt modelId="{5CA0A09D-6F3C-40AE-B1D5-68B5C30FC430}" type="sibTrans" cxnId="{1DC9C675-FAFA-4BEE-9466-C11125602EC9}">
      <dgm:prSet/>
      <dgm:spPr/>
      <dgm:t>
        <a:bodyPr/>
        <a:lstStyle/>
        <a:p>
          <a:endParaRPr lang="es-ES"/>
        </a:p>
      </dgm:t>
    </dgm:pt>
    <dgm:pt modelId="{8A86CB40-33E0-4084-9206-30C37625B8CE}" type="pres">
      <dgm:prSet presAssocID="{D4CB46AD-65D9-4280-9471-E43F75CC7FC6}" presName="diagram" presStyleCnt="0">
        <dgm:presLayoutVars>
          <dgm:dir/>
          <dgm:resizeHandles val="exact"/>
        </dgm:presLayoutVars>
      </dgm:prSet>
      <dgm:spPr/>
    </dgm:pt>
    <dgm:pt modelId="{DFC5B0B9-EECA-43DF-A8CF-6F0537787E37}" type="pres">
      <dgm:prSet presAssocID="{1BA2A2EB-0C94-4A4C-92AC-6F9247B1F007}" presName="node" presStyleLbl="node1" presStyleIdx="0" presStyleCnt="8">
        <dgm:presLayoutVars>
          <dgm:bulletEnabled val="1"/>
        </dgm:presLayoutVars>
      </dgm:prSet>
      <dgm:spPr/>
    </dgm:pt>
    <dgm:pt modelId="{58930E52-A5FA-49C9-B8E8-67D29F35291A}" type="pres">
      <dgm:prSet presAssocID="{B3B6B0AB-418E-4651-8164-2A532A4D8A68}" presName="sibTrans" presStyleCnt="0"/>
      <dgm:spPr/>
    </dgm:pt>
    <dgm:pt modelId="{B477996E-68C7-4668-931D-37041BE2EE3C}" type="pres">
      <dgm:prSet presAssocID="{CA63B302-868F-4F9F-BECD-100042E9E63F}" presName="node" presStyleLbl="node1" presStyleIdx="1" presStyleCnt="8">
        <dgm:presLayoutVars>
          <dgm:bulletEnabled val="1"/>
        </dgm:presLayoutVars>
      </dgm:prSet>
      <dgm:spPr/>
    </dgm:pt>
    <dgm:pt modelId="{F45103FE-00BC-441F-ADC9-E23C332CC0B7}" type="pres">
      <dgm:prSet presAssocID="{DC06CF66-9941-4192-9099-167DCA1CF090}" presName="sibTrans" presStyleCnt="0"/>
      <dgm:spPr/>
    </dgm:pt>
    <dgm:pt modelId="{97B97E4C-F248-41F3-BE51-630428B7018E}" type="pres">
      <dgm:prSet presAssocID="{94156FF3-A090-4CAD-BAFD-CA7A851A19D8}" presName="node" presStyleLbl="node1" presStyleIdx="2" presStyleCnt="8">
        <dgm:presLayoutVars>
          <dgm:bulletEnabled val="1"/>
        </dgm:presLayoutVars>
      </dgm:prSet>
      <dgm:spPr/>
    </dgm:pt>
    <dgm:pt modelId="{7B4ED5C7-8013-4DB8-8BEE-24539424974D}" type="pres">
      <dgm:prSet presAssocID="{DF19E0D4-6B38-4C90-A655-CB8F71A401A4}" presName="sibTrans" presStyleCnt="0"/>
      <dgm:spPr/>
    </dgm:pt>
    <dgm:pt modelId="{C5DE4706-6A56-4A03-8411-D4693297E5F1}" type="pres">
      <dgm:prSet presAssocID="{084FB081-9C5A-401F-9C3E-97D6B8601179}" presName="node" presStyleLbl="node1" presStyleIdx="3" presStyleCnt="8">
        <dgm:presLayoutVars>
          <dgm:bulletEnabled val="1"/>
        </dgm:presLayoutVars>
      </dgm:prSet>
      <dgm:spPr/>
    </dgm:pt>
    <dgm:pt modelId="{AE921CFE-B929-4D65-A3C4-055BA9974890}" type="pres">
      <dgm:prSet presAssocID="{2EFCC691-4EEA-4409-B218-5FC0E5786D82}" presName="sibTrans" presStyleCnt="0"/>
      <dgm:spPr/>
    </dgm:pt>
    <dgm:pt modelId="{F3FA22A2-7CDD-417C-8973-568955FCDF04}" type="pres">
      <dgm:prSet presAssocID="{D3674228-F968-4E76-A1E9-BBA7F6F6EEC2}" presName="node" presStyleLbl="node1" presStyleIdx="4" presStyleCnt="8">
        <dgm:presLayoutVars>
          <dgm:bulletEnabled val="1"/>
        </dgm:presLayoutVars>
      </dgm:prSet>
      <dgm:spPr/>
    </dgm:pt>
    <dgm:pt modelId="{9E33BC5A-3DE7-4546-9862-594F43A37823}" type="pres">
      <dgm:prSet presAssocID="{2D69C514-DF66-48FF-9A35-01A759F97363}" presName="sibTrans" presStyleCnt="0"/>
      <dgm:spPr/>
    </dgm:pt>
    <dgm:pt modelId="{DDF86240-DB25-49FB-BE6F-A6893DFBEB6D}" type="pres">
      <dgm:prSet presAssocID="{484B7C57-D338-487A-B2DD-1935ED13E7C5}" presName="node" presStyleLbl="node1" presStyleIdx="5" presStyleCnt="8">
        <dgm:presLayoutVars>
          <dgm:bulletEnabled val="1"/>
        </dgm:presLayoutVars>
      </dgm:prSet>
      <dgm:spPr/>
    </dgm:pt>
    <dgm:pt modelId="{0642FFD1-07E2-4C4E-AC9B-69687D99C235}" type="pres">
      <dgm:prSet presAssocID="{468FBE0F-1092-430C-B551-6604CCA20BED}" presName="sibTrans" presStyleCnt="0"/>
      <dgm:spPr/>
    </dgm:pt>
    <dgm:pt modelId="{DBE5988D-6044-4E79-BF90-975476480330}" type="pres">
      <dgm:prSet presAssocID="{6F6B8653-43B5-4FF7-A5D4-C6E709E19DC3}" presName="node" presStyleLbl="node1" presStyleIdx="6" presStyleCnt="8">
        <dgm:presLayoutVars>
          <dgm:bulletEnabled val="1"/>
        </dgm:presLayoutVars>
      </dgm:prSet>
      <dgm:spPr/>
    </dgm:pt>
    <dgm:pt modelId="{CA00DABC-3CFD-4BCD-A511-9CF69310A684}" type="pres">
      <dgm:prSet presAssocID="{E56C0A75-485D-4006-8255-72587F49156F}" presName="sibTrans" presStyleCnt="0"/>
      <dgm:spPr/>
    </dgm:pt>
    <dgm:pt modelId="{75486A20-4914-41C9-B1E6-51E5EEDFA4EF}" type="pres">
      <dgm:prSet presAssocID="{5B01BE83-AC6F-411E-B12E-6F26150DC201}" presName="node" presStyleLbl="node1" presStyleIdx="7" presStyleCnt="8">
        <dgm:presLayoutVars>
          <dgm:bulletEnabled val="1"/>
        </dgm:presLayoutVars>
      </dgm:prSet>
      <dgm:spPr/>
    </dgm:pt>
  </dgm:ptLst>
  <dgm:cxnLst>
    <dgm:cxn modelId="{180AFF20-09FD-427C-B0CD-66788B372B51}" type="presOf" srcId="{484B7C57-D338-487A-B2DD-1935ED13E7C5}" destId="{DDF86240-DB25-49FB-BE6F-A6893DFBEB6D}" srcOrd="0" destOrd="0" presId="urn:microsoft.com/office/officeart/2005/8/layout/default"/>
    <dgm:cxn modelId="{50705832-284A-4F9A-B6B6-7822185E7A87}" type="presOf" srcId="{94156FF3-A090-4CAD-BAFD-CA7A851A19D8}" destId="{97B97E4C-F248-41F3-BE51-630428B7018E}" srcOrd="0" destOrd="0" presId="urn:microsoft.com/office/officeart/2005/8/layout/default"/>
    <dgm:cxn modelId="{52258F5D-ECA7-48FD-BAA4-158B55B6B942}" type="presOf" srcId="{084FB081-9C5A-401F-9C3E-97D6B8601179}" destId="{C5DE4706-6A56-4A03-8411-D4693297E5F1}" srcOrd="0" destOrd="0" presId="urn:microsoft.com/office/officeart/2005/8/layout/default"/>
    <dgm:cxn modelId="{BAC59A62-316D-44BD-A2E6-4DDF47C950C9}" type="presOf" srcId="{5B01BE83-AC6F-411E-B12E-6F26150DC201}" destId="{75486A20-4914-41C9-B1E6-51E5EEDFA4EF}" srcOrd="0" destOrd="0" presId="urn:microsoft.com/office/officeart/2005/8/layout/default"/>
    <dgm:cxn modelId="{7C6D8246-F151-40AD-B8E7-09B8B6A89E37}" srcId="{D4CB46AD-65D9-4280-9471-E43F75CC7FC6}" destId="{084FB081-9C5A-401F-9C3E-97D6B8601179}" srcOrd="3" destOrd="0" parTransId="{DCE35E62-A727-4CCB-849D-AAD40DC6E64E}" sibTransId="{2EFCC691-4EEA-4409-B218-5FC0E5786D82}"/>
    <dgm:cxn modelId="{437D0A68-B9D7-462A-8268-AC9C152EC479}" srcId="{D4CB46AD-65D9-4280-9471-E43F75CC7FC6}" destId="{94156FF3-A090-4CAD-BAFD-CA7A851A19D8}" srcOrd="2" destOrd="0" parTransId="{4C8BE28E-7C96-45D4-964C-72A49FBF5825}" sibTransId="{DF19E0D4-6B38-4C90-A655-CB8F71A401A4}"/>
    <dgm:cxn modelId="{4896BE54-7BC5-4698-87DF-CDDA0D72E10C}" srcId="{D4CB46AD-65D9-4280-9471-E43F75CC7FC6}" destId="{CA63B302-868F-4F9F-BECD-100042E9E63F}" srcOrd="1" destOrd="0" parTransId="{6A2ED1D8-3C58-4C7B-B4F7-89FE39121943}" sibTransId="{DC06CF66-9941-4192-9099-167DCA1CF090}"/>
    <dgm:cxn modelId="{1DC9C675-FAFA-4BEE-9466-C11125602EC9}" srcId="{D4CB46AD-65D9-4280-9471-E43F75CC7FC6}" destId="{5B01BE83-AC6F-411E-B12E-6F26150DC201}" srcOrd="7" destOrd="0" parTransId="{439AAC7F-46E4-492D-9FAF-3C0D374EF83C}" sibTransId="{5CA0A09D-6F3C-40AE-B1D5-68B5C30FC430}"/>
    <dgm:cxn modelId="{B973D089-3FF8-40B8-8545-BC65DD8A4039}" type="presOf" srcId="{CA63B302-868F-4F9F-BECD-100042E9E63F}" destId="{B477996E-68C7-4668-931D-37041BE2EE3C}" srcOrd="0" destOrd="0" presId="urn:microsoft.com/office/officeart/2005/8/layout/default"/>
    <dgm:cxn modelId="{59C5599A-A56A-47C7-9399-9821BEA9295C}" srcId="{D4CB46AD-65D9-4280-9471-E43F75CC7FC6}" destId="{484B7C57-D338-487A-B2DD-1935ED13E7C5}" srcOrd="5" destOrd="0" parTransId="{C1A281C1-6D20-484E-A99C-F2E2519B7BD8}" sibTransId="{468FBE0F-1092-430C-B551-6604CCA20BED}"/>
    <dgm:cxn modelId="{CEA6909F-4C6A-42C4-B595-F21869675935}" type="presOf" srcId="{6F6B8653-43B5-4FF7-A5D4-C6E709E19DC3}" destId="{DBE5988D-6044-4E79-BF90-975476480330}" srcOrd="0" destOrd="0" presId="urn:microsoft.com/office/officeart/2005/8/layout/default"/>
    <dgm:cxn modelId="{2A927FAA-85FD-4520-9723-960C6070F67B}" type="presOf" srcId="{D4CB46AD-65D9-4280-9471-E43F75CC7FC6}" destId="{8A86CB40-33E0-4084-9206-30C37625B8CE}" srcOrd="0" destOrd="0" presId="urn:microsoft.com/office/officeart/2005/8/layout/default"/>
    <dgm:cxn modelId="{B28CD7C7-5D94-495E-9A2E-F30702B10D4F}" type="presOf" srcId="{D3674228-F968-4E76-A1E9-BBA7F6F6EEC2}" destId="{F3FA22A2-7CDD-417C-8973-568955FCDF04}" srcOrd="0" destOrd="0" presId="urn:microsoft.com/office/officeart/2005/8/layout/default"/>
    <dgm:cxn modelId="{B6AF99D7-F662-4261-8B49-532626A6490A}" type="presOf" srcId="{1BA2A2EB-0C94-4A4C-92AC-6F9247B1F007}" destId="{DFC5B0B9-EECA-43DF-A8CF-6F0537787E37}" srcOrd="0" destOrd="0" presId="urn:microsoft.com/office/officeart/2005/8/layout/default"/>
    <dgm:cxn modelId="{234863E1-17DA-49A8-976C-46242277999C}" srcId="{D4CB46AD-65D9-4280-9471-E43F75CC7FC6}" destId="{1BA2A2EB-0C94-4A4C-92AC-6F9247B1F007}" srcOrd="0" destOrd="0" parTransId="{22DE1F2B-0179-4F82-BF72-79DC58B675F8}" sibTransId="{B3B6B0AB-418E-4651-8164-2A532A4D8A68}"/>
    <dgm:cxn modelId="{428A3AF5-6B57-429D-B6A0-6BAB5772EFD0}" srcId="{D4CB46AD-65D9-4280-9471-E43F75CC7FC6}" destId="{6F6B8653-43B5-4FF7-A5D4-C6E709E19DC3}" srcOrd="6" destOrd="0" parTransId="{C2FBD8EB-09CD-4BA5-887C-8D56838BACC6}" sibTransId="{E56C0A75-485D-4006-8255-72587F49156F}"/>
    <dgm:cxn modelId="{360E4BFB-CE5A-4BAE-B6D7-DEEF98AAFA08}" srcId="{D4CB46AD-65D9-4280-9471-E43F75CC7FC6}" destId="{D3674228-F968-4E76-A1E9-BBA7F6F6EEC2}" srcOrd="4" destOrd="0" parTransId="{98413873-A72A-433A-9027-E9F89224B17D}" sibTransId="{2D69C514-DF66-48FF-9A35-01A759F97363}"/>
    <dgm:cxn modelId="{AE02AD4C-21EA-4B0F-9939-53E7368A85B8}" type="presParOf" srcId="{8A86CB40-33E0-4084-9206-30C37625B8CE}" destId="{DFC5B0B9-EECA-43DF-A8CF-6F0537787E37}" srcOrd="0" destOrd="0" presId="urn:microsoft.com/office/officeart/2005/8/layout/default"/>
    <dgm:cxn modelId="{B082D47D-8DFF-4A3A-AF43-0984985AB333}" type="presParOf" srcId="{8A86CB40-33E0-4084-9206-30C37625B8CE}" destId="{58930E52-A5FA-49C9-B8E8-67D29F35291A}" srcOrd="1" destOrd="0" presId="urn:microsoft.com/office/officeart/2005/8/layout/default"/>
    <dgm:cxn modelId="{FB55E311-DBB6-4FC7-AB0B-5F7F2115F421}" type="presParOf" srcId="{8A86CB40-33E0-4084-9206-30C37625B8CE}" destId="{B477996E-68C7-4668-931D-37041BE2EE3C}" srcOrd="2" destOrd="0" presId="urn:microsoft.com/office/officeart/2005/8/layout/default"/>
    <dgm:cxn modelId="{D91BC239-B43D-4812-A024-B579302219D1}" type="presParOf" srcId="{8A86CB40-33E0-4084-9206-30C37625B8CE}" destId="{F45103FE-00BC-441F-ADC9-E23C332CC0B7}" srcOrd="3" destOrd="0" presId="urn:microsoft.com/office/officeart/2005/8/layout/default"/>
    <dgm:cxn modelId="{2FBA3A24-A120-4104-B07B-C24AFB31D130}" type="presParOf" srcId="{8A86CB40-33E0-4084-9206-30C37625B8CE}" destId="{97B97E4C-F248-41F3-BE51-630428B7018E}" srcOrd="4" destOrd="0" presId="urn:microsoft.com/office/officeart/2005/8/layout/default"/>
    <dgm:cxn modelId="{6B8451C7-29A8-412A-8C6D-FB33BB919B5C}" type="presParOf" srcId="{8A86CB40-33E0-4084-9206-30C37625B8CE}" destId="{7B4ED5C7-8013-4DB8-8BEE-24539424974D}" srcOrd="5" destOrd="0" presId="urn:microsoft.com/office/officeart/2005/8/layout/default"/>
    <dgm:cxn modelId="{1E093656-BC06-4997-ABAA-A8393F247FE6}" type="presParOf" srcId="{8A86CB40-33E0-4084-9206-30C37625B8CE}" destId="{C5DE4706-6A56-4A03-8411-D4693297E5F1}" srcOrd="6" destOrd="0" presId="urn:microsoft.com/office/officeart/2005/8/layout/default"/>
    <dgm:cxn modelId="{448E300D-F5FB-4E6B-A1D5-ED13E2B3550A}" type="presParOf" srcId="{8A86CB40-33E0-4084-9206-30C37625B8CE}" destId="{AE921CFE-B929-4D65-A3C4-055BA9974890}" srcOrd="7" destOrd="0" presId="urn:microsoft.com/office/officeart/2005/8/layout/default"/>
    <dgm:cxn modelId="{948B3E9E-A8BC-4ECD-BAEF-F95F77ED0C67}" type="presParOf" srcId="{8A86CB40-33E0-4084-9206-30C37625B8CE}" destId="{F3FA22A2-7CDD-417C-8973-568955FCDF04}" srcOrd="8" destOrd="0" presId="urn:microsoft.com/office/officeart/2005/8/layout/default"/>
    <dgm:cxn modelId="{9297452C-2DD5-40F8-A8D5-D5958186BCCF}" type="presParOf" srcId="{8A86CB40-33E0-4084-9206-30C37625B8CE}" destId="{9E33BC5A-3DE7-4546-9862-594F43A37823}" srcOrd="9" destOrd="0" presId="urn:microsoft.com/office/officeart/2005/8/layout/default"/>
    <dgm:cxn modelId="{0E6A1454-9A74-415A-B4A2-4E6B4D9737FF}" type="presParOf" srcId="{8A86CB40-33E0-4084-9206-30C37625B8CE}" destId="{DDF86240-DB25-49FB-BE6F-A6893DFBEB6D}" srcOrd="10" destOrd="0" presId="urn:microsoft.com/office/officeart/2005/8/layout/default"/>
    <dgm:cxn modelId="{BA92F0F0-8E61-4AC9-A72A-9D1300E2A19F}" type="presParOf" srcId="{8A86CB40-33E0-4084-9206-30C37625B8CE}" destId="{0642FFD1-07E2-4C4E-AC9B-69687D99C235}" srcOrd="11" destOrd="0" presId="urn:microsoft.com/office/officeart/2005/8/layout/default"/>
    <dgm:cxn modelId="{E645A5BD-C0F2-406E-AECD-F9DBED0E2253}" type="presParOf" srcId="{8A86CB40-33E0-4084-9206-30C37625B8CE}" destId="{DBE5988D-6044-4E79-BF90-975476480330}" srcOrd="12" destOrd="0" presId="urn:microsoft.com/office/officeart/2005/8/layout/default"/>
    <dgm:cxn modelId="{01FD0731-AC33-432A-B254-92393AE350AC}" type="presParOf" srcId="{8A86CB40-33E0-4084-9206-30C37625B8CE}" destId="{CA00DABC-3CFD-4BCD-A511-9CF69310A684}" srcOrd="13" destOrd="0" presId="urn:microsoft.com/office/officeart/2005/8/layout/default"/>
    <dgm:cxn modelId="{507DDC5F-5D85-41F9-9F74-4EFCEA0B3539}" type="presParOf" srcId="{8A86CB40-33E0-4084-9206-30C37625B8CE}" destId="{75486A20-4914-41C9-B1E6-51E5EEDFA4E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9E0B-9BC9-4545-8B37-805ABC763BCC}">
      <dsp:nvSpPr>
        <dsp:cNvPr id="0" name=""/>
        <dsp:cNvSpPr/>
      </dsp:nvSpPr>
      <dsp:spPr>
        <a:xfrm>
          <a:off x="2178832" y="0"/>
          <a:ext cx="1914038" cy="1914038"/>
        </a:xfrm>
        <a:prstGeom prst="triangle">
          <a:avLst/>
        </a:prstGeom>
        <a:solidFill>
          <a:srgbClr val="820834"/>
        </a:solidFill>
        <a:ln w="254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PND 2018-2022</a:t>
          </a:r>
        </a:p>
      </dsp:txBody>
      <dsp:txXfrm>
        <a:off x="2657342" y="957019"/>
        <a:ext cx="957019" cy="957019"/>
      </dsp:txXfrm>
    </dsp:sp>
    <dsp:sp modelId="{35C5F090-E38D-4253-9B2E-16EB91F51E2C}">
      <dsp:nvSpPr>
        <dsp:cNvPr id="0" name=""/>
        <dsp:cNvSpPr/>
      </dsp:nvSpPr>
      <dsp:spPr>
        <a:xfrm>
          <a:off x="1199390" y="1914038"/>
          <a:ext cx="1958883" cy="1914038"/>
        </a:xfrm>
        <a:prstGeom prst="triangle">
          <a:avLst/>
        </a:prstGeom>
        <a:solidFill>
          <a:srgbClr val="820834"/>
        </a:solidFill>
        <a:ln w="381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global de asuntos culturales</a:t>
          </a:r>
        </a:p>
      </dsp:txBody>
      <dsp:txXfrm>
        <a:off x="1689111" y="2871057"/>
        <a:ext cx="979441" cy="957019"/>
      </dsp:txXfrm>
    </dsp:sp>
    <dsp:sp modelId="{C54A1046-6D30-4309-85EF-E855C6DC279E}">
      <dsp:nvSpPr>
        <dsp:cNvPr id="0" name=""/>
        <dsp:cNvSpPr/>
      </dsp:nvSpPr>
      <dsp:spPr>
        <a:xfrm rot="10800000">
          <a:off x="2178832" y="1914038"/>
          <a:ext cx="1914038" cy="191403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4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657341" y="1914038"/>
        <a:ext cx="957019" cy="957019"/>
      </dsp:txXfrm>
    </dsp:sp>
    <dsp:sp modelId="{2B340321-EB46-4ADB-81A0-9C3E248CF00A}">
      <dsp:nvSpPr>
        <dsp:cNvPr id="0" name=""/>
        <dsp:cNvSpPr/>
      </dsp:nvSpPr>
      <dsp:spPr>
        <a:xfrm>
          <a:off x="3135851" y="1914038"/>
          <a:ext cx="1914038" cy="1914038"/>
        </a:xfrm>
        <a:prstGeom prst="triangle">
          <a:avLst/>
        </a:prstGeom>
        <a:solidFill>
          <a:srgbClr val="820834"/>
        </a:solidFill>
        <a:ln w="38100" cap="flat" cmpd="sng" algn="ctr">
          <a:solidFill>
            <a:srgbClr val="82083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5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Agenda del Ministro</a:t>
          </a:r>
        </a:p>
      </dsp:txBody>
      <dsp:txXfrm>
        <a:off x="3614361" y="2871057"/>
        <a:ext cx="957019" cy="957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5B0B9-EECA-43DF-A8CF-6F0537787E37}">
      <dsp:nvSpPr>
        <dsp:cNvPr id="0" name=""/>
        <dsp:cNvSpPr/>
      </dsp:nvSpPr>
      <dsp:spPr>
        <a:xfrm>
          <a:off x="97101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 Fortalecer la capacitad de gestión de las instituciones involucradas.</a:t>
          </a:r>
          <a:r>
            <a:rPr lang="es-ES" sz="1300" kern="1200" dirty="0"/>
            <a:t> </a:t>
          </a:r>
        </a:p>
      </dsp:txBody>
      <dsp:txXfrm>
        <a:off x="97101" y="1063"/>
        <a:ext cx="1628037" cy="976822"/>
      </dsp:txXfrm>
    </dsp:sp>
    <dsp:sp modelId="{B477996E-68C7-4668-931D-37041BE2EE3C}">
      <dsp:nvSpPr>
        <dsp:cNvPr id="0" name=""/>
        <dsp:cNvSpPr/>
      </dsp:nvSpPr>
      <dsp:spPr>
        <a:xfrm>
          <a:off x="1887942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Incrementar el impacto de los programas y proyectos a desarrollar. </a:t>
          </a:r>
        </a:p>
      </dsp:txBody>
      <dsp:txXfrm>
        <a:off x="1887942" y="1063"/>
        <a:ext cx="1628037" cy="976822"/>
      </dsp:txXfrm>
    </dsp:sp>
    <dsp:sp modelId="{97B97E4C-F248-41F3-BE51-630428B7018E}">
      <dsp:nvSpPr>
        <dsp:cNvPr id="0" name=""/>
        <dsp:cNvSpPr/>
      </dsp:nvSpPr>
      <dsp:spPr>
        <a:xfrm>
          <a:off x="3678783" y="1063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Promover la sostenibilidad social, política y económica. </a:t>
          </a:r>
        </a:p>
      </dsp:txBody>
      <dsp:txXfrm>
        <a:off x="3678783" y="1063"/>
        <a:ext cx="1628037" cy="976822"/>
      </dsp:txXfrm>
    </dsp:sp>
    <dsp:sp modelId="{C5DE4706-6A56-4A03-8411-D4693297E5F1}">
      <dsp:nvSpPr>
        <dsp:cNvPr id="0" name=""/>
        <dsp:cNvSpPr/>
      </dsp:nvSpPr>
      <dsp:spPr>
        <a:xfrm>
          <a:off x="97101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Disminuir costos de operación a partir del trabajo conjunto. </a:t>
          </a:r>
        </a:p>
      </dsp:txBody>
      <dsp:txXfrm>
        <a:off x="97101" y="1140689"/>
        <a:ext cx="1628037" cy="976822"/>
      </dsp:txXfrm>
    </dsp:sp>
    <dsp:sp modelId="{F3FA22A2-7CDD-417C-8973-568955FCDF04}">
      <dsp:nvSpPr>
        <dsp:cNvPr id="0" name=""/>
        <dsp:cNvSpPr/>
      </dsp:nvSpPr>
      <dsp:spPr>
        <a:xfrm>
          <a:off x="1887942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Abrir nuevos espacios de divulgación y fortalecer los existentes.</a:t>
          </a:r>
          <a:endParaRPr lang="es-ES" sz="1300" kern="1200" dirty="0"/>
        </a:p>
      </dsp:txBody>
      <dsp:txXfrm>
        <a:off x="1887942" y="1140689"/>
        <a:ext cx="1628037" cy="976822"/>
      </dsp:txXfrm>
    </dsp:sp>
    <dsp:sp modelId="{DDF86240-DB25-49FB-BE6F-A6893DFBEB6D}">
      <dsp:nvSpPr>
        <dsp:cNvPr id="0" name=""/>
        <dsp:cNvSpPr/>
      </dsp:nvSpPr>
      <dsp:spPr>
        <a:xfrm>
          <a:off x="3678783" y="1140689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Fortalecer la imagen y posicionamiento de las instituciones. </a:t>
          </a:r>
        </a:p>
      </dsp:txBody>
      <dsp:txXfrm>
        <a:off x="3678783" y="1140689"/>
        <a:ext cx="1628037" cy="976822"/>
      </dsp:txXfrm>
    </dsp:sp>
    <dsp:sp modelId="{DBE5988D-6044-4E79-BF90-975476480330}">
      <dsp:nvSpPr>
        <dsp:cNvPr id="0" name=""/>
        <dsp:cNvSpPr/>
      </dsp:nvSpPr>
      <dsp:spPr>
        <a:xfrm>
          <a:off x="992522" y="2280315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Llegar a un mayor número de público. </a:t>
          </a:r>
        </a:p>
      </dsp:txBody>
      <dsp:txXfrm>
        <a:off x="992522" y="2280315"/>
        <a:ext cx="1628037" cy="976822"/>
      </dsp:txXfrm>
    </dsp:sp>
    <dsp:sp modelId="{75486A20-4914-41C9-B1E6-51E5EEDFA4EF}">
      <dsp:nvSpPr>
        <dsp:cNvPr id="0" name=""/>
        <dsp:cNvSpPr/>
      </dsp:nvSpPr>
      <dsp:spPr>
        <a:xfrm>
          <a:off x="2783362" y="2280315"/>
          <a:ext cx="1628037" cy="9768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Intercambio de experiencias y buenas prácticas.</a:t>
          </a:r>
        </a:p>
      </dsp:txBody>
      <dsp:txXfrm>
        <a:off x="2783362" y="2280315"/>
        <a:ext cx="1628037" cy="976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163;p4:notes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20482" name="Google Shape;164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026940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99527982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99527982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5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51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71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96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3681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1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345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427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99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810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06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9952798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9952798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209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9952798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99527982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97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9952798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99527982f_0_3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21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20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17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93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50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9952798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99527982f_0_4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81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29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76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C2D2-E954-4A87-9C0D-BACB7DDCD604}" type="datetimeFigureOut">
              <a:rPr lang="es-CO" smtClean="0"/>
              <a:t>21/06/2021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AC89-50AF-41C3-99C3-391F513B361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31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mincultura/" TargetMode="External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hyperlink" Target="https://twitter.com/mincultura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inisterioCultura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ww.mincultura.gov.co/areas/cooperacion/Paginas/default.aspx" TargetMode="External"/><Relationship Id="rId10" Type="http://schemas.openxmlformats.org/officeDocument/2006/relationships/hyperlink" Target="https://www.mincultura.gov.co/areas/cooperacion/Paginas/ColombiaesIBER.aspx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youtube.com/user/Mincultura?feature=mhw4" TargetMode="External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0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8.emf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openxmlformats.org/officeDocument/2006/relationships/image" Target="../media/image57.emf"/><Relationship Id="rId4" Type="http://schemas.openxmlformats.org/officeDocument/2006/relationships/image" Target="../media/image44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" y="0"/>
            <a:ext cx="9252347" cy="5154216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5362" name="Subtítulo 2"/>
          <p:cNvSpPr>
            <a:spLocks noGrp="1"/>
          </p:cNvSpPr>
          <p:nvPr>
            <p:ph type="subTitle" idx="1"/>
          </p:nvPr>
        </p:nvSpPr>
        <p:spPr>
          <a:xfrm>
            <a:off x="771872" y="1390771"/>
            <a:ext cx="7708604" cy="2361957"/>
          </a:xfrm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s-ES" sz="7300" b="1" dirty="0">
                <a:solidFill>
                  <a:schemeClr val="bg1"/>
                </a:solidFill>
              </a:rPr>
              <a:t>Contexto de la Cooperación Internacional</a:t>
            </a: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endParaRPr lang="es-ES" sz="3300" b="1" dirty="0">
              <a:solidFill>
                <a:schemeClr val="bg1"/>
              </a:solidFill>
            </a:endParaRPr>
          </a:p>
          <a:p>
            <a:pPr eaLnBrk="1" hangingPunct="1"/>
            <a:r>
              <a:rPr lang="es-ES" sz="3300" b="1" dirty="0">
                <a:solidFill>
                  <a:schemeClr val="bg1"/>
                </a:solidFill>
              </a:rPr>
              <a:t>Luz Emérita López – APC Colombia</a:t>
            </a:r>
          </a:p>
        </p:txBody>
      </p:sp>
      <p:sp>
        <p:nvSpPr>
          <p:cNvPr id="15363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</a:rPr>
              <a:t>Contexto de la CI</a:t>
            </a:r>
          </a:p>
        </p:txBody>
      </p:sp>
      <p:sp>
        <p:nvSpPr>
          <p:cNvPr id="15364" name="Rectángulo 7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chemeClr val="bg1"/>
                </a:solidFill>
              </a:rPr>
              <a:t>APC-Colombia</a:t>
            </a:r>
          </a:p>
        </p:txBody>
      </p:sp>
    </p:spTree>
    <p:extLst>
      <p:ext uri="{BB962C8B-B14F-4D97-AF65-F5344CB8AC3E}">
        <p14:creationId xmlns:p14="http://schemas.microsoft.com/office/powerpoint/2010/main" val="2878019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1996424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141935" y="1626936"/>
            <a:ext cx="29728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 de cooperación diseñada por APC-Colombia.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Intercambio de conocimientos, prácticas y aprendizajes entre actores locales.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31067" y="2001757"/>
            <a:ext cx="1914486" cy="120666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 COL-COL </a:t>
            </a:r>
          </a:p>
          <a:p>
            <a:pPr algn="l"/>
            <a:b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</a:b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COLOMBIA LE ENSEÑA A COLOMBIA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5547468" y="1626936"/>
            <a:ext cx="188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Participantes:</a:t>
            </a:r>
          </a:p>
        </p:txBody>
      </p:sp>
      <p:sp>
        <p:nvSpPr>
          <p:cNvPr id="13" name="Rectángulo 2"/>
          <p:cNvSpPr>
            <a:spLocks noChangeArrowheads="1"/>
          </p:cNvSpPr>
          <p:nvPr/>
        </p:nvSpPr>
        <p:spPr bwMode="auto">
          <a:xfrm>
            <a:off x="5601639" y="2001757"/>
            <a:ext cx="31606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Experiencia local exitosa.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Territorios con iniciativas similares en proceso.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Cooperante.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Entidades nacionales (públicas y privadas) responsables del tema.</a:t>
            </a:r>
          </a:p>
        </p:txBody>
      </p:sp>
    </p:spTree>
    <p:extLst>
      <p:ext uri="{BB962C8B-B14F-4D97-AF65-F5344CB8AC3E}">
        <p14:creationId xmlns:p14="http://schemas.microsoft.com/office/powerpoint/2010/main" val="22465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67" t="8084" r="5402" b="47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6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85870" y="723014"/>
            <a:ext cx="5374688" cy="41679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000" b="1" dirty="0">
                <a:solidFill>
                  <a:srgbClr val="434343"/>
                </a:solidFill>
              </a:rPr>
              <a:t>Grupo de Asuntos Internacionales </a:t>
            </a:r>
            <a:br>
              <a:rPr lang="es-CO" sz="3000" b="1" dirty="0">
                <a:solidFill>
                  <a:srgbClr val="434343"/>
                </a:solidFill>
              </a:rPr>
            </a:br>
            <a:r>
              <a:rPr lang="es-CO" sz="3000" b="1" dirty="0">
                <a:solidFill>
                  <a:srgbClr val="434343"/>
                </a:solidFill>
              </a:rPr>
              <a:t>y Cooperación </a:t>
            </a:r>
            <a:br>
              <a:rPr lang="es-CO" sz="3000" b="1" dirty="0">
                <a:solidFill>
                  <a:srgbClr val="434343"/>
                </a:solidFill>
              </a:rPr>
            </a:br>
            <a:br>
              <a:rPr lang="es-CO" sz="3000" b="1" dirty="0">
                <a:solidFill>
                  <a:srgbClr val="434343"/>
                </a:solidFill>
              </a:rPr>
            </a:br>
            <a:r>
              <a:rPr lang="es-CO" sz="2400" b="1" dirty="0">
                <a:solidFill>
                  <a:srgbClr val="434343"/>
                </a:solidFill>
              </a:rPr>
              <a:t>Ministerio de Cultura de Colombia</a:t>
            </a:r>
            <a:br>
              <a:rPr lang="es-CO" sz="2400" b="1" dirty="0">
                <a:solidFill>
                  <a:srgbClr val="434343"/>
                </a:solidFill>
              </a:rPr>
            </a:br>
            <a:br>
              <a:rPr lang="es-CO" sz="2400" b="1" dirty="0">
                <a:solidFill>
                  <a:srgbClr val="434343"/>
                </a:solidFill>
              </a:rPr>
            </a:br>
            <a:br>
              <a:rPr lang="es-CO" sz="2400" b="1" dirty="0">
                <a:solidFill>
                  <a:srgbClr val="434343"/>
                </a:solidFill>
              </a:rPr>
            </a:br>
            <a:r>
              <a:rPr lang="es-CO" sz="2000" b="1" dirty="0">
                <a:solidFill>
                  <a:srgbClr val="434343"/>
                </a:solidFill>
              </a:rPr>
              <a:t>Camilo Tovar</a:t>
            </a:r>
            <a:endParaRPr sz="2000" b="1" dirty="0">
              <a:solidFill>
                <a:srgbClr val="434343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1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977778" y="1394435"/>
            <a:ext cx="3220147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CO" sz="2400" b="1" dirty="0">
                <a:solidFill>
                  <a:srgbClr val="666666"/>
                </a:solidFill>
              </a:rPr>
              <a:t>¿Quiénes Somos?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861237" y="2164803"/>
            <a:ext cx="3336691" cy="1715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spcAft>
                <a:spcPts val="1600"/>
              </a:spcAft>
              <a:buNone/>
            </a:pPr>
            <a:r>
              <a:rPr lang="es-ES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Grupo asesor del Despacho del Ministro, encargado de liderar la estrategia de cooperación internacional y de internacionalización del sector cultural colombiano.</a:t>
            </a:r>
          </a:p>
          <a:p>
            <a:pPr marL="0" indent="0" algn="just">
              <a:spcAft>
                <a:spcPts val="1600"/>
              </a:spcAft>
              <a:buSzPct val="100000"/>
              <a:buNone/>
            </a:pPr>
            <a:endParaRPr lang="es-ES" sz="12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spcAft>
                <a:spcPts val="1600"/>
              </a:spcAft>
              <a:buSzPct val="100000"/>
              <a:buNone/>
            </a:pPr>
            <a:endParaRPr lang="es-ES" sz="12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spcAft>
                <a:spcPts val="1600"/>
              </a:spcAft>
              <a:buNone/>
            </a:pPr>
            <a:endParaRPr sz="1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81B303-8FEC-400F-90D2-42A6AEA5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671" y="1132918"/>
            <a:ext cx="4754880" cy="31686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1B8A32-37C5-4177-B91A-0232472D8EB3}"/>
              </a:ext>
            </a:extLst>
          </p:cNvPr>
          <p:cNvSpPr txBox="1"/>
          <p:nvPr/>
        </p:nvSpPr>
        <p:spPr>
          <a:xfrm>
            <a:off x="616688" y="420950"/>
            <a:ext cx="844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Grupo de Asuntos Internacionales y Cooperación </a:t>
            </a:r>
            <a:endParaRPr lang="es-CO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6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50" y="603019"/>
            <a:ext cx="3960813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Marco de Acción </a:t>
            </a:r>
            <a:endParaRPr sz="2400" b="1" dirty="0">
              <a:solidFill>
                <a:srgbClr val="666666"/>
              </a:solidFill>
            </a:endParaRPr>
          </a:p>
        </p:txBody>
      </p:sp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FCA0220B-6395-D946-9A71-4188CF95A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13057"/>
              </p:ext>
            </p:extLst>
          </p:nvPr>
        </p:nvGraphicFramePr>
        <p:xfrm>
          <a:off x="1980320" y="657711"/>
          <a:ext cx="6249280" cy="382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Imagen 10">
            <a:extLst>
              <a:ext uri="{FF2B5EF4-FFF2-40B4-BE49-F238E27FC236}">
                <a16:creationId xmlns:a16="http://schemas.microsoft.com/office/drawing/2014/main" id="{54DE0A18-E194-5347-A384-FBC11904FD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12" y="2571749"/>
            <a:ext cx="1538971" cy="11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01652BCD-AE52-DC4B-8FD3-26D863125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6950" y="1201029"/>
            <a:ext cx="7340715" cy="25860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Posicionar la política cultural y la cultura colombiana en los diferentes escenarios internacionales para consolidar un rol de liderazgo que permita la internacionalización del sector cultura.</a:t>
            </a:r>
          </a:p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Generar alianzas estratégicas con otros países, organismos multilaterales y entidades privadas para fortalecer las políticas culturales a través de la oferta y recepción de cooperación técnica y/o financiera.</a:t>
            </a:r>
          </a:p>
          <a:p>
            <a:pPr marL="285750" indent="-285750" algn="just">
              <a:spcAft>
                <a:spcPts val="1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Articular la oferta y la demanda en materia de cooperación y asuntos internacionales, en coordinación con el Ministerio de Relaciones Exteriores y la Agencia Presidencial de Cooperación Internacional. </a:t>
            </a:r>
          </a:p>
          <a:p>
            <a:pPr marL="285750" indent="-285750">
              <a:spcAft>
                <a:spcPts val="1600"/>
              </a:spcAft>
            </a:pPr>
            <a:endParaRPr sz="1200" dirty="0"/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50" y="339064"/>
            <a:ext cx="3960813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Objetivos</a:t>
            </a:r>
            <a:endParaRPr sz="24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1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n 90">
            <a:extLst>
              <a:ext uri="{FF2B5EF4-FFF2-40B4-BE49-F238E27FC236}">
                <a16:creationId xmlns:a16="http://schemas.microsoft.com/office/drawing/2014/main" id="{0B57A1A7-0531-497A-AC23-DE15CBC5EB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8795" y="1866167"/>
            <a:ext cx="2323059" cy="1276874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DFC4C784-F212-44DB-BC10-92A8E5E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86016" y="2589499"/>
            <a:ext cx="1398737" cy="846469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" y="4594206"/>
            <a:ext cx="1970972" cy="39773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42233" y="190613"/>
            <a:ext cx="8757147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ASUNTOS CULTURALES</a:t>
            </a:r>
            <a:br>
              <a:rPr lang="es-ES_tradnl" sz="1800" b="1" dirty="0"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sz="1800" dirty="0">
              <a:solidFill>
                <a:srgbClr val="434343"/>
              </a:solidFill>
              <a:latin typeface="Work Sans ExtraBold" panose="000009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F9A77E4-8BCC-431D-868A-64EE9A2437D8}"/>
              </a:ext>
            </a:extLst>
          </p:cNvPr>
          <p:cNvSpPr/>
          <p:nvPr/>
        </p:nvSpPr>
        <p:spPr>
          <a:xfrm rot="16200000">
            <a:off x="-793942" y="2341747"/>
            <a:ext cx="30095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00" b="1" dirty="0">
                <a:solidFill>
                  <a:schemeClr val="tx1"/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EMPRENDIMIENTO, INNOVACIÓN Y GESTIÓN DEL CONOCIMIENTO</a:t>
            </a:r>
            <a:endParaRPr lang="es-CO" sz="1300" dirty="0">
              <a:solidFill>
                <a:schemeClr val="tx1"/>
              </a:solidFill>
              <a:latin typeface="Work Sans ExtraBold" panose="000009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FC4CF64-4BB3-4089-8B91-DA9F8BE3028D}"/>
              </a:ext>
            </a:extLst>
          </p:cNvPr>
          <p:cNvSpPr/>
          <p:nvPr/>
        </p:nvSpPr>
        <p:spPr>
          <a:xfrm>
            <a:off x="990216" y="1144657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solidFill>
                  <a:schemeClr val="bg1"/>
                </a:solidFill>
                <a:latin typeface="Work Sans Medium" panose="00000600000000000000" pitchFamily="50" charset="0"/>
              </a:rPr>
              <a:t>Infraestructura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1C8A451-2595-4943-AF58-5A1548B0F074}"/>
              </a:ext>
            </a:extLst>
          </p:cNvPr>
          <p:cNvSpPr/>
          <p:nvPr/>
        </p:nvSpPr>
        <p:spPr>
          <a:xfrm>
            <a:off x="990216" y="1740810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Dotación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FFCD16A-39F6-4DED-A3BA-59A4C5C0D8E0}"/>
              </a:ext>
            </a:extLst>
          </p:cNvPr>
          <p:cNvSpPr/>
          <p:nvPr/>
        </p:nvSpPr>
        <p:spPr>
          <a:xfrm>
            <a:off x="990216" y="2322458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Formación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7497A0F-CA03-4909-9B26-8C1FC30C4E96}"/>
              </a:ext>
            </a:extLst>
          </p:cNvPr>
          <p:cNvSpPr/>
          <p:nvPr/>
        </p:nvSpPr>
        <p:spPr>
          <a:xfrm>
            <a:off x="990215" y="2918611"/>
            <a:ext cx="2554843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Creación, Producción </a:t>
            </a:r>
          </a:p>
          <a:p>
            <a:pPr algn="r"/>
            <a:r>
              <a:rPr lang="es-CO" sz="1300" dirty="0">
                <a:latin typeface="Work Sans Medium" panose="00000600000000000000" pitchFamily="50" charset="0"/>
              </a:rPr>
              <a:t>y Circulación 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B73D9EB-F985-4FF8-9BA7-A47AB5721CA4}"/>
              </a:ext>
            </a:extLst>
          </p:cNvPr>
          <p:cNvSpPr/>
          <p:nvPr/>
        </p:nvSpPr>
        <p:spPr>
          <a:xfrm>
            <a:off x="990216" y="3521488"/>
            <a:ext cx="2554842" cy="504265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CO" sz="1300" dirty="0">
                <a:latin typeface="Work Sans Medium" panose="00000600000000000000" pitchFamily="50" charset="0"/>
              </a:rPr>
              <a:t>Investigación </a:t>
            </a:r>
          </a:p>
          <a:p>
            <a:pPr algn="r"/>
            <a:r>
              <a:rPr lang="es-CO" sz="1300" dirty="0">
                <a:latin typeface="Work Sans Medium" panose="00000600000000000000" pitchFamily="50" charset="0"/>
              </a:rPr>
              <a:t>y Divulgación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B95F5F0-75D6-4829-80A5-1E3FB53AF9E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188780" y="1123746"/>
            <a:ext cx="559853" cy="5598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2C2738B-521F-4AC1-941C-C7EE208A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507636" y="1789867"/>
            <a:ext cx="430048" cy="4300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2C9D062-A84A-4512-8E00-C69F386056E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493" y="1767540"/>
            <a:ext cx="882386" cy="49106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2E0DE23-BA08-4B63-8FF1-D4F734CD6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84" b="90430" l="2344" r="98633">
                        <a14:foregroundMark x1="22266" y1="9570" x2="22266" y2="9570"/>
                        <a14:foregroundMark x1="45898" y1="90430" x2="45898" y2="90430"/>
                        <a14:foregroundMark x1="86523" y1="57031" x2="86523" y2="57031"/>
                        <a14:foregroundMark x1="94922" y1="53516" x2="94922" y2="53516"/>
                        <a14:foregroundMark x1="98828" y1="57227" x2="98828" y2="57227"/>
                        <a14:foregroundMark x1="2344" y1="8984" x2="2344" y2="8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826" y="1793837"/>
            <a:ext cx="430048" cy="43004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4066642-657D-46DB-8678-9E09920A5C69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9" b="96044" l="3407" r="94286">
                        <a14:foregroundMark x1="43407" y1="19231" x2="43407" y2="19231"/>
                        <a14:foregroundMark x1="37033" y1="96044" x2="37033" y2="96044"/>
                        <a14:foregroundMark x1="4725" y1="82857" x2="4725" y2="82857"/>
                        <a14:foregroundMark x1="91538" y1="83297" x2="91538" y2="83297"/>
                        <a14:foregroundMark x1="94286" y1="84176" x2="94286" y2="84176"/>
                        <a14:foregroundMark x1="3626" y1="83297" x2="3626" y2="83297"/>
                        <a14:foregroundMark x1="10879" y1="21538" x2="10879" y2="21538"/>
                        <a14:foregroundMark x1="18681" y1="28791" x2="18681" y2="28791"/>
                        <a14:foregroundMark x1="20879" y1="32747" x2="20879" y2="32747"/>
                        <a14:foregroundMark x1="19121" y1="36923" x2="19121" y2="36923"/>
                        <a14:foregroundMark x1="27473" y1="15824" x2="27473" y2="15824"/>
                        <a14:foregroundMark x1="24835" y1="4505" x2="24835" y2="4505"/>
                        <a14:foregroundMark x1="18901" y1="1209" x2="18901" y2="1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57" y="2346712"/>
            <a:ext cx="433714" cy="43371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DE7D3486-C7BB-4311-A501-65DEBAD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9" b="96044" l="3407" r="94286">
                        <a14:foregroundMark x1="43407" y1="19231" x2="43407" y2="19231"/>
                        <a14:foregroundMark x1="37033" y1="96044" x2="37033" y2="96044"/>
                        <a14:foregroundMark x1="4725" y1="82857" x2="4725" y2="82857"/>
                        <a14:foregroundMark x1="91538" y1="83297" x2="91538" y2="83297"/>
                        <a14:foregroundMark x1="94286" y1="84176" x2="94286" y2="84176"/>
                        <a14:foregroundMark x1="3626" y1="83297" x2="3626" y2="83297"/>
                        <a14:foregroundMark x1="10879" y1="21538" x2="10879" y2="21538"/>
                        <a14:foregroundMark x1="18681" y1="28791" x2="18681" y2="28791"/>
                        <a14:foregroundMark x1="20879" y1="32747" x2="20879" y2="32747"/>
                        <a14:foregroundMark x1="19121" y1="36923" x2="19121" y2="36923"/>
                        <a14:foregroundMark x1="27473" y1="15824" x2="27473" y2="15824"/>
                        <a14:foregroundMark x1="24835" y1="4505" x2="24835" y2="4505"/>
                        <a14:foregroundMark x1="18901" y1="1209" x2="18901" y2="1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0671" y="2354753"/>
            <a:ext cx="433714" cy="43371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F0229A9-0D1F-4AB8-AE06-1B94E43661E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6185" y="2939738"/>
            <a:ext cx="483137" cy="483137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3608342-F822-4A89-BA89-ED2A22F98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</a:blip>
          <a:stretch>
            <a:fillRect/>
          </a:stretch>
        </p:blipFill>
        <p:spPr>
          <a:xfrm>
            <a:off x="1571897" y="3549107"/>
            <a:ext cx="470647" cy="47064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55E725A-4937-451A-BF52-A19C4A929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000" b="93111" l="5349" r="96047">
                        <a14:foregroundMark x1="32209" y1="10000" x2="32209" y2="10000"/>
                        <a14:foregroundMark x1="44419" y1="7222" x2="44419" y2="7222"/>
                        <a14:foregroundMark x1="5465" y1="37778" x2="5465" y2="37778"/>
                        <a14:foregroundMark x1="38605" y1="35333" x2="38605" y2="35333"/>
                        <a14:foregroundMark x1="38605" y1="46889" x2="38605" y2="46889"/>
                        <a14:foregroundMark x1="96047" y1="87222" x2="96047" y2="87222"/>
                        <a14:foregroundMark x1="89186" y1="93111" x2="89186" y2="93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484" y="3604855"/>
            <a:ext cx="343187" cy="359149"/>
          </a:xfrm>
          <a:prstGeom prst="rect">
            <a:avLst/>
          </a:prstGeom>
        </p:spPr>
      </p:pic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D3557C81-7198-486B-ABA4-F9509AFF7177}"/>
              </a:ext>
            </a:extLst>
          </p:cNvPr>
          <p:cNvSpPr/>
          <p:nvPr/>
        </p:nvSpPr>
        <p:spPr>
          <a:xfrm>
            <a:off x="3645093" y="600508"/>
            <a:ext cx="2015578" cy="468436"/>
          </a:xfrm>
          <a:prstGeom prst="roundRect">
            <a:avLst/>
          </a:prstGeom>
          <a:solidFill>
            <a:srgbClr val="820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Work Sans Medium" panose="00000600000000000000" pitchFamily="50" charset="0"/>
              </a:rPr>
              <a:t>Internacionalización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B696DC77-4DEB-4125-957A-B6E21B8D65E3}"/>
              </a:ext>
            </a:extLst>
          </p:cNvPr>
          <p:cNvSpPr/>
          <p:nvPr/>
        </p:nvSpPr>
        <p:spPr>
          <a:xfrm>
            <a:off x="3019146" y="4236635"/>
            <a:ext cx="3191645" cy="484935"/>
          </a:xfrm>
          <a:prstGeom prst="roundRect">
            <a:avLst/>
          </a:prstGeom>
          <a:solidFill>
            <a:srgbClr val="820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Cooperación Técnica y/o Financiera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F0E322EB-2D13-4644-83B2-9898B3D20A44}"/>
              </a:ext>
            </a:extLst>
          </p:cNvPr>
          <p:cNvSpPr/>
          <p:nvPr/>
        </p:nvSpPr>
        <p:spPr>
          <a:xfrm>
            <a:off x="1963989" y="4698693"/>
            <a:ext cx="5613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ExtraBold" panose="000009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OFERTA Y DEMANDA INSTITUCIONAL DEL MINISTERIO</a:t>
            </a:r>
          </a:p>
          <a:p>
            <a:pPr algn="ctr"/>
            <a:r>
              <a:rPr lang="es-CO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Direcciones </a:t>
            </a:r>
            <a:r>
              <a:rPr lang="es-E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s-CO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 Medium" panose="000006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Entidades Adscritas</a:t>
            </a:r>
            <a:endParaRPr lang="es-CO" sz="1000" dirty="0">
              <a:solidFill>
                <a:schemeClr val="tx1">
                  <a:lumMod val="65000"/>
                  <a:lumOff val="35000"/>
                </a:schemeClr>
              </a:solidFill>
              <a:latin typeface="Work Sans Medium" panose="00000600000000000000" pitchFamily="50" charset="0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517678CD-9096-41E0-BF23-263D1EC04FE0}"/>
              </a:ext>
            </a:extLst>
          </p:cNvPr>
          <p:cNvSpPr/>
          <p:nvPr/>
        </p:nvSpPr>
        <p:spPr>
          <a:xfrm>
            <a:off x="3742824" y="1593142"/>
            <a:ext cx="1966899" cy="1707264"/>
          </a:xfrm>
          <a:prstGeom prst="ellipse">
            <a:avLst/>
          </a:prstGeom>
          <a:solidFill>
            <a:srgbClr val="DE2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Work Sans ExtraBold" panose="00000900000000000000" pitchFamily="50" charset="0"/>
              </a:rPr>
              <a:t>Asuntos Internacionales y Cooperación </a:t>
            </a: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86E620AB-1A3F-42CE-B9E4-869AC1CAA378}"/>
              </a:ext>
            </a:extLst>
          </p:cNvPr>
          <p:cNvSpPr/>
          <p:nvPr/>
        </p:nvSpPr>
        <p:spPr>
          <a:xfrm>
            <a:off x="5997320" y="1735318"/>
            <a:ext cx="1439364" cy="365941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1"/>
                </a:solidFill>
                <a:latin typeface="Work Sans Medium" panose="00000600000000000000" pitchFamily="50" charset="0"/>
              </a:rPr>
              <a:t>Multilaterales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A71AC7CC-AF23-4988-826A-962144C559E2}"/>
              </a:ext>
            </a:extLst>
          </p:cNvPr>
          <p:cNvSpPr/>
          <p:nvPr/>
        </p:nvSpPr>
        <p:spPr>
          <a:xfrm>
            <a:off x="6008030" y="2623432"/>
            <a:ext cx="1428654" cy="242263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Bilaterales</a:t>
            </a: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D5E26B7C-CD89-4186-8136-A025095E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60045" y="775499"/>
            <a:ext cx="787444" cy="802335"/>
          </a:xfrm>
          <a:prstGeom prst="rect">
            <a:avLst/>
          </a:prstGeom>
        </p:spPr>
      </p:pic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id="{37341D32-7AF5-475B-B05A-A799AE8AB026}"/>
              </a:ext>
            </a:extLst>
          </p:cNvPr>
          <p:cNvSpPr/>
          <p:nvPr/>
        </p:nvSpPr>
        <p:spPr>
          <a:xfrm>
            <a:off x="6000996" y="3389055"/>
            <a:ext cx="1428654" cy="242263"/>
          </a:xfrm>
          <a:prstGeom prst="roundRect">
            <a:avLst/>
          </a:prstGeom>
          <a:solidFill>
            <a:srgbClr val="BE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bg1"/>
                </a:solidFill>
                <a:latin typeface="Work Sans Medium" panose="00000600000000000000" pitchFamily="50" charset="0"/>
              </a:rPr>
              <a:t>Privados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CB30922-DCB1-46B2-ACCD-48B8A850F8BF}"/>
              </a:ext>
            </a:extLst>
          </p:cNvPr>
          <p:cNvSpPr txBox="1"/>
          <p:nvPr/>
        </p:nvSpPr>
        <p:spPr>
          <a:xfrm>
            <a:off x="7495334" y="520054"/>
            <a:ext cx="6330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OEI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4FD5C56-BF6F-4B29-8D75-C42E7B6B9EAD}"/>
              </a:ext>
            </a:extLst>
          </p:cNvPr>
          <p:cNvSpPr txBox="1"/>
          <p:nvPr/>
        </p:nvSpPr>
        <p:spPr>
          <a:xfrm>
            <a:off x="8145012" y="477712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UNESCO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0D641709-EED6-4292-9015-34891D143FEB}"/>
              </a:ext>
            </a:extLst>
          </p:cNvPr>
          <p:cNvSpPr txBox="1"/>
          <p:nvPr/>
        </p:nvSpPr>
        <p:spPr>
          <a:xfrm>
            <a:off x="7846737" y="1068944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USAID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963F73B0-D515-44F4-9650-38DD94A5DA7E}"/>
              </a:ext>
            </a:extLst>
          </p:cNvPr>
          <p:cNvSpPr txBox="1"/>
          <p:nvPr/>
        </p:nvSpPr>
        <p:spPr>
          <a:xfrm>
            <a:off x="7145957" y="1073061"/>
            <a:ext cx="954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OIM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CC529818-A2E6-4644-A941-D12390D0FF30}"/>
              </a:ext>
            </a:extLst>
          </p:cNvPr>
          <p:cNvSpPr txBox="1"/>
          <p:nvPr/>
        </p:nvSpPr>
        <p:spPr>
          <a:xfrm>
            <a:off x="7801229" y="1626441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MERCOSUR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D51C31CF-2FF9-4C92-AEAD-507EFB62815E}"/>
              </a:ext>
            </a:extLst>
          </p:cNvPr>
          <p:cNvSpPr txBox="1"/>
          <p:nvPr/>
        </p:nvSpPr>
        <p:spPr>
          <a:xfrm>
            <a:off x="6981110" y="1569976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SEGIP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BABC23C0-80D7-47F3-8C48-BF9410F81DD1}"/>
              </a:ext>
            </a:extLst>
          </p:cNvPr>
          <p:cNvSpPr txBox="1"/>
          <p:nvPr/>
        </p:nvSpPr>
        <p:spPr>
          <a:xfrm>
            <a:off x="6210791" y="1185882"/>
            <a:ext cx="122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ALIANZA DEL</a:t>
            </a:r>
          </a:p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 PACÍFICO 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9738AADF-CDC2-4E2D-B0BB-FCD2267D2544}"/>
              </a:ext>
            </a:extLst>
          </p:cNvPr>
          <p:cNvSpPr txBox="1"/>
          <p:nvPr/>
        </p:nvSpPr>
        <p:spPr>
          <a:xfrm>
            <a:off x="8012346" y="2901834"/>
            <a:ext cx="1229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ESTADOS 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779ECA9D-8033-4F64-9A15-E4DBD928F88E}"/>
              </a:ext>
            </a:extLst>
          </p:cNvPr>
          <p:cNvSpPr txBox="1"/>
          <p:nvPr/>
        </p:nvSpPr>
        <p:spPr>
          <a:xfrm>
            <a:off x="7294286" y="2233703"/>
            <a:ext cx="13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AGENCIAS DE COOPERACIÓN INTERNACIONALES 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1C07E7E5-BD32-4A24-A12E-5E4364C1DF30}"/>
              </a:ext>
            </a:extLst>
          </p:cNvPr>
          <p:cNvSpPr txBox="1"/>
          <p:nvPr/>
        </p:nvSpPr>
        <p:spPr>
          <a:xfrm>
            <a:off x="7687469" y="4278281"/>
            <a:ext cx="127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CÁMARAS DE COMERCIO BINACIONALES 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7FD09912-C4B9-453F-BE6D-CC5A8C61B138}"/>
              </a:ext>
            </a:extLst>
          </p:cNvPr>
          <p:cNvSpPr txBox="1"/>
          <p:nvPr/>
        </p:nvSpPr>
        <p:spPr>
          <a:xfrm>
            <a:off x="7129140" y="3452581"/>
            <a:ext cx="1398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EMPRESAS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2D831A61-8E95-4F12-A4CE-18C73EE55B96}"/>
              </a:ext>
            </a:extLst>
          </p:cNvPr>
          <p:cNvSpPr txBox="1"/>
          <p:nvPr/>
        </p:nvSpPr>
        <p:spPr>
          <a:xfrm>
            <a:off x="7925194" y="3707064"/>
            <a:ext cx="1398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FUNDACIONES</a:t>
            </a:r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1BC7977A-9F4A-4A91-ABEA-13BBF1E0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6168" y="1257204"/>
            <a:ext cx="992695" cy="865300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EBBFB8BD-D404-462D-9384-D7AD082332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7860" y="650814"/>
            <a:ext cx="1115581" cy="972416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F2585C11-6996-4A61-9FD1-35AC1A8106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82769" y="174050"/>
            <a:ext cx="932143" cy="812519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897A46F6-5DFF-4285-88CB-4435DFA8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27909" y="1254344"/>
            <a:ext cx="1513958" cy="972416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DFF8EBAA-B795-482D-90A5-9279F65E31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00100" y="778408"/>
            <a:ext cx="1690774" cy="1122865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F014EB4B-8A31-4212-A5CD-B153A8F902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8590" y="220247"/>
            <a:ext cx="932143" cy="812519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74FB3A09-A911-424C-B37C-68FD31EF1DD9}"/>
              </a:ext>
            </a:extLst>
          </p:cNvPr>
          <p:cNvSpPr txBox="1"/>
          <p:nvPr/>
        </p:nvSpPr>
        <p:spPr>
          <a:xfrm>
            <a:off x="6184276" y="3861635"/>
            <a:ext cx="102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Work Sans SemiBold" panose="00000700000000000000" pitchFamily="50" charset="0"/>
              </a:rPr>
              <a:t>CAJAS DE COMPENSACIÓN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DD17A471-3957-4F51-8519-E01CF0FB63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9891" y="3117535"/>
            <a:ext cx="1398737" cy="846469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9CF7C37D-6130-4E88-8D9C-0C5DCD8272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6732" y="3414272"/>
            <a:ext cx="1597781" cy="84646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681EE97B-E201-4B80-B86A-A44FC0AAEC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0827" y="3488154"/>
            <a:ext cx="2122257" cy="1089529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4A0D73AD-A9DA-4F92-B9A4-DF388762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98590" y="3920168"/>
            <a:ext cx="2055665" cy="1069986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12A7290-E3F8-47C2-B841-79996D2858D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8962">
            <a:off x="2091220" y="4212411"/>
            <a:ext cx="532607" cy="532607"/>
          </a:xfrm>
          <a:prstGeom prst="rect">
            <a:avLst/>
          </a:prstGeom>
          <a:effectLst/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AEB5AEBB-7CAF-4300-A625-EF2098AA3246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216575" y="273071"/>
            <a:ext cx="532607" cy="532607"/>
          </a:xfrm>
          <a:prstGeom prst="rect">
            <a:avLst/>
          </a:prstGeom>
          <a:effectLst/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C2575247-C0B1-406F-8ED1-D01622E40473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664595" y="358643"/>
            <a:ext cx="532607" cy="532607"/>
          </a:xfrm>
          <a:prstGeom prst="rect">
            <a:avLst/>
          </a:prstGeom>
          <a:effectLst/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5F24006F-CBCD-4685-8D18-921C0EA3FD01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7027497" y="4236637"/>
            <a:ext cx="532607" cy="532607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32406B50-E5AB-EF49-A162-59EA31CE39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700" y="329750"/>
            <a:ext cx="723265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CO" sz="2400" b="1" dirty="0">
                <a:solidFill>
                  <a:srgbClr val="666666"/>
                </a:solidFill>
              </a:rPr>
              <a:t>Líneas de Acción</a:t>
            </a:r>
            <a:endParaRPr sz="2400" b="1" dirty="0">
              <a:solidFill>
                <a:srgbClr val="666666"/>
              </a:solidFill>
            </a:endParaRPr>
          </a:p>
        </p:txBody>
      </p:sp>
      <p:sp>
        <p:nvSpPr>
          <p:cNvPr id="21" name="Rectángulo: esquinas redondeadas 55">
            <a:extLst>
              <a:ext uri="{FF2B5EF4-FFF2-40B4-BE49-F238E27FC236}">
                <a16:creationId xmlns:a16="http://schemas.microsoft.com/office/drawing/2014/main" id="{1E7DC282-5942-7449-A1FD-05BB5A6150D4}"/>
              </a:ext>
            </a:extLst>
          </p:cNvPr>
          <p:cNvSpPr/>
          <p:nvPr/>
        </p:nvSpPr>
        <p:spPr>
          <a:xfrm>
            <a:off x="1011710" y="930555"/>
            <a:ext cx="7632560" cy="333024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Negociar instrumentos de cooperación internacional (MoU, convenios, acuerdos) </a:t>
            </a:r>
          </a:p>
        </p:txBody>
      </p:sp>
      <p:sp>
        <p:nvSpPr>
          <p:cNvPr id="22" name="Rectángulo: esquinas redondeadas 55">
            <a:extLst>
              <a:ext uri="{FF2B5EF4-FFF2-40B4-BE49-F238E27FC236}">
                <a16:creationId xmlns:a16="http://schemas.microsoft.com/office/drawing/2014/main" id="{B123DD31-A2D7-DB4D-98BB-047B3462355B}"/>
              </a:ext>
            </a:extLst>
          </p:cNvPr>
          <p:cNvSpPr/>
          <p:nvPr/>
        </p:nvSpPr>
        <p:spPr>
          <a:xfrm>
            <a:off x="1011709" y="1364810"/>
            <a:ext cx="7632560" cy="352425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Facilitar y coordinar el intercambio de conocimientos y experiencias</a:t>
            </a:r>
          </a:p>
        </p:txBody>
      </p:sp>
      <p:sp>
        <p:nvSpPr>
          <p:cNvPr id="23" name="Rectángulo: esquinas redondeadas 55">
            <a:extLst>
              <a:ext uri="{FF2B5EF4-FFF2-40B4-BE49-F238E27FC236}">
                <a16:creationId xmlns:a16="http://schemas.microsoft.com/office/drawing/2014/main" id="{FCD5E9AF-C06D-CC4B-BAE6-3376CAB47C2D}"/>
              </a:ext>
            </a:extLst>
          </p:cNvPr>
          <p:cNvSpPr/>
          <p:nvPr/>
        </p:nvSpPr>
        <p:spPr>
          <a:xfrm>
            <a:off x="1011707" y="1823396"/>
            <a:ext cx="7632559" cy="348471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Generar alianzas estratégicas formales y no formales</a:t>
            </a:r>
          </a:p>
        </p:txBody>
      </p:sp>
      <p:sp>
        <p:nvSpPr>
          <p:cNvPr id="25" name="Rectángulo: esquinas redondeadas 55">
            <a:extLst>
              <a:ext uri="{FF2B5EF4-FFF2-40B4-BE49-F238E27FC236}">
                <a16:creationId xmlns:a16="http://schemas.microsoft.com/office/drawing/2014/main" id="{A3ABC455-6B14-8B49-B1FF-FEEFD92C4E22}"/>
              </a:ext>
            </a:extLst>
          </p:cNvPr>
          <p:cNvSpPr/>
          <p:nvPr/>
        </p:nvSpPr>
        <p:spPr>
          <a:xfrm>
            <a:off x="1011708" y="2315041"/>
            <a:ext cx="7632558" cy="335842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Divulgar y participar en convocatorias para la financiación de proyectos</a:t>
            </a:r>
          </a:p>
        </p:txBody>
      </p:sp>
      <p:sp>
        <p:nvSpPr>
          <p:cNvPr id="26" name="Rectángulo: esquinas redondeadas 55">
            <a:extLst>
              <a:ext uri="{FF2B5EF4-FFF2-40B4-BE49-F238E27FC236}">
                <a16:creationId xmlns:a16="http://schemas.microsoft.com/office/drawing/2014/main" id="{2A8818B8-673D-4F4C-98C2-E379D32CA735}"/>
              </a:ext>
            </a:extLst>
          </p:cNvPr>
          <p:cNvSpPr/>
          <p:nvPr/>
        </p:nvSpPr>
        <p:spPr>
          <a:xfrm>
            <a:off x="1011707" y="2827074"/>
            <a:ext cx="7632557" cy="311296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Posicionar y promover al sector cultural en escenarios internacionales</a:t>
            </a:r>
          </a:p>
        </p:txBody>
      </p:sp>
      <p:sp>
        <p:nvSpPr>
          <p:cNvPr id="27" name="Rectángulo: esquinas redondeadas 55">
            <a:extLst>
              <a:ext uri="{FF2B5EF4-FFF2-40B4-BE49-F238E27FC236}">
                <a16:creationId xmlns:a16="http://schemas.microsoft.com/office/drawing/2014/main" id="{796160DF-FE11-2244-8085-494DA3B19A31}"/>
              </a:ext>
            </a:extLst>
          </p:cNvPr>
          <p:cNvSpPr/>
          <p:nvPr/>
        </p:nvSpPr>
        <p:spPr>
          <a:xfrm>
            <a:off x="1011708" y="3314561"/>
            <a:ext cx="7632556" cy="315951"/>
          </a:xfrm>
          <a:prstGeom prst="roundRect">
            <a:avLst/>
          </a:prstGeom>
          <a:solidFill>
            <a:srgbClr val="BE0C4D"/>
          </a:solidFill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Participar en redes, mecanismos y espacios de coordinación e integración regional </a:t>
            </a:r>
          </a:p>
        </p:txBody>
      </p:sp>
      <p:sp>
        <p:nvSpPr>
          <p:cNvPr id="28" name="Rectángulo: esquinas redondeadas 55">
            <a:extLst>
              <a:ext uri="{FF2B5EF4-FFF2-40B4-BE49-F238E27FC236}">
                <a16:creationId xmlns:a16="http://schemas.microsoft.com/office/drawing/2014/main" id="{1A65754C-8039-4844-81B1-DFBF3E9BFFF3}"/>
              </a:ext>
            </a:extLst>
          </p:cNvPr>
          <p:cNvSpPr/>
          <p:nvPr/>
        </p:nvSpPr>
        <p:spPr>
          <a:xfrm>
            <a:off x="1011707" y="3768316"/>
            <a:ext cx="7632555" cy="346171"/>
          </a:xfrm>
          <a:prstGeom prst="roundRect">
            <a:avLst/>
          </a:prstGeom>
          <a:noFill/>
          <a:ln w="28575">
            <a:solidFill>
              <a:srgbClr val="BE0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O" sz="1300" dirty="0">
                <a:solidFill>
                  <a:srgbClr val="666666"/>
                </a:solidFill>
                <a:latin typeface="Verdana"/>
                <a:ea typeface="Verdana"/>
                <a:cs typeface="Verdana"/>
              </a:rPr>
              <a:t>Identificar e intercambiar buenas prácticas y lecciones aprendidas</a:t>
            </a:r>
          </a:p>
        </p:txBody>
      </p:sp>
    </p:spTree>
    <p:extLst>
      <p:ext uri="{BB962C8B-B14F-4D97-AF65-F5344CB8AC3E}">
        <p14:creationId xmlns:p14="http://schemas.microsoft.com/office/powerpoint/2010/main" val="88605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29215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2;p14">
            <a:extLst>
              <a:ext uri="{FF2B5EF4-FFF2-40B4-BE49-F238E27FC236}">
                <a16:creationId xmlns:a16="http://schemas.microsoft.com/office/drawing/2014/main" id="{92C0A5E9-C126-9948-B945-6009FCCB31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6947" y="939211"/>
            <a:ext cx="7340715" cy="3476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Micrositio del Grupo de Asuntos Internacionales y Cooperación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https://www.mincultura.gov.co/areas/cooperacion/Paginas/default.aspx</a:t>
            </a:r>
            <a:endParaRPr lang="es-CO" sz="14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Redes sociales del Ministerio de Cultura (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#MinCulturaInternacional)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https://www.facebook.com/MinisterioCultura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https://twitter.com/mincultura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https://www.instagram.com/mincultura/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https://www.youtube.com/user/Mincultura?feature=mhw4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600"/>
              </a:spcAft>
            </a:pPr>
            <a:r>
              <a:rPr lang="es-CO" sz="1400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Estrategia</a:t>
            </a: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 #ColombiaEsIBER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400" i="1" dirty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https://www.mincultura.gov.co/areas/cooperacion/Paginas/ColombiaesIBER.aspx</a:t>
            </a: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4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endParaRPr lang="es-CO" sz="1000" i="1" dirty="0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55;p13">
            <a:extLst>
              <a:ext uri="{FF2B5EF4-FFF2-40B4-BE49-F238E27FC236}">
                <a16:creationId xmlns:a16="http://schemas.microsoft.com/office/drawing/2014/main" id="{646612E7-5D0A-C942-AE94-464D8016A9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48" y="291511"/>
            <a:ext cx="7340715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666666"/>
                </a:solidFill>
              </a:rPr>
              <a:t>Enlaces acceso información</a:t>
            </a:r>
            <a:endParaRPr sz="2400" b="1" dirty="0">
              <a:solidFill>
                <a:srgbClr val="666666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94F3C9-0B94-4253-B8AA-C5D3A7F82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7103" y="2530690"/>
            <a:ext cx="190500" cy="190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628368-09F5-4AF4-8D09-C95146CD2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103" y="2222861"/>
            <a:ext cx="190500" cy="190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BA30DA-3142-4317-AE69-CD64BED6E8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7103" y="2846515"/>
            <a:ext cx="190500" cy="190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13984C-E2CB-4331-ABA0-B5AABF8E16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103" y="3124629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1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26232" y="1288700"/>
            <a:ext cx="3913500" cy="11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s-ES" sz="3000" dirty="0">
                <a:solidFill>
                  <a:srgbClr val="434343"/>
                </a:solidFill>
                <a:latin typeface="Work Sans"/>
              </a:rPr>
              <a:t>Alianzas estratégicas </a:t>
            </a:r>
            <a:endParaRPr lang="es-ES" sz="3000" dirty="0">
              <a:latin typeface="Work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3D87E9-A8A8-4891-998E-EACD12886966}"/>
              </a:ext>
            </a:extLst>
          </p:cNvPr>
          <p:cNvSpPr txBox="1"/>
          <p:nvPr/>
        </p:nvSpPr>
        <p:spPr>
          <a:xfrm>
            <a:off x="505258" y="3005570"/>
            <a:ext cx="308090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Lady Johanna González </a:t>
            </a:r>
          </a:p>
          <a:p>
            <a:r>
              <a:rPr lang="es-ES"/>
              <a:t>Grupo de Colecciones y Servicios </a:t>
            </a:r>
            <a:endParaRPr lang="es-ES" dirty="0"/>
          </a:p>
          <a:p>
            <a:r>
              <a:rPr lang="es-ES"/>
              <a:t>Biblioteca Nacional de Colombia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344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68094" y="0"/>
            <a:ext cx="9212094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8436" name="Rectángulo 6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9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9359" y="497100"/>
            <a:ext cx="33558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500" b="1" dirty="0">
                <a:solidFill>
                  <a:schemeClr val="accent2">
                    <a:lumMod val="50000"/>
                    <a:lumOff val="50000"/>
                  </a:schemeClr>
                </a:solidFill>
                <a:latin typeface="+mj-lt"/>
              </a:rPr>
              <a:t>AGENDA </a:t>
            </a:r>
            <a:endParaRPr lang="es-CO" sz="3300" b="1" dirty="0">
              <a:solidFill>
                <a:schemeClr val="accent2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7764"/>
              </p:ext>
            </p:extLst>
          </p:nvPr>
        </p:nvGraphicFramePr>
        <p:xfrm>
          <a:off x="3945207" y="1071160"/>
          <a:ext cx="4937760" cy="3729195"/>
        </p:xfrm>
        <a:graphic>
          <a:graphicData uri="http://schemas.openxmlformats.org/drawingml/2006/table">
            <a:tbl>
              <a:tblPr/>
              <a:tblGrid>
                <a:gridCol w="2633472">
                  <a:extLst>
                    <a:ext uri="{9D8B030D-6E8A-4147-A177-3AD203B41FA5}">
                      <a16:colId xmlns:a16="http://schemas.microsoft.com/office/drawing/2014/main" val="3562060902"/>
                    </a:ext>
                  </a:extLst>
                </a:gridCol>
                <a:gridCol w="2304288">
                  <a:extLst>
                    <a:ext uri="{9D8B030D-6E8A-4147-A177-3AD203B41FA5}">
                      <a16:colId xmlns:a16="http://schemas.microsoft.com/office/drawing/2014/main" val="396245254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Tema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Ponente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479656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Contexto sobre la cooperación internacional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201F1E"/>
                          </a:solidFill>
                          <a:effectLst/>
                          <a:latin typeface="+mj-lt"/>
                        </a:rPr>
                        <a:t> Luz Emérita- Agencia Presidencial de Cooperación Internacional de Colombia</a:t>
                      </a: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CO" sz="1200" dirty="0">
                        <a:effectLst/>
                        <a:latin typeface="+mj-lt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53394"/>
                  </a:ext>
                </a:extLst>
              </a:tr>
              <a:tr h="6647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Grupo de Asuntos Internacionales y Cooperación del Ministerio de Cultura.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Camilo Tovar </a:t>
                      </a:r>
                      <a:endParaRPr lang="es-ES" sz="1200" dirty="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Asesor de Asuntos Internacionales y Cooperación</a:t>
                      </a:r>
                      <a:r>
                        <a:rPr lang="es-ES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87536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Alianzas estrategias - Instituciones de divulgación científica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Lady Johana González, Biblioteca Nacional</a:t>
                      </a: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28319"/>
                  </a:ext>
                </a:extLst>
              </a:tr>
              <a:tr h="6619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Experiencia en circulación y gestión internacional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Jaime Orlando Félix </a:t>
                      </a:r>
                      <a:endParaRPr lang="es-ES" sz="1200"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Emprendimiento y economía Naranja</a:t>
                      </a:r>
                      <a:r>
                        <a:rPr lang="es-ES" sz="120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884950"/>
                  </a:ext>
                </a:extLst>
              </a:tr>
              <a:tr h="2696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Preguntas 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95572"/>
                  </a:ext>
                </a:extLst>
              </a:tr>
              <a:tr h="4658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Actividad valoración del conocimiento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64759"/>
                  </a:ext>
                </a:extLst>
              </a:tr>
            </a:tbl>
          </a:graphicData>
        </a:graphic>
      </p:graphicFrame>
      <p:pic>
        <p:nvPicPr>
          <p:cNvPr id="15" name="Picture 2" descr="https://attachments.office.net/owa/pcarvajal%40mincultura.gov.co/service.svc/s/GetAttachmentThumbnail?id=AAMkADMwY2YzODc2LWVhZTctNGQzOS1iNDhhLTRlMTk1YjBjYzU0YgBGAAAAAAB55Fp49ttQTJlL57jCC30SBwA0IYij8M60RpHuTXWgNLUHAAAAAAEMAAA0IYij8M60RpHuTXWgNLUHAAA8Hy%2FVAAABEgAQAP6PmCB7faxJgprnFD5p88I%3D&amp;thumbnailType=2&amp;token=eyJhbGciOiJSUzI1NiIsImtpZCI6IjMwODE3OUNFNUY0QjUyRTc4QjJEQjg5NjZCQUY0RUNDMzcyN0FFRUUiLCJ0eXAiOiJKV1QiLCJ4NXQiOiJNSUY1emw5TFV1ZUxMYmlXYTY5T3pEY25ydTQifQ.eyJvcmlnaW4iOiJodHRwczovL291dGxvb2sub2ZmaWNlLmNvbSIsInVjIjoiMDlmNDE1OTZiY2QzNGEwODk5ZjA5Nzk1N2E2ZTZkNGMiLCJzaWduaW5fc3RhdGUiOiJbXCJrbXNpXCJdIiwidmVyIjoiRXhjaGFuZ2UuQ2FsbGJhY2suVjEiLCJhcHBjdHhzZW5kZXIiOiJPd2FEb3dubG9hZEA5M2YyOGI0ZS05MzVjLTRjMTQtODhhYy1lNDg2OTdjMWZjOTciLCJpc3NyaW5nIjoiV1ciLCJhcHBjdHgiOiJ7XCJtc2V4Y2hwcm90XCI6XCJvd2FcIixcInB1aWRcIjpcIjExNTM4MDExMTg3MTcwMjA2MzJcIixcInNjb3BlXCI6XCJPd2FEb3dubG9hZFwiLFwib2lkXCI6XCI2YmVhZWRmNy1mOWFkLTQxZmUtOGMyYS0yZTZiYjYwNWZiN2JcIixcInByaW1hcnlzaWRcIjpcIlMtMS01LTIxLTc3OTc3MjA5MC03ODI4MTE0MzYtMTQ4MTEwNjc1Ny0yNzk3NjkzMVwifSIsIm5iZiI6MTYyMjgxNjg0NCwiZXhwIjoxNjIyODE3NDQ0LCJpc3MiOiIwMDAwMDAwMi0wMDAwLTBmZjEtY2UwMC0wMDAwMDAwMDAwMDBAOTNmMjhiNGUtOTM1Yy00YzE0LTg4YWMtZTQ4Njk3YzFmYzk3IiwiYXVkIjoiMDAwMDAwMDItMDAwMC0wZmYxLWNlMDAtMDAwMDAwMDAwMDAwL2F0dGFjaG1lbnRzLm9mZmljZS5uZXRAOTNmMjhiNGUtOTM1Yy00YzE0LTg4YWMtZTQ4Njk3YzFmYzk3IiwiaGFwcCI6Im93YSJ9.gK9VspxYxYcfuBdoYNJBikEIhKpUpcl1oCDIwAWVU2BNhGFYpZZIu3w78oZP5MphbbpDFFgSLiyGq5tpACtrSYFIjax06-Z7M555WvUVPY3OsxDODfpSmnl0R3y9Gk1x3_vbUoUokycK4w_GutXhNO1TmQGpw01C5bAaazSXFJwmOgbCfHHtljkhDutvom33cuSomncoDWYgZA1aw6uPAFJszYCt3iFIjBE2abBlTulvojLdyP9nflUD80plMElvGzQXv7xn9XSUn77EZX7yob4N47gCol1ledO1nJlJHY-ZsqKQEmZuSLPTThVNBJXx6mNY--9Vs-wilzpZYZgGaw&amp;X-OWA-CANARY=S8acsPyIS0qBbpoOWNs_zID-lhFlJ9kY_pfJfxasVm-Zhgw6pc9s78Ci0XmsUx2GFdI2TET91b0.&amp;owa=outlook.office.com&amp;scriptVer=20210524004.16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9" y="1494352"/>
            <a:ext cx="2587752" cy="31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4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69" y="4535395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192DC883-414A-400B-9C51-71F96516C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76" y="1815109"/>
            <a:ext cx="2743200" cy="1993859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6799F01A-D837-4266-B347-C4F418F2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98" y="646521"/>
            <a:ext cx="5788892" cy="755700"/>
          </a:xfrm>
        </p:spPr>
        <p:txBody>
          <a:bodyPr/>
          <a:lstStyle/>
          <a:p>
            <a:r>
              <a:rPr lang="es-ES" sz="2800" dirty="0"/>
              <a:t>¿Qué son las alianzas estratégicas?</a:t>
            </a:r>
          </a:p>
        </p:txBody>
      </p:sp>
      <p:pic>
        <p:nvPicPr>
          <p:cNvPr id="6" name="Imagen 6" descr="Texto&#10;&#10;Descripción generada automáticamente">
            <a:extLst>
              <a:ext uri="{FF2B5EF4-FFF2-40B4-BE49-F238E27FC236}">
                <a16:creationId xmlns:a16="http://schemas.microsoft.com/office/drawing/2014/main" id="{9453B4E0-1240-4D56-94D2-27218FACB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809" y="1103418"/>
            <a:ext cx="4834369" cy="32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4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9E826-5D83-4C1F-A53F-C8E0DA4A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58" y="241520"/>
            <a:ext cx="8520600" cy="841800"/>
          </a:xfrm>
        </p:spPr>
        <p:txBody>
          <a:bodyPr/>
          <a:lstStyle/>
          <a:p>
            <a:pPr algn="r"/>
            <a:r>
              <a:rPr lang="es-ES" sz="2800" dirty="0"/>
              <a:t>¿Para qué sirven las alianzas estratégicas?</a:t>
            </a:r>
          </a:p>
        </p:txBody>
      </p:sp>
      <p:pic>
        <p:nvPicPr>
          <p:cNvPr id="6" name="Google Shape;70;p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B0F068E-FDDC-4D99-94DB-3014A95675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;p1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B7D25FA-CDB7-4086-8664-5369C4D69C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47060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a 3">
            <a:extLst>
              <a:ext uri="{FF2B5EF4-FFF2-40B4-BE49-F238E27FC236}">
                <a16:creationId xmlns:a16="http://schemas.microsoft.com/office/drawing/2014/main" id="{C6F60E52-8FC7-422B-B12E-AAB0A8E8E8B6}"/>
              </a:ext>
            </a:extLst>
          </p:cNvPr>
          <p:cNvGraphicFramePr/>
          <p:nvPr/>
        </p:nvGraphicFramePr>
        <p:xfrm>
          <a:off x="3314050" y="1387186"/>
          <a:ext cx="5403922" cy="325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99" name="Imagen 3099">
            <a:extLst>
              <a:ext uri="{FF2B5EF4-FFF2-40B4-BE49-F238E27FC236}">
                <a16:creationId xmlns:a16="http://schemas.microsoft.com/office/drawing/2014/main" id="{7042E19F-E6AB-49F7-B5B6-7673431E7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457" y="2160826"/>
            <a:ext cx="1576821" cy="11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08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Una sala de estar con piso de madera&#10;&#10;Descripción generada automáticamente">
            <a:extLst>
              <a:ext uri="{FF2B5EF4-FFF2-40B4-BE49-F238E27FC236}">
                <a16:creationId xmlns:a16="http://schemas.microsoft.com/office/drawing/2014/main" id="{5215264E-D6B9-4388-910C-E7407AB6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23" y="541952"/>
            <a:ext cx="3782292" cy="1981417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96705" y="540028"/>
            <a:ext cx="5945863" cy="1135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>
                <a:solidFill>
                  <a:srgbClr val="434343"/>
                </a:solidFill>
              </a:rPr>
              <a:t>Alianzas estratégicas: </a:t>
            </a:r>
            <a:br>
              <a:rPr lang="es-ES" dirty="0">
                <a:solidFill>
                  <a:srgbClr val="434343"/>
                </a:solidFill>
              </a:rPr>
            </a:br>
            <a:r>
              <a:rPr lang="es-ES" dirty="0">
                <a:solidFill>
                  <a:srgbClr val="434343"/>
                </a:solidFill>
              </a:rPr>
              <a:t>Museos y Bibliotecas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6161BF-1487-4F9F-BCAA-E636EB1BE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864" y="2204554"/>
            <a:ext cx="4020039" cy="2935821"/>
          </a:xfrm>
        </p:spPr>
        <p:txBody>
          <a:bodyPr/>
          <a:lstStyle/>
          <a:p>
            <a:r>
              <a:rPr lang="es-ES" sz="1400">
                <a:solidFill>
                  <a:schemeClr val="tx1"/>
                </a:solidFill>
              </a:rPr>
              <a:t>Ley 397 de 1997 y 1185 de 2008</a:t>
            </a:r>
            <a:endParaRPr lang="es-ES" sz="1400" dirty="0">
              <a:solidFill>
                <a:schemeClr val="tx1"/>
              </a:solidFill>
            </a:endParaRPr>
          </a:p>
          <a:p>
            <a:pPr marL="114300" indent="0">
              <a:lnSpc>
                <a:spcPct val="114999"/>
              </a:lnSpc>
              <a:buNone/>
            </a:pPr>
            <a:endParaRPr lang="es-ES" sz="1400" dirty="0">
              <a:solidFill>
                <a:schemeClr val="tx1"/>
              </a:solidFill>
            </a:endParaRPr>
          </a:p>
          <a:p>
            <a:pPr marL="114300" indent="0" algn="just">
              <a:lnSpc>
                <a:spcPct val="114999"/>
              </a:lnSpc>
              <a:buNone/>
            </a:pPr>
            <a:r>
              <a:rPr lang="es-ES" sz="1400" dirty="0">
                <a:solidFill>
                  <a:schemeClr val="tx1"/>
                </a:solidFill>
              </a:rPr>
              <a:t>Salvaguardar, proteger, recuperar, conservar, sostener y divulgar el </a:t>
            </a:r>
            <a:r>
              <a:rPr lang="es-ES" sz="1400">
                <a:solidFill>
                  <a:schemeClr val="tx1"/>
                </a:solidFill>
              </a:rPr>
              <a:t>patrimonio cultural de la nación, con el propósito de que sirva de testimonio de identidad cultural en el presente y en el futuro. </a:t>
            </a:r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714E1178-C20A-4E18-B317-2533EF4EA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223" y="2775476"/>
            <a:ext cx="3814762" cy="18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080981" y="351000"/>
            <a:ext cx="548087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s-ES" dirty="0">
                <a:solidFill>
                  <a:srgbClr val="434343"/>
                </a:solidFill>
              </a:rPr>
              <a:t>Alianzas estratégicas en la BNC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820957" y="1364094"/>
            <a:ext cx="3961200" cy="28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Recuperar la memoria de los colombianos. </a:t>
            </a:r>
            <a:endParaRPr lang="es-ES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Conservar el patrimonio bibliográfico y documental. </a:t>
            </a: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Divulgar las colecciones de la BNC. </a:t>
            </a:r>
            <a:endParaRPr lang="es-419" sz="140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Llevar a cabo proyectos de investigación conjunta. </a:t>
            </a:r>
            <a:endParaRPr lang="es-419" sz="140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00000"/>
              </a:lnSpc>
              <a:spcAft>
                <a:spcPts val="1600"/>
              </a:spcAft>
            </a:pPr>
            <a:r>
              <a:rPr lang="es-419" sz="1400">
                <a:solidFill>
                  <a:schemeClr val="tx1"/>
                </a:solidFill>
                <a:highlight>
                  <a:srgbClr val="FFFFFF"/>
                </a:highlight>
                <a:latin typeface="Work Sans"/>
                <a:ea typeface="Verdana"/>
              </a:rPr>
              <a:t>Dar acceso a la información y al conocimiento. 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14999"/>
              </a:lnSpc>
              <a:spcAft>
                <a:spcPts val="1600"/>
              </a:spcAft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  <a:p>
            <a:pPr marL="285750" indent="-285750" algn="just">
              <a:lnSpc>
                <a:spcPct val="114999"/>
              </a:lnSpc>
              <a:spcAft>
                <a:spcPts val="1600"/>
              </a:spcAft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" y="451590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2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04DCA4D6-0E4D-4B45-95A2-AB23E2173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531" y="1366819"/>
            <a:ext cx="2743200" cy="1539621"/>
          </a:xfrm>
          <a:prstGeom prst="rect">
            <a:avLst/>
          </a:prstGeom>
        </p:spPr>
      </p:pic>
      <p:pic>
        <p:nvPicPr>
          <p:cNvPr id="4" name="Imagen 4" descr="Imagen que contiene tabla, cuarto, cuarto de hospital&#10;&#10;Descripción generada automáticamente">
            <a:extLst>
              <a:ext uri="{FF2B5EF4-FFF2-40B4-BE49-F238E27FC236}">
                <a16:creationId xmlns:a16="http://schemas.microsoft.com/office/drawing/2014/main" id="{371BFB0A-606E-46E0-9958-A11091EA9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014" y="3070046"/>
            <a:ext cx="27432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F314E-1D13-4686-B84C-50BE6D2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683" y="302150"/>
            <a:ext cx="7721799" cy="572700"/>
          </a:xfrm>
        </p:spPr>
        <p:txBody>
          <a:bodyPr/>
          <a:lstStyle/>
          <a:p>
            <a:pPr algn="r"/>
            <a:r>
              <a:rPr lang="es-ES" dirty="0"/>
              <a:t>Alianzas con instituciones de divulgación científica</a:t>
            </a:r>
          </a:p>
        </p:txBody>
      </p:sp>
      <p:pic>
        <p:nvPicPr>
          <p:cNvPr id="5" name="Google Shape;82;p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845A5D6-108F-40A8-BB90-9147A995B5D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1;p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1917180-AFED-4198-9791-AB9653ABFF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" y="4463946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3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51192F8A-7579-4783-B534-BF1C22A6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7" y="1332634"/>
            <a:ext cx="3412114" cy="1919720"/>
          </a:xfrm>
          <a:prstGeom prst="rect">
            <a:avLst/>
          </a:prstGeom>
        </p:spPr>
      </p:pic>
      <p:pic>
        <p:nvPicPr>
          <p:cNvPr id="6" name="Imagen 7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45C922FB-7021-4EDF-9A04-3F2769B0E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093" y="2293793"/>
            <a:ext cx="3957636" cy="2224952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96A1FD2D-C673-4990-BC0C-8DA29A56F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423" y="3455267"/>
            <a:ext cx="1840490" cy="817704"/>
          </a:xfrm>
          <a:prstGeom prst="rect">
            <a:avLst/>
          </a:prstGeom>
        </p:spPr>
      </p:pic>
      <p:pic>
        <p:nvPicPr>
          <p:cNvPr id="10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8989416E-F66E-41F2-87EB-E89F6493C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408" y="1456432"/>
            <a:ext cx="1892445" cy="6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3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foto, diferente, mostrando, mostrar&#10;&#10;Descripción generada automáticamente">
            <a:extLst>
              <a:ext uri="{FF2B5EF4-FFF2-40B4-BE49-F238E27FC236}">
                <a16:creationId xmlns:a16="http://schemas.microsoft.com/office/drawing/2014/main" id="{84F3F8FC-F82C-4FA6-BF37-1E430DBA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14" y="693593"/>
            <a:ext cx="2840614" cy="3275734"/>
          </a:xfrm>
          <a:prstGeom prst="rect">
            <a:avLst/>
          </a:prstGeom>
        </p:spPr>
      </p:pic>
      <p:pic>
        <p:nvPicPr>
          <p:cNvPr id="6" name="Google Shape;82;p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FF191D75-1567-4268-8F6E-C4BC3D821B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1;p1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38A6B07-4FFD-4986-9F2E-D7B0D43906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" y="4463946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0F0E3707-2A91-4944-842A-4D5877E0F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719" y="458859"/>
            <a:ext cx="4347295" cy="2498293"/>
          </a:xfrm>
          <a:prstGeom prst="rect">
            <a:avLst/>
          </a:prstGeom>
        </p:spPr>
      </p:pic>
      <p:pic>
        <p:nvPicPr>
          <p:cNvPr id="10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A5A9EB3-1DC9-45CF-B2A6-484E79FAAE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352" r="236" b="36407"/>
          <a:stretch/>
        </p:blipFill>
        <p:spPr>
          <a:xfrm>
            <a:off x="6311179" y="3518622"/>
            <a:ext cx="2405505" cy="635424"/>
          </a:xfrm>
          <a:prstGeom prst="rect">
            <a:avLst/>
          </a:prstGeom>
        </p:spPr>
      </p:pic>
      <p:pic>
        <p:nvPicPr>
          <p:cNvPr id="11" name="Imagen 11" descr="Forma, Círculo&#10;&#10;Descripción generada automáticamente">
            <a:extLst>
              <a:ext uri="{FF2B5EF4-FFF2-40B4-BE49-F238E27FC236}">
                <a16:creationId xmlns:a16="http://schemas.microsoft.com/office/drawing/2014/main" id="{5A59961C-ECFD-4C72-98BE-A6539C940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151" y="3386571"/>
            <a:ext cx="988003" cy="10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3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22323" y="3605151"/>
            <a:ext cx="3913500" cy="111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Experiencia en circulación y gestión cultural internacional</a:t>
            </a:r>
            <a:br>
              <a:rPr lang="es-ES" sz="3200" b="0" i="0" dirty="0">
                <a:solidFill>
                  <a:srgbClr val="FF0000"/>
                </a:solidFill>
                <a:effectLst/>
                <a:latin typeface="Work Sans" panose="00000500000000000000"/>
              </a:rPr>
            </a:br>
            <a:r>
              <a:rPr lang="es-ES" sz="20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JAIME FELIX</a:t>
            </a:r>
            <a:endParaRPr sz="20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22323" y="816368"/>
            <a:ext cx="3913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dirty="0">
                <a:solidFill>
                  <a:srgbClr val="0070C0"/>
                </a:solidFill>
                <a:latin typeface="Work Sans" panose="00000500000000000000" pitchFamily="50" charset="0"/>
              </a:rPr>
              <a:t>Cooperación Internacional</a:t>
            </a:r>
            <a:endParaRPr sz="4000" dirty="0">
              <a:solidFill>
                <a:srgbClr val="0070C0"/>
              </a:solidFill>
              <a:latin typeface="Work Sans" panose="00000500000000000000" pitchFamily="50" charset="0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757" y="0"/>
            <a:ext cx="343323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060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AEF782-314F-4920-A70C-06C1EB25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2" y="1283054"/>
            <a:ext cx="3454400" cy="2832130"/>
          </a:xfrm>
          <a:prstGeom prst="rect">
            <a:avLst/>
          </a:prstGeom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649133" y="226184"/>
            <a:ext cx="5258942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dirty="0">
                <a:solidFill>
                  <a:srgbClr val="FF0000"/>
                </a:solidFill>
                <a:effectLst/>
                <a:latin typeface="Work Sans" panose="00000500000000000000"/>
              </a:rPr>
              <a:t>Importancia de la cooperación internacional en temas culturales y sociales.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E0A603-567D-4D4D-AC64-4677403338DC}"/>
              </a:ext>
            </a:extLst>
          </p:cNvPr>
          <p:cNvSpPr txBox="1"/>
          <p:nvPr/>
        </p:nvSpPr>
        <p:spPr>
          <a:xfrm>
            <a:off x="3764092" y="1653847"/>
            <a:ext cx="5029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Work Sans" panose="00000500000000000000"/>
              </a:rPr>
              <a:t>La cooperación internacional se refiere al apoyo que se prestan dos o más agentes del contexto internacional (gobiernos de distintos países, empresas, </a:t>
            </a:r>
            <a:r>
              <a:rPr lang="es-ES" sz="1600" dirty="0" err="1">
                <a:latin typeface="Work Sans" panose="00000500000000000000"/>
              </a:rPr>
              <a:t>ONGs</a:t>
            </a:r>
            <a:r>
              <a:rPr lang="es-ES" sz="1600" dirty="0">
                <a:latin typeface="Work Sans" panose="00000500000000000000"/>
              </a:rPr>
              <a:t>, etc.) con el fin de promover el desarrollo económico y/o social.</a:t>
            </a:r>
          </a:p>
          <a:p>
            <a:endParaRPr lang="es-ES" sz="1600" dirty="0">
              <a:latin typeface="Work Sans" panose="00000500000000000000"/>
            </a:endParaRPr>
          </a:p>
          <a:p>
            <a:r>
              <a:rPr lang="es-ES" sz="1600" dirty="0">
                <a:latin typeface="Work Sans" panose="00000500000000000000"/>
              </a:rPr>
              <a:t>La cooperación internacional consiste generalmente en la transferencia o préstamo de recursos valiosos (como tecnología, dinero, asistencia técnica, etc.) con el fin de que el destinatario pueda superar problemas puntuales o potenciar su desarrollo.</a:t>
            </a:r>
            <a:endParaRPr lang="es-CO" sz="1600" dirty="0">
              <a:latin typeface="Work Sans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295920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undación Aznad">
            <a:extLst>
              <a:ext uri="{FF2B5EF4-FFF2-40B4-BE49-F238E27FC236}">
                <a16:creationId xmlns:a16="http://schemas.microsoft.com/office/drawing/2014/main" id="{6FD038C6-FCEE-43FF-A4A7-083B3D8D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3" y="1311149"/>
            <a:ext cx="2645458" cy="23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600664-883B-4500-AC79-99399F209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94" y="1311148"/>
            <a:ext cx="2375550" cy="238025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5296005-6AF4-4EDD-9445-F17FB3A82983}"/>
              </a:ext>
            </a:extLst>
          </p:cNvPr>
          <p:cNvSpPr txBox="1"/>
          <p:nvPr/>
        </p:nvSpPr>
        <p:spPr>
          <a:xfrm>
            <a:off x="2086001" y="254919"/>
            <a:ext cx="6477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Work Sans" panose="00000500000000000000"/>
              </a:rPr>
              <a:t>Experiencia en circulación y gestión cultural internacional</a:t>
            </a:r>
            <a:endParaRPr lang="es-CO" sz="2400" b="1" dirty="0">
              <a:solidFill>
                <a:srgbClr val="FF0000"/>
              </a:solidFill>
              <a:latin typeface="Work Sans" panose="0000050000000000000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374EA8-4420-46E5-A56D-CA506964F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902" y="1311148"/>
            <a:ext cx="2588140" cy="23241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DD96B06-0B0F-418F-8289-C4A65AEB3869}"/>
              </a:ext>
            </a:extLst>
          </p:cNvPr>
          <p:cNvSpPr/>
          <p:nvPr/>
        </p:nvSpPr>
        <p:spPr>
          <a:xfrm>
            <a:off x="5994902" y="1311148"/>
            <a:ext cx="2568337" cy="23210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648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872919" y="140367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AZNAD 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Circulación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17836D-1535-490F-9DE3-2EA5165D7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423" y="4288749"/>
            <a:ext cx="974223" cy="6483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ADE947-A9A3-48CD-83A5-C3FAF4AA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80" y="4287567"/>
            <a:ext cx="974223" cy="6494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E25CB6-ED62-403E-B31B-E2868230A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002" y="4292898"/>
            <a:ext cx="885328" cy="6441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A5A0D5-7DD2-4955-8512-1F60EAE7B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929" y="4287567"/>
            <a:ext cx="855941" cy="649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B9593C-2A66-4F49-A1B1-46F7CDDB70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4" r="8393"/>
          <a:stretch/>
        </p:blipFill>
        <p:spPr>
          <a:xfrm>
            <a:off x="5145403" y="917650"/>
            <a:ext cx="3705998" cy="29953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CC228E-3D1E-41B7-B81E-29D6DC4C2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89" y="917650"/>
            <a:ext cx="4270764" cy="2995385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425241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C53BF3-ED9C-45F0-BE91-2B1B0D0F95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978" y="4274791"/>
            <a:ext cx="995878" cy="6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41672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8" name="Rectángulo 7"/>
          <p:cNvSpPr/>
          <p:nvPr/>
        </p:nvSpPr>
        <p:spPr>
          <a:xfrm>
            <a:off x="-108346" y="-10717"/>
            <a:ext cx="2567528" cy="5258125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6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Contexto</a:t>
            </a:r>
          </a:p>
        </p:txBody>
      </p:sp>
      <p:sp>
        <p:nvSpPr>
          <p:cNvPr id="7" name="Rectángulo 7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3099" y="832280"/>
            <a:ext cx="5845945" cy="2025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5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¿Qué es la Cooperación Internacional no reembolsable?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Instrumento de Política Exterior.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Apoyo financiero no crediticio y/o técnico de un país u organismo internacional.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Complemento a los esfuerzos de un Estado para lograr sus metas de desarrollo.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838558" y="2857987"/>
            <a:ext cx="5830487" cy="21561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5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¿Qué NO es la Cooperación Internacional?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Una fuente de recursos para superar déficit presupuestal.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Recursos para contrataciones de personal.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Patrocinio de eventos, viajes o actividades aisladas que no se encuentren en el marco de proyectos.</a:t>
            </a:r>
          </a:p>
          <a:p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Ejecutores de recursos públicos.</a:t>
            </a:r>
          </a:p>
          <a:p>
            <a:endParaRPr lang="es-CO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337704" y="3264478"/>
            <a:ext cx="1913660" cy="83993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Contexto de la Cooperación Internacional</a:t>
            </a:r>
          </a:p>
        </p:txBody>
      </p:sp>
    </p:spTree>
    <p:extLst>
      <p:ext uri="{BB962C8B-B14F-4D97-AF65-F5344CB8AC3E}">
        <p14:creationId xmlns:p14="http://schemas.microsoft.com/office/powerpoint/2010/main" val="1385289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16">
            <a:extLst>
              <a:ext uri="{FF2B5EF4-FFF2-40B4-BE49-F238E27FC236}">
                <a16:creationId xmlns:a16="http://schemas.microsoft.com/office/drawing/2014/main" id="{D55D816C-A007-451C-A24B-F7BFB3365338}"/>
              </a:ext>
            </a:extLst>
          </p:cNvPr>
          <p:cNvSpPr txBox="1">
            <a:spLocks/>
          </p:cNvSpPr>
          <p:nvPr/>
        </p:nvSpPr>
        <p:spPr>
          <a:xfrm>
            <a:off x="610800" y="311680"/>
            <a:ext cx="39612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Barrio la Perseverancia </a:t>
            </a:r>
          </a:p>
          <a:p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Fondos y Divulgación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A85833-8C4F-4361-B766-D87D0CD3E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260" y="4182337"/>
            <a:ext cx="974223" cy="6494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59817D8-4496-48AB-AD65-328F646AC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342" y="4182336"/>
            <a:ext cx="962199" cy="6494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8B1F38-9152-4494-8E0E-69289EBAE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69" y="1053042"/>
            <a:ext cx="2148581" cy="2931689"/>
          </a:xfrm>
          <a:prstGeom prst="rect">
            <a:avLst/>
          </a:prstGeom>
        </p:spPr>
      </p:pic>
      <p:pic>
        <p:nvPicPr>
          <p:cNvPr id="13" name="Picture 2" descr="No se pierda este fin de semana el Festival de la chicha">
            <a:extLst>
              <a:ext uri="{FF2B5EF4-FFF2-40B4-BE49-F238E27FC236}">
                <a16:creationId xmlns:a16="http://schemas.microsoft.com/office/drawing/2014/main" id="{CE6A7E60-968B-4C3B-A6B1-BE4B5573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5" y="1187505"/>
            <a:ext cx="1864757" cy="26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7122ED0-DC1A-489B-B008-887B10CAB3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5309" y="4182336"/>
            <a:ext cx="1146358" cy="6546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F9EA67A-BB22-4AC4-8044-14A2B8CFED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r="11098" b="3210"/>
          <a:stretch/>
        </p:blipFill>
        <p:spPr>
          <a:xfrm>
            <a:off x="7209952" y="1163900"/>
            <a:ext cx="1594476" cy="27424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4520DC-AA4B-49D4-9872-3D754B25A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2514" y="1187505"/>
            <a:ext cx="1812574" cy="27188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BBD2BB9-8415-4797-A44E-B8CB9A197E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3838" y="4182336"/>
            <a:ext cx="995878" cy="6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872919" y="140367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FIDA 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Festival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ADE947-A9A3-48CD-83A5-C3FAF4AAD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28" y="4417218"/>
            <a:ext cx="743504" cy="495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E25CB6-ED62-403E-B31B-E2868230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358" y="4408811"/>
            <a:ext cx="675661" cy="491601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425241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ACFC48-5A90-41FB-81BD-7016B6FD60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099" y="4426573"/>
            <a:ext cx="760030" cy="5054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6E200B-7CB8-47F0-90F5-071D26F20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374" y="206450"/>
            <a:ext cx="2146092" cy="19271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8EFF076-AD08-45A0-A279-0E70C7463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15" y="975396"/>
            <a:ext cx="4117904" cy="16315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4CCD11-F9AA-4CFE-AFDD-736804F91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15" y="2706388"/>
            <a:ext cx="4117904" cy="12849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936452-4686-4F45-89F7-16929C689E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584" y="2444586"/>
            <a:ext cx="2454018" cy="16315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834773F-BDBD-49F2-AFC5-D1724248D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9567" y="4418120"/>
            <a:ext cx="743503" cy="49476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F6D604-4455-4DC5-A5EF-E947F2D8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2969" y="4431652"/>
            <a:ext cx="823360" cy="514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CFD3DD-4D64-495D-A3E0-A4560D223E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4169" y="4426573"/>
            <a:ext cx="808672" cy="50542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C517680-BF8F-4363-9E6A-C44B6FF705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8745" y="4408811"/>
            <a:ext cx="734326" cy="4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6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863459F-846E-40AC-A80C-A202B80F6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7"/>
          <a:stretch/>
        </p:blipFill>
        <p:spPr>
          <a:xfrm>
            <a:off x="300472" y="0"/>
            <a:ext cx="3854287" cy="5143498"/>
          </a:xfrm>
          <a:prstGeom prst="rect">
            <a:avLst/>
          </a:prstGeom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0651" y="230346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434343"/>
                </a:solidFill>
                <a:latin typeface="Work Sans" panose="00000500000000000000" pitchFamily="50" charset="0"/>
              </a:rPr>
              <a:t>Consulado de Colombia en Cabo Verde y Ministerio de Cultura de  Cabo Verde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  <a:t>Cooperación académica</a:t>
            </a: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063372-D828-4379-BF73-97C84952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09" y="4250894"/>
            <a:ext cx="995878" cy="662259"/>
          </a:xfrm>
          <a:prstGeom prst="rect">
            <a:avLst/>
          </a:prstGeom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7999" y="4371550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FA3EBF-7A09-4EBC-82A7-946E19574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916" y="4250895"/>
            <a:ext cx="994382" cy="6622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4211F5C-92E8-4476-8B10-24E93A021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829" y="1464108"/>
            <a:ext cx="3256844" cy="24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7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2671773-CCB6-4E92-8A29-3CFFED98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1"/>
          <a:stretch/>
        </p:blipFill>
        <p:spPr>
          <a:xfrm rot="5400000">
            <a:off x="-853016" y="853015"/>
            <a:ext cx="5143500" cy="3437466"/>
          </a:xfrm>
          <a:prstGeom prst="rect">
            <a:avLst/>
          </a:prstGeom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600651" y="351000"/>
            <a:ext cx="39612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 err="1">
                <a:solidFill>
                  <a:srgbClr val="002060"/>
                </a:solidFill>
                <a:latin typeface="Work Sans" panose="00000500000000000000" pitchFamily="50" charset="0"/>
              </a:rPr>
              <a:t>Tips</a:t>
            </a:r>
            <a:r>
              <a:rPr lang="es-CO" sz="1800" b="1" dirty="0">
                <a:solidFill>
                  <a:srgbClr val="002060"/>
                </a:solidFill>
                <a:latin typeface="Work Sans" panose="00000500000000000000" pitchFamily="50" charset="0"/>
              </a:rPr>
              <a:t> para </a:t>
            </a:r>
            <a:r>
              <a:rPr lang="es-CO" sz="1800" b="1" dirty="0" err="1">
                <a:solidFill>
                  <a:srgbClr val="002060"/>
                </a:solidFill>
                <a:latin typeface="Work Sans" panose="00000500000000000000" pitchFamily="50" charset="0"/>
              </a:rPr>
              <a:t>realizarun</a:t>
            </a:r>
            <a:r>
              <a:rPr lang="es-CO" sz="1800" b="1" dirty="0">
                <a:solidFill>
                  <a:srgbClr val="002060"/>
                </a:solidFill>
                <a:latin typeface="Work Sans" panose="00000500000000000000" pitchFamily="50" charset="0"/>
              </a:rPr>
              <a:t> proyecto de  Cooperación internacional</a:t>
            </a:r>
            <a:br>
              <a:rPr lang="es-CO" sz="1800" dirty="0">
                <a:solidFill>
                  <a:srgbClr val="434343"/>
                </a:solidFill>
                <a:latin typeface="Work Sans" panose="00000500000000000000" pitchFamily="50" charset="0"/>
              </a:rPr>
            </a:br>
            <a:endParaRPr sz="1800" dirty="0">
              <a:solidFill>
                <a:srgbClr val="434343"/>
              </a:solidFill>
              <a:latin typeface="Work Sans" panose="00000500000000000000" pitchFamily="50" charset="0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600650" y="1130999"/>
            <a:ext cx="4086149" cy="28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Conocer las políticas culturales del país.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Reconocimiento de su entorno y </a:t>
            </a:r>
            <a:r>
              <a:rPr lang="es-ES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cs typeface="Verdana"/>
                <a:sym typeface="Verdana"/>
              </a:rPr>
              <a:t>centrar la cooperación en el enfoque de demanda.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cs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Mapeo de socios estratégicos (gobiernos, entidades públicas o privadas, fuentes de financiación).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Crear un portafolio de sus productos y servicios.</a:t>
            </a: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s-419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Crear productos de mayor calidad </a:t>
            </a:r>
            <a:r>
              <a:rPr lang="es-ES" sz="1400" dirty="0">
                <a:solidFill>
                  <a:schemeClr val="tx1"/>
                </a:solidFill>
                <a:highlight>
                  <a:srgbClr val="FFFFFF"/>
                </a:highlight>
                <a:latin typeface="Work Sans" panose="00000500000000000000" pitchFamily="50" charset="0"/>
                <a:ea typeface="Verdana"/>
                <a:sym typeface="Verdana"/>
              </a:rPr>
              <a:t>circulan con mayor facilidad</a:t>
            </a:r>
            <a:endParaRPr lang="es-419" sz="1400" dirty="0">
              <a:solidFill>
                <a:schemeClr val="tx1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  <a:p>
            <a:pPr marL="342900" lvl="0" algn="l" rtl="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endParaRPr lang="es-419" sz="1400" dirty="0">
              <a:solidFill>
                <a:srgbClr val="666666"/>
              </a:solidFill>
              <a:highlight>
                <a:srgbClr val="FFFFFF"/>
              </a:highlight>
              <a:latin typeface="Work Sans" panose="00000500000000000000" pitchFamily="50" charset="0"/>
              <a:ea typeface="Verdana"/>
              <a:sym typeface="Verdan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575" y="4301588"/>
            <a:ext cx="2086001" cy="42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671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5300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74550" y="2021525"/>
            <a:ext cx="8520600" cy="8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>
                <a:solidFill>
                  <a:srgbClr val="FFFFFF"/>
                </a:solidFill>
              </a:rPr>
              <a:t>Gracias.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728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5300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74550" y="2021525"/>
            <a:ext cx="8520600" cy="8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>
                <a:solidFill>
                  <a:srgbClr val="FFFFFF"/>
                </a:solidFill>
              </a:rPr>
              <a:t>Gracias.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67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8436" name="Rectángulo 6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8438" name="Google Shape;169;p16"/>
          <p:cNvSpPr>
            <a:spLocks noChangeArrowheads="1"/>
          </p:cNvSpPr>
          <p:nvPr/>
        </p:nvSpPr>
        <p:spPr bwMode="auto">
          <a:xfrm>
            <a:off x="1283928" y="915375"/>
            <a:ext cx="3097573" cy="1890170"/>
          </a:xfrm>
          <a:prstGeom prst="rect">
            <a:avLst/>
          </a:prstGeom>
          <a:solidFill>
            <a:srgbClr val="093DA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8439" name="Google Shape;168;p16"/>
          <p:cNvSpPr>
            <a:spLocks noChangeArrowheads="1"/>
          </p:cNvSpPr>
          <p:nvPr/>
        </p:nvSpPr>
        <p:spPr bwMode="auto">
          <a:xfrm>
            <a:off x="5171859" y="913426"/>
            <a:ext cx="3114891" cy="1883460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8441" name="Marcador de contenido 2"/>
          <p:cNvSpPr>
            <a:spLocks noGrp="1"/>
          </p:cNvSpPr>
          <p:nvPr>
            <p:ph idx="1"/>
          </p:nvPr>
        </p:nvSpPr>
        <p:spPr>
          <a:xfrm>
            <a:off x="1535041" y="1130444"/>
            <a:ext cx="2629982" cy="143264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CO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Colombia ha sido catalogado como país de Renta Media Alta. </a:t>
            </a:r>
          </a:p>
          <a:p>
            <a:pPr marL="0" indent="0" algn="ctr">
              <a:buNone/>
            </a:pPr>
            <a:r>
              <a:rPr lang="es-CO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Sin embargo, continúa requiriendo el apoyo internacional para superar brechas e inequidades.</a:t>
            </a:r>
          </a:p>
        </p:txBody>
      </p:sp>
      <p:sp>
        <p:nvSpPr>
          <p:cNvPr id="19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5396995" y="1070517"/>
            <a:ext cx="2629982" cy="16751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Al mismo tiempo, es referente por sus experiencias de desarrollo y las comparte con países del Sur Global </a:t>
            </a:r>
          </a:p>
          <a:p>
            <a:pPr marL="0" indent="0" algn="ctr">
              <a:buNone/>
            </a:pPr>
            <a:r>
              <a:rPr lang="es-ES_tradnl" sz="150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(América Latina, Caribe, Asia, África y Eurasia).</a:t>
            </a:r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639200" y="3442421"/>
            <a:ext cx="2248982" cy="112514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1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ROL DUAL DE COLOMBIA</a:t>
            </a:r>
          </a:p>
          <a:p>
            <a:pPr marL="0" indent="0" algn="ctr">
              <a:buNone/>
            </a:pPr>
            <a:r>
              <a:rPr lang="es-CO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Demandante y Oferente de cooperación</a:t>
            </a:r>
          </a:p>
        </p:txBody>
      </p:sp>
      <p:cxnSp>
        <p:nvCxnSpPr>
          <p:cNvPr id="5" name="Conector recto de flecha 4"/>
          <p:cNvCxnSpPr/>
          <p:nvPr/>
        </p:nvCxnSpPr>
        <p:spPr>
          <a:xfrm>
            <a:off x="2303319" y="2892137"/>
            <a:ext cx="969818" cy="969818"/>
          </a:xfrm>
          <a:prstGeom prst="straightConnector1">
            <a:avLst/>
          </a:prstGeom>
          <a:ln w="38100" cmpd="sng">
            <a:solidFill>
              <a:srgbClr val="3366C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6089355" y="2911187"/>
            <a:ext cx="1289922" cy="942108"/>
          </a:xfrm>
          <a:prstGeom prst="straightConnector1">
            <a:avLst/>
          </a:prstGeom>
          <a:ln w="38100" cmpd="sng">
            <a:solidFill>
              <a:srgbClr val="3366C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16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54"/>
          <p:cNvSpPr/>
          <p:nvPr/>
        </p:nvSpPr>
        <p:spPr>
          <a:xfrm>
            <a:off x="1" y="-17978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9457" name="Google Shape;173;p16"/>
          <p:cNvSpPr txBox="1">
            <a:spLocks noChangeArrowheads="1"/>
          </p:cNvSpPr>
          <p:nvPr/>
        </p:nvSpPr>
        <p:spPr bwMode="auto">
          <a:xfrm>
            <a:off x="7750969" y="-427435"/>
            <a:ext cx="139304" cy="27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s-ES" sz="1350">
              <a:solidFill>
                <a:srgbClr val="000000"/>
              </a:solidFill>
              <a:cs typeface="Calibri" charset="0"/>
              <a:sym typeface="Calibri" charset="0"/>
            </a:endParaRPr>
          </a:p>
        </p:txBody>
      </p:sp>
      <p:sp>
        <p:nvSpPr>
          <p:cNvPr id="19461" name="Google Shape;201;p16"/>
          <p:cNvSpPr>
            <a:spLocks noChangeArrowheads="1"/>
          </p:cNvSpPr>
          <p:nvPr/>
        </p:nvSpPr>
        <p:spPr bwMode="auto">
          <a:xfrm>
            <a:off x="6467945" y="3015889"/>
            <a:ext cx="77390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68" name="Google Shape;171;p16"/>
          <p:cNvSpPr txBox="1">
            <a:spLocks noChangeArrowheads="1"/>
          </p:cNvSpPr>
          <p:nvPr/>
        </p:nvSpPr>
        <p:spPr bwMode="auto">
          <a:xfrm>
            <a:off x="529829" y="408385"/>
            <a:ext cx="5810641" cy="94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25799"/>
              </a:buClr>
              <a:buFont typeface="Muli SemiBold" charset="0"/>
              <a:buNone/>
            </a:pPr>
            <a:r>
              <a:rPr lang="es-CO" sz="21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SemiBold" charset="0"/>
              </a:rPr>
              <a:t>Institucionalidad en Colombia</a:t>
            </a:r>
            <a:endParaRPr lang="es-ES" sz="21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  <a:sym typeface="Muli SemiBold" charset="0"/>
            </a:endParaRPr>
          </a:p>
        </p:txBody>
      </p:sp>
      <p:sp>
        <p:nvSpPr>
          <p:cNvPr id="19488" name="Google Shape;167;p16"/>
          <p:cNvSpPr>
            <a:spLocks noChangeArrowheads="1"/>
          </p:cNvSpPr>
          <p:nvPr/>
        </p:nvSpPr>
        <p:spPr bwMode="auto">
          <a:xfrm>
            <a:off x="3905550" y="3710027"/>
            <a:ext cx="3489314" cy="1179474"/>
          </a:xfrm>
          <a:prstGeom prst="rect">
            <a:avLst/>
          </a:prstGeom>
          <a:solidFill>
            <a:srgbClr val="9CC2E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89" name="Google Shape;168;p16"/>
          <p:cNvSpPr>
            <a:spLocks noChangeArrowheads="1"/>
          </p:cNvSpPr>
          <p:nvPr/>
        </p:nvSpPr>
        <p:spPr bwMode="auto">
          <a:xfrm>
            <a:off x="3915805" y="2477733"/>
            <a:ext cx="3468668" cy="1140647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90" name="Google Shape;169;p16"/>
          <p:cNvSpPr>
            <a:spLocks noChangeArrowheads="1"/>
          </p:cNvSpPr>
          <p:nvPr/>
        </p:nvSpPr>
        <p:spPr bwMode="auto">
          <a:xfrm>
            <a:off x="3924939" y="1458923"/>
            <a:ext cx="3432403" cy="948305"/>
          </a:xfrm>
          <a:prstGeom prst="rect">
            <a:avLst/>
          </a:prstGeom>
          <a:solidFill>
            <a:srgbClr val="093DA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504" name="Google Shape;186;p16"/>
          <p:cNvSpPr txBox="1">
            <a:spLocks noChangeArrowheads="1"/>
          </p:cNvSpPr>
          <p:nvPr/>
        </p:nvSpPr>
        <p:spPr bwMode="auto">
          <a:xfrm>
            <a:off x="4400026" y="3932041"/>
            <a:ext cx="2238610" cy="66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" charset="0"/>
              </a:rPr>
              <a:t>Coordina, gestiona y orienta la cooperación que recibe y ofrece el país</a:t>
            </a:r>
          </a:p>
        </p:txBody>
      </p:sp>
      <p:sp>
        <p:nvSpPr>
          <p:cNvPr id="19497" name="Google Shape;179;p16"/>
          <p:cNvSpPr txBox="1">
            <a:spLocks noChangeArrowheads="1"/>
          </p:cNvSpPr>
          <p:nvPr/>
        </p:nvSpPr>
        <p:spPr bwMode="auto">
          <a:xfrm>
            <a:off x="4343108" y="1661694"/>
            <a:ext cx="2520665" cy="65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O" sz="135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Formula y orienta la Política Exterior del país</a:t>
            </a:r>
            <a:endParaRPr lang="es-ES" sz="1800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cxnSp>
        <p:nvCxnSpPr>
          <p:cNvPr id="19498" name="Google Shape;193;p16"/>
          <p:cNvCxnSpPr>
            <a:cxnSpLocks noChangeShapeType="1"/>
          </p:cNvCxnSpPr>
          <p:nvPr/>
        </p:nvCxnSpPr>
        <p:spPr bwMode="auto">
          <a:xfrm flipH="1">
            <a:off x="4202341" y="1859397"/>
            <a:ext cx="113738" cy="319781"/>
          </a:xfrm>
          <a:prstGeom prst="straightConnector1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9484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1864053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5" name="Google Shape;176;p16"/>
          <p:cNvSpPr txBox="1">
            <a:spLocks noChangeArrowheads="1"/>
          </p:cNvSpPr>
          <p:nvPr/>
        </p:nvSpPr>
        <p:spPr bwMode="auto">
          <a:xfrm>
            <a:off x="2014215" y="1597882"/>
            <a:ext cx="1732285" cy="4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O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Ministerio de relaciones Exteriores</a:t>
            </a:r>
            <a:endParaRPr lang="es-ES" sz="1350" b="1" dirty="0">
              <a:solidFill>
                <a:srgbClr val="1E4E79"/>
              </a:solidFill>
              <a:latin typeface="Arial Hebrew Scholar" charset="-79"/>
              <a:ea typeface="Arial Hebrew Scholar" charset="-79"/>
              <a:cs typeface="Arial Hebrew Scholar" charset="-79"/>
              <a:sym typeface="Muli Black" charset="0"/>
            </a:endParaRPr>
          </a:p>
        </p:txBody>
      </p:sp>
      <p:sp>
        <p:nvSpPr>
          <p:cNvPr id="19486" name="Google Shape;204;p16"/>
          <p:cNvSpPr>
            <a:spLocks noChangeArrowheads="1"/>
          </p:cNvSpPr>
          <p:nvPr/>
        </p:nvSpPr>
        <p:spPr bwMode="auto">
          <a:xfrm>
            <a:off x="1913739" y="1887847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19467" name="Rectángulo 57"/>
          <p:cNvSpPr>
            <a:spLocks noChangeArrowheads="1"/>
          </p:cNvSpPr>
          <p:nvPr/>
        </p:nvSpPr>
        <p:spPr bwMode="auto">
          <a:xfrm>
            <a:off x="1425179" y="100012"/>
            <a:ext cx="9632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9460" name="Google Shape;200;p16"/>
          <p:cNvSpPr>
            <a:spLocks noChangeArrowheads="1"/>
          </p:cNvSpPr>
          <p:nvPr/>
        </p:nvSpPr>
        <p:spPr bwMode="auto">
          <a:xfrm>
            <a:off x="3803794" y="1846753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pic>
        <p:nvPicPr>
          <p:cNvPr id="53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2956049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Google Shape;176;p16"/>
          <p:cNvSpPr txBox="1">
            <a:spLocks noChangeArrowheads="1"/>
          </p:cNvSpPr>
          <p:nvPr/>
        </p:nvSpPr>
        <p:spPr bwMode="auto">
          <a:xfrm>
            <a:off x="2103116" y="2660719"/>
            <a:ext cx="1401507" cy="4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Departamento Nacional de Planeación</a:t>
            </a:r>
          </a:p>
        </p:txBody>
      </p:sp>
      <p:sp>
        <p:nvSpPr>
          <p:cNvPr id="56" name="Google Shape;204;p16"/>
          <p:cNvSpPr>
            <a:spLocks noChangeArrowheads="1"/>
          </p:cNvSpPr>
          <p:nvPr/>
        </p:nvSpPr>
        <p:spPr bwMode="auto">
          <a:xfrm>
            <a:off x="1913739" y="2979844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57" name="Google Shape;200;p16"/>
          <p:cNvSpPr>
            <a:spLocks noChangeArrowheads="1"/>
          </p:cNvSpPr>
          <p:nvPr/>
        </p:nvSpPr>
        <p:spPr bwMode="auto">
          <a:xfrm>
            <a:off x="3803794" y="2938750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58" name="Google Shape;179;p16"/>
          <p:cNvSpPr txBox="1">
            <a:spLocks noChangeArrowheads="1"/>
          </p:cNvSpPr>
          <p:nvPr/>
        </p:nvSpPr>
        <p:spPr bwMode="auto">
          <a:xfrm>
            <a:off x="4343108" y="2681769"/>
            <a:ext cx="2576694" cy="65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Lidera la construcción y hace seguimiento al Plan Nacional de Desarrollo</a:t>
            </a:r>
          </a:p>
        </p:txBody>
      </p:sp>
      <p:cxnSp>
        <p:nvCxnSpPr>
          <p:cNvPr id="59" name="Google Shape;193;p16"/>
          <p:cNvCxnSpPr>
            <a:cxnSpLocks noChangeShapeType="1"/>
          </p:cNvCxnSpPr>
          <p:nvPr/>
        </p:nvCxnSpPr>
        <p:spPr bwMode="auto">
          <a:xfrm flipH="1">
            <a:off x="4202341" y="2877434"/>
            <a:ext cx="113738" cy="319781"/>
          </a:xfrm>
          <a:prstGeom prst="straightConnector1">
            <a:avLst/>
          </a:prstGeom>
          <a:noFill/>
          <a:ln w="12700">
            <a:solidFill>
              <a:srgbClr val="FF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0" name="Google Shape;175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46" y="4266459"/>
            <a:ext cx="1878749" cy="4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Google Shape;176;p16"/>
          <p:cNvSpPr txBox="1">
            <a:spLocks noChangeArrowheads="1"/>
          </p:cNvSpPr>
          <p:nvPr/>
        </p:nvSpPr>
        <p:spPr bwMode="auto">
          <a:xfrm>
            <a:off x="2103116" y="3604857"/>
            <a:ext cx="1747293" cy="82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Agencia Presidencial de Cooperación Internacional</a:t>
            </a:r>
          </a:p>
          <a:p>
            <a:pPr eaLnBrk="1" hangingPunct="1"/>
            <a:r>
              <a:rPr lang="es-ES_tradnl" sz="1350" b="1" dirty="0">
                <a:solidFill>
                  <a:srgbClr val="1E4E79"/>
                </a:solidFill>
                <a:latin typeface="Arial Hebrew Scholar" charset="-79"/>
                <a:ea typeface="Arial Hebrew Scholar" charset="-79"/>
                <a:cs typeface="Arial Hebrew Scholar" charset="-79"/>
                <a:sym typeface="Muli Black" charset="0"/>
              </a:rPr>
              <a:t>APC-Colombia</a:t>
            </a:r>
          </a:p>
        </p:txBody>
      </p:sp>
      <p:sp>
        <p:nvSpPr>
          <p:cNvPr id="62" name="Google Shape;204;p16"/>
          <p:cNvSpPr>
            <a:spLocks noChangeArrowheads="1"/>
          </p:cNvSpPr>
          <p:nvPr/>
        </p:nvSpPr>
        <p:spPr bwMode="auto">
          <a:xfrm>
            <a:off x="1913739" y="4290253"/>
            <a:ext cx="63976" cy="220295"/>
          </a:xfrm>
          <a:prstGeom prst="rect">
            <a:avLst/>
          </a:prstGeom>
          <a:solidFill>
            <a:srgbClr val="2370B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/>
          <a:p>
            <a:pPr algn="ctr"/>
            <a:endParaRPr lang="es-ES" sz="1050" dirty="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sp>
        <p:nvSpPr>
          <p:cNvPr id="63" name="Google Shape;200;p16"/>
          <p:cNvSpPr>
            <a:spLocks noChangeArrowheads="1"/>
          </p:cNvSpPr>
          <p:nvPr/>
        </p:nvSpPr>
        <p:spPr bwMode="auto">
          <a:xfrm>
            <a:off x="3803794" y="4249159"/>
            <a:ext cx="77391" cy="78581"/>
          </a:xfrm>
          <a:prstGeom prst="ellipse">
            <a:avLst/>
          </a:prstGeom>
          <a:solidFill>
            <a:srgbClr val="2370B1"/>
          </a:solidFill>
          <a:ln w="9525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 lIns="68569" tIns="34275" rIns="68569" bIns="34275" anchor="ctr"/>
          <a:lstStyle/>
          <a:p>
            <a:pPr algn="ctr"/>
            <a:endParaRPr lang="es-ES" sz="1050">
              <a:solidFill>
                <a:srgbClr val="FFFFFF"/>
              </a:solidFill>
              <a:cs typeface="Calibri" charset="0"/>
              <a:sym typeface="Calibri" charset="0"/>
            </a:endParaRPr>
          </a:p>
        </p:txBody>
      </p:sp>
      <p:cxnSp>
        <p:nvCxnSpPr>
          <p:cNvPr id="64" name="Google Shape;193;p16"/>
          <p:cNvCxnSpPr>
            <a:cxnSpLocks noChangeShapeType="1"/>
          </p:cNvCxnSpPr>
          <p:nvPr/>
        </p:nvCxnSpPr>
        <p:spPr bwMode="auto">
          <a:xfrm flipH="1">
            <a:off x="4202341" y="4135889"/>
            <a:ext cx="113738" cy="319781"/>
          </a:xfrm>
          <a:prstGeom prst="straightConnector1">
            <a:avLst/>
          </a:prstGeom>
          <a:noFill/>
          <a:ln w="12700">
            <a:solidFill>
              <a:srgbClr val="3366CC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5" name="Rectángulo 8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Visión de la CI</a:t>
            </a:r>
          </a:p>
        </p:txBody>
      </p:sp>
    </p:spTree>
    <p:extLst>
      <p:ext uri="{BB962C8B-B14F-4D97-AF65-F5344CB8AC3E}">
        <p14:creationId xmlns:p14="http://schemas.microsoft.com/office/powerpoint/2010/main" val="424720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13004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5" y="1652163"/>
            <a:ext cx="3390154" cy="1634624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0" name="Subtítulo 3"/>
          <p:cNvSpPr>
            <a:spLocks noGrp="1"/>
          </p:cNvSpPr>
          <p:nvPr>
            <p:ph type="subTitle" idx="1"/>
          </p:nvPr>
        </p:nvSpPr>
        <p:spPr>
          <a:xfrm>
            <a:off x="4040731" y="2873794"/>
            <a:ext cx="3395537" cy="1194724"/>
          </a:xfrm>
        </p:spPr>
        <p:txBody>
          <a:bodyPr>
            <a:noAutofit/>
          </a:bodyPr>
          <a:lstStyle/>
          <a:p>
            <a:pPr marL="0" lvl="2" algn="l">
              <a:spcBef>
                <a:spcPts val="750"/>
              </a:spcBef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Puede ser: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Financiera No Reembolsable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 Técnica</a:t>
            </a:r>
          </a:p>
          <a:p>
            <a:pPr marL="214313" lvl="2" indent="-214313" algn="l">
              <a:spcBef>
                <a:spcPts val="750"/>
              </a:spcBef>
              <a:buFont typeface="Arial" charset="0"/>
              <a:buChar char="•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Donaciones en especie</a:t>
            </a:r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4040732" y="1367786"/>
            <a:ext cx="43686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CO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Todos aquellos recursos que provienen de países desarrollados, los cuales tienen como objetivo apoyar el bienestar y el desarrollo sostenible.</a:t>
            </a:r>
          </a:p>
        </p:txBody>
      </p:sp>
      <p:pic>
        <p:nvPicPr>
          <p:cNvPr id="17416" name="Imagen 8" descr="planet-eart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32" y="600314"/>
            <a:ext cx="49410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11017" y="1957779"/>
            <a:ext cx="2502321" cy="91777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Oficial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al </a:t>
            </a:r>
            <a:r>
              <a:rPr lang="en-US" sz="21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Desarrollo</a:t>
            </a:r>
            <a:r>
              <a:rPr lang="en-US" sz="21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- AOD</a:t>
            </a:r>
            <a:endParaRPr lang="es-CO" sz="21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969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21663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06618" y="688849"/>
            <a:ext cx="1678934" cy="1634624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175288" y="1475419"/>
            <a:ext cx="332612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Ofrecida por un país desarrollado a otro país en desarrollo.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Se negocia a través de estrategias plurianuales de cooperación con: Estados Unidos, Alemania, Japón, Corea, Suiza, Suecia, España y Unión Europea.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Otros países ofrecen su apoyo a través de sus Embajadas u operadores.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96136" y="893352"/>
            <a:ext cx="1754996" cy="1157052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Asistencia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Oficial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al </a:t>
            </a:r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Desarrollo</a:t>
            </a:r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 - AOD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277353" y="1000984"/>
            <a:ext cx="1545130" cy="31208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AOD Bilateral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2" name="Rectángulo 2"/>
          <p:cNvSpPr>
            <a:spLocks noChangeArrowheads="1"/>
          </p:cNvSpPr>
          <p:nvPr/>
        </p:nvSpPr>
        <p:spPr bwMode="auto">
          <a:xfrm>
            <a:off x="5692759" y="1475419"/>
            <a:ext cx="294944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 que brindan las organizaciones internacionales a los países en desarrollo.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Sistema de las Naciones Unidas - Marco de Cooperación para el Desarrollo Sostenible de la ONU en Colombia.</a:t>
            </a:r>
          </a:p>
          <a:p>
            <a:pPr marL="214313" indent="-214313">
              <a:buFontTx/>
              <a:buChar char="-"/>
            </a:pPr>
            <a:endParaRPr lang="es-ES_tradnl" sz="105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05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Banca Multilateral: CAF, BID, Banco Mundial.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617244" y="1000984"/>
            <a:ext cx="1919898" cy="3120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5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AOD Multilateral</a:t>
            </a:r>
            <a:endParaRPr lang="es-CO" sz="165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699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2760713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3613639" y="867294"/>
            <a:ext cx="4662121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Presentándose a las convocatorias internacionales que son socializadas y acompañadas técnicamente por APC-Colombia.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Articulándose con procesos vigentes apoyados por los cooperantes en el territorio.</a:t>
            </a:r>
          </a:p>
          <a:p>
            <a:pPr marL="214313" indent="-214313">
              <a:buFontTx/>
              <a:buChar char="-"/>
            </a:pPr>
            <a:endParaRPr lang="es-ES_tradnl" sz="18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8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Aprovechando las oportunidades de formación y capacitación ofrecidas por los cooperantes en el exterior bajo la modalidad de cursos cortos.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40084" y="2057807"/>
            <a:ext cx="1877270" cy="823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¿Cómo beneficiarse de la AOD?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1783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08347" y="0"/>
            <a:ext cx="9252347" cy="5210175"/>
          </a:xfrm>
          <a:prstGeom prst="rect">
            <a:avLst/>
          </a:prstGeom>
          <a:solidFill>
            <a:srgbClr val="DDE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 dirty="0"/>
          </a:p>
        </p:txBody>
      </p:sp>
      <p:sp>
        <p:nvSpPr>
          <p:cNvPr id="14" name="Rectángulo 13"/>
          <p:cNvSpPr/>
          <p:nvPr/>
        </p:nvSpPr>
        <p:spPr>
          <a:xfrm>
            <a:off x="-113004" y="1270066"/>
            <a:ext cx="1996424" cy="2398817"/>
          </a:xfrm>
          <a:prstGeom prst="rect">
            <a:avLst/>
          </a:prstGeom>
          <a:solidFill>
            <a:srgbClr val="33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7411" name="Rectángulo 9"/>
          <p:cNvSpPr>
            <a:spLocks noChangeArrowheads="1"/>
          </p:cNvSpPr>
          <p:nvPr/>
        </p:nvSpPr>
        <p:spPr bwMode="auto">
          <a:xfrm>
            <a:off x="108347" y="100012"/>
            <a:ext cx="96202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sz="6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Modalidades de CI</a:t>
            </a:r>
            <a:endParaRPr lang="es-ES" sz="6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7412" name="Rectángulo 11"/>
          <p:cNvSpPr>
            <a:spLocks noChangeArrowheads="1"/>
          </p:cNvSpPr>
          <p:nvPr/>
        </p:nvSpPr>
        <p:spPr bwMode="auto">
          <a:xfrm>
            <a:off x="1178719" y="100012"/>
            <a:ext cx="9632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600" b="1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APC-Colombia</a:t>
            </a:r>
          </a:p>
        </p:txBody>
      </p:sp>
      <p:sp>
        <p:nvSpPr>
          <p:cNvPr id="17414" name="Rectángulo 2"/>
          <p:cNvSpPr>
            <a:spLocks noChangeArrowheads="1"/>
          </p:cNvSpPr>
          <p:nvPr/>
        </p:nvSpPr>
        <p:spPr bwMode="auto">
          <a:xfrm>
            <a:off x="2227269" y="2099690"/>
            <a:ext cx="285297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Metodología e instrumentos para el intercambio de conocimiento.</a:t>
            </a:r>
          </a:p>
          <a:p>
            <a:pPr marL="214313" indent="-214313">
              <a:buFontTx/>
              <a:buChar char="-"/>
            </a:pPr>
            <a:endParaRPr lang="es-ES_tradnl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Modelo de Cuantificación y Agregación de Valor.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90755" y="1921244"/>
            <a:ext cx="1700315" cy="823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Cooperación</a:t>
            </a:r>
            <a:endParaRPr lang="en-US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Sur-Sur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CSS</a:t>
            </a:r>
            <a:endParaRPr lang="es-CO" sz="1800" b="1" dirty="0">
              <a:solidFill>
                <a:schemeClr val="bg1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443897" y="1270067"/>
            <a:ext cx="2447612" cy="7480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Caja de Herramientas de la CSS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5547468" y="2072782"/>
            <a:ext cx="31948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Metodología para la documentación y sistematización de casos exitosos con potencial de intercambio.</a:t>
            </a:r>
          </a:p>
          <a:p>
            <a:pPr marL="214313" indent="-214313">
              <a:buFontTx/>
              <a:buChar char="-"/>
            </a:pPr>
            <a:endParaRPr lang="es-ES_tradnl" sz="1500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  <a:p>
            <a:pPr marL="214313" indent="-214313">
              <a:buFontTx/>
              <a:buChar char="-"/>
            </a:pPr>
            <a:r>
              <a:rPr lang="es-ES_tradnl" sz="1500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Portafolio de Oferta de Cooperación del País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705615" y="1270066"/>
            <a:ext cx="2654675" cy="74804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1800" b="1" dirty="0">
                <a:solidFill>
                  <a:srgbClr val="3366CC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Saber Hacer Colombia</a:t>
            </a:r>
            <a:endParaRPr lang="es-CO" sz="1800" b="1" dirty="0">
              <a:solidFill>
                <a:srgbClr val="3366CC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429872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H7EN5MXTHQNV-662-3244</_dlc_DocId>
    <_dlc_DocIdUrl xmlns="ae9388c0-b1e2-40ea-b6a8-c51c7913cbd2">
      <Url>https://www.mincultura.gov.co/prensa/noticias/_layouts/15/DocIdRedir.aspx?ID=H7EN5MXTHQNV-662-3244</Url>
      <Description>H7EN5MXTHQNV-662-3244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af9882422a04ea6c210bf5d297301c2e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ACB016-E2FA-4C69-B4DB-5B76FAB70618}"/>
</file>

<file path=customXml/itemProps2.xml><?xml version="1.0" encoding="utf-8"?>
<ds:datastoreItem xmlns:ds="http://schemas.openxmlformats.org/officeDocument/2006/customXml" ds:itemID="{1CF5A158-1CDE-40FE-B466-FD4DAB1CB223}"/>
</file>

<file path=customXml/itemProps3.xml><?xml version="1.0" encoding="utf-8"?>
<ds:datastoreItem xmlns:ds="http://schemas.openxmlformats.org/officeDocument/2006/customXml" ds:itemID="{9EB52BA5-ED2A-4E84-98DA-60EF43437FC6}"/>
</file>

<file path=customXml/itemProps4.xml><?xml version="1.0" encoding="utf-8"?>
<ds:datastoreItem xmlns:ds="http://schemas.openxmlformats.org/officeDocument/2006/customXml" ds:itemID="{2AD55A2F-6B0D-4BB2-9DB6-79A3C3903B79}"/>
</file>

<file path=docProps/app.xml><?xml version="1.0" encoding="utf-8"?>
<Properties xmlns="http://schemas.openxmlformats.org/officeDocument/2006/extended-properties" xmlns:vt="http://schemas.openxmlformats.org/officeDocument/2006/docPropsVTypes">
  <TotalTime>9704</TotalTime>
  <Words>1210</Words>
  <Application>Microsoft Office PowerPoint</Application>
  <PresentationFormat>Presentación en pantalla (16:9)</PresentationFormat>
  <Paragraphs>224</Paragraphs>
  <Slides>35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Grupo de Asuntos Internacionales  y Cooperación   Ministerio de Cultura de Colombia   Camilo Tovar</vt:lpstr>
      <vt:lpstr>¿Quiénes Somos?</vt:lpstr>
      <vt:lpstr>Marco de Acción </vt:lpstr>
      <vt:lpstr>Objetivos</vt:lpstr>
      <vt:lpstr>ASUNTOS CULTURALES </vt:lpstr>
      <vt:lpstr>Líneas de Acción</vt:lpstr>
      <vt:lpstr>Enlaces acceso información</vt:lpstr>
      <vt:lpstr>Alianzas estratégicas </vt:lpstr>
      <vt:lpstr>¿Qué son las alianzas estratégicas?</vt:lpstr>
      <vt:lpstr>¿Para qué sirven las alianzas estratégicas?</vt:lpstr>
      <vt:lpstr>Alianzas estratégicas:  Museos y Bibliotecas</vt:lpstr>
      <vt:lpstr>Alianzas estratégicas en la BNC</vt:lpstr>
      <vt:lpstr>Alianzas con instituciones de divulgación científica</vt:lpstr>
      <vt:lpstr>Presentación de PowerPoint</vt:lpstr>
      <vt:lpstr>Experiencia en circulación y gestión cultural internacional JAIME FELIX</vt:lpstr>
      <vt:lpstr>Importancia de la cooperación internacional en temas culturales y sociales.</vt:lpstr>
      <vt:lpstr>Presentación de PowerPoint</vt:lpstr>
      <vt:lpstr>AZNAD  Circulación</vt:lpstr>
      <vt:lpstr>Presentación de PowerPoint</vt:lpstr>
      <vt:lpstr>FIDA  Festival</vt:lpstr>
      <vt:lpstr>Consulado de Colombia en Cabo Verde y Ministerio de Cultura de  Cabo Verde Cooperación académica</vt:lpstr>
      <vt:lpstr>Tips para realizarun proyecto de  Cooperación internacional </vt:lpstr>
      <vt:lpstr>Gracias.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 Villamizar Jaramillo</dc:creator>
  <cp:lastModifiedBy>Usuario de Windows</cp:lastModifiedBy>
  <cp:revision>83</cp:revision>
  <dcterms:modified xsi:type="dcterms:W3CDTF">2021-06-21T23:18:08Z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ddb8bca6-7a8c-4f15-a66c-fbf7dbfcfe20</vt:lpwstr>
  </property>
</Properties>
</file>