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6" r:id="rId2"/>
    <p:sldId id="256" r:id="rId3"/>
    <p:sldId id="262" r:id="rId4"/>
    <p:sldId id="261" r:id="rId5"/>
    <p:sldId id="263" r:id="rId6"/>
    <p:sldId id="257" r:id="rId7"/>
    <p:sldId id="264" r:id="rId8"/>
    <p:sldId id="266" r:id="rId9"/>
    <p:sldId id="268" r:id="rId10"/>
    <p:sldId id="267" r:id="rId11"/>
    <p:sldId id="350" r:id="rId12"/>
    <p:sldId id="258" r:id="rId13"/>
    <p:sldId id="351" r:id="rId14"/>
    <p:sldId id="352" r:id="rId15"/>
    <p:sldId id="269" r:id="rId16"/>
    <p:sldId id="260" r:id="rId17"/>
    <p:sldId id="353" r:id="rId18"/>
    <p:sldId id="354" r:id="rId19"/>
    <p:sldId id="355" r:id="rId20"/>
    <p:sldId id="438" r:id="rId21"/>
  </p:sldIdLst>
  <p:sldSz cx="107997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216B"/>
    <a:srgbClr val="002B82"/>
    <a:srgbClr val="2B4D89"/>
    <a:srgbClr val="355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 Id="rId30"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D9C6D-3F99-4076-9D27-097931966B09}" type="doc">
      <dgm:prSet loTypeId="urn:microsoft.com/office/officeart/2009/layout/CircleArrowProcess" loCatId="process" qsTypeId="urn:microsoft.com/office/officeart/2005/8/quickstyle/simple1" qsCatId="simple" csTypeId="urn:microsoft.com/office/officeart/2005/8/colors/accent6_2" csCatId="accent6" phldr="1"/>
      <dgm:spPr/>
      <dgm:t>
        <a:bodyPr/>
        <a:lstStyle/>
        <a:p>
          <a:endParaRPr lang="es-CO"/>
        </a:p>
      </dgm:t>
    </dgm:pt>
    <dgm:pt modelId="{662F558D-B2A7-4223-87DD-84D5780FF9E8}">
      <dgm:prSet phldrT="[Texto]" custT="1"/>
      <dgm:spPr>
        <a:xfrm>
          <a:off x="3660886" y="960324"/>
          <a:ext cx="1679469" cy="839635"/>
        </a:xfrm>
        <a:prstGeom prst="rect">
          <a:avLst/>
        </a:prstGeom>
        <a:noFill/>
        <a:ln>
          <a:noFill/>
        </a:ln>
        <a:effectLst/>
      </dgm:spPr>
      <dgm:t>
        <a:bodyPr/>
        <a:lstStyle/>
        <a:p>
          <a:r>
            <a:rPr lang="es-CO" sz="2400" dirty="0">
              <a:solidFill>
                <a:sysClr val="windowText" lastClr="000000">
                  <a:hueOff val="0"/>
                  <a:satOff val="0"/>
                  <a:lumOff val="0"/>
                  <a:alphaOff val="0"/>
                </a:sysClr>
              </a:solidFill>
              <a:latin typeface="Calibri"/>
              <a:ea typeface="+mn-ea"/>
              <a:cs typeface="+mn-cs"/>
            </a:rPr>
            <a:t>Acciones estratégicas</a:t>
          </a:r>
        </a:p>
      </dgm:t>
    </dgm:pt>
    <dgm:pt modelId="{5542C1E1-568E-4499-9F9E-D3689B70E3BA}" type="parTrans" cxnId="{ABE12764-FC86-4E09-B859-8C92A363BEFE}">
      <dgm:prSet/>
      <dgm:spPr/>
      <dgm:t>
        <a:bodyPr/>
        <a:lstStyle/>
        <a:p>
          <a:endParaRPr lang="es-CO" sz="2400"/>
        </a:p>
      </dgm:t>
    </dgm:pt>
    <dgm:pt modelId="{03DBF22F-952B-49C0-8FE0-3B4131893FEC}" type="sibTrans" cxnId="{ABE12764-FC86-4E09-B859-8C92A363BEFE}">
      <dgm:prSet/>
      <dgm:spPr/>
      <dgm:t>
        <a:bodyPr/>
        <a:lstStyle/>
        <a:p>
          <a:endParaRPr lang="es-CO" sz="2400"/>
        </a:p>
      </dgm:t>
    </dgm:pt>
    <dgm:pt modelId="{26BACBD2-7321-4FF0-BB82-F264AB7C5F58}">
      <dgm:prSet phldrT="[Texto]" custT="1"/>
      <dgm:spPr>
        <a:xfrm>
          <a:off x="2878052" y="2575810"/>
          <a:ext cx="1679469" cy="1333760"/>
        </a:xfrm>
        <a:prstGeom prst="rect">
          <a:avLst/>
        </a:prstGeom>
        <a:noFill/>
        <a:ln>
          <a:noFill/>
        </a:ln>
        <a:effectLst/>
      </dgm:spPr>
      <dgm:t>
        <a:bodyPr/>
        <a:lstStyle/>
        <a:p>
          <a:r>
            <a:rPr lang="es-CO" sz="2400" dirty="0">
              <a:solidFill>
                <a:sysClr val="windowText" lastClr="000000">
                  <a:hueOff val="0"/>
                  <a:satOff val="0"/>
                  <a:lumOff val="0"/>
                  <a:alphaOff val="0"/>
                </a:sysClr>
              </a:solidFill>
              <a:latin typeface="Calibri"/>
              <a:ea typeface="+mn-ea"/>
              <a:cs typeface="+mn-cs"/>
            </a:rPr>
            <a:t>Coordinan la óptima ejecución de las metas</a:t>
          </a:r>
        </a:p>
      </dgm:t>
    </dgm:pt>
    <dgm:pt modelId="{7952AB05-FDA6-40C0-8D9B-E0272B728BB4}" type="parTrans" cxnId="{3BA1477E-8362-4EBF-B155-C51047A3D851}">
      <dgm:prSet/>
      <dgm:spPr/>
      <dgm:t>
        <a:bodyPr/>
        <a:lstStyle/>
        <a:p>
          <a:endParaRPr lang="es-CO" sz="2400"/>
        </a:p>
      </dgm:t>
    </dgm:pt>
    <dgm:pt modelId="{55589E56-06FF-4220-B4B6-FFC4F2559FF6}" type="sibTrans" cxnId="{3BA1477E-8362-4EBF-B155-C51047A3D851}">
      <dgm:prSet/>
      <dgm:spPr/>
      <dgm:t>
        <a:bodyPr/>
        <a:lstStyle/>
        <a:p>
          <a:endParaRPr lang="es-CO" sz="2400"/>
        </a:p>
      </dgm:t>
    </dgm:pt>
    <dgm:pt modelId="{DDFB1563-B2EB-436A-9BA4-E940955B999A}" type="pres">
      <dgm:prSet presAssocID="{C8ED9C6D-3F99-4076-9D27-097931966B09}" presName="Name0" presStyleCnt="0">
        <dgm:presLayoutVars>
          <dgm:chMax val="7"/>
          <dgm:chPref val="7"/>
          <dgm:dir/>
          <dgm:animLvl val="lvl"/>
        </dgm:presLayoutVars>
      </dgm:prSet>
      <dgm:spPr/>
      <dgm:t>
        <a:bodyPr/>
        <a:lstStyle/>
        <a:p>
          <a:endParaRPr lang="es-419"/>
        </a:p>
      </dgm:t>
    </dgm:pt>
    <dgm:pt modelId="{21D93510-7A97-4F73-838D-B1EF4B91C16D}" type="pres">
      <dgm:prSet presAssocID="{662F558D-B2A7-4223-87DD-84D5780FF9E8}" presName="Accent1" presStyleCnt="0"/>
      <dgm:spPr/>
    </dgm:pt>
    <dgm:pt modelId="{91144548-2FE0-41BA-B4EA-C43FCAEA9225}" type="pres">
      <dgm:prSet presAssocID="{662F558D-B2A7-4223-87DD-84D5780FF9E8}" presName="Accent" presStyleLbl="node1" presStyleIdx="0" presStyleCnt="2"/>
      <dgm:spPr>
        <a:xfrm>
          <a:off x="3052952" y="0"/>
          <a:ext cx="3010225" cy="3010311"/>
        </a:xfrm>
        <a:prstGeom prst="circularArrow">
          <a:avLst>
            <a:gd name="adj1" fmla="val 10980"/>
            <a:gd name="adj2" fmla="val 1142322"/>
            <a:gd name="adj3" fmla="val 4500000"/>
            <a:gd name="adj4" fmla="val 10800000"/>
            <a:gd name="adj5" fmla="val 12500"/>
          </a:avLst>
        </a:prstGeom>
        <a:solidFill>
          <a:srgbClr val="F79646">
            <a:lumMod val="60000"/>
            <a:lumOff val="40000"/>
          </a:srgbClr>
        </a:solidFill>
        <a:ln w="25400" cap="flat" cmpd="sng" algn="ctr">
          <a:solidFill>
            <a:sysClr val="window" lastClr="FFFFFF">
              <a:hueOff val="0"/>
              <a:satOff val="0"/>
              <a:lumOff val="0"/>
              <a:alphaOff val="0"/>
            </a:sysClr>
          </a:solidFill>
          <a:prstDash val="solid"/>
          <a:miter lim="800000"/>
        </a:ln>
        <a:effectLst/>
      </dgm:spPr>
    </dgm:pt>
    <dgm:pt modelId="{34643EF1-8503-4EEC-8064-FC305CA3C073}" type="pres">
      <dgm:prSet presAssocID="{662F558D-B2A7-4223-87DD-84D5780FF9E8}" presName="Parent1" presStyleLbl="revTx" presStyleIdx="0" presStyleCnt="2" custLinFactNeighborX="-3388" custLinFactNeighborY="-15427">
        <dgm:presLayoutVars>
          <dgm:chMax val="1"/>
          <dgm:chPref val="1"/>
          <dgm:bulletEnabled val="1"/>
        </dgm:presLayoutVars>
      </dgm:prSet>
      <dgm:spPr>
        <a:prstGeom prst="rect">
          <a:avLst/>
        </a:prstGeom>
      </dgm:spPr>
      <dgm:t>
        <a:bodyPr/>
        <a:lstStyle/>
        <a:p>
          <a:endParaRPr lang="es-419"/>
        </a:p>
      </dgm:t>
    </dgm:pt>
    <dgm:pt modelId="{3EDD56DD-11ED-410C-AE1C-48690F910FDA}" type="pres">
      <dgm:prSet presAssocID="{26BACBD2-7321-4FF0-BB82-F264AB7C5F58}" presName="Accent2" presStyleCnt="0"/>
      <dgm:spPr/>
    </dgm:pt>
    <dgm:pt modelId="{701C1303-3AB4-48F5-B042-F2DBF0147012}" type="pres">
      <dgm:prSet presAssocID="{26BACBD2-7321-4FF0-BB82-F264AB7C5F58}" presName="Accent" presStyleLbl="node1" presStyleIdx="1" presStyleCnt="2"/>
      <dgm:spPr>
        <a:xfrm>
          <a:off x="2431570" y="1929490"/>
          <a:ext cx="2586013" cy="2587106"/>
        </a:xfrm>
        <a:prstGeom prst="blockArc">
          <a:avLst>
            <a:gd name="adj1" fmla="val 0"/>
            <a:gd name="adj2" fmla="val 18900000"/>
            <a:gd name="adj3" fmla="val 12740"/>
          </a:avLst>
        </a:prstGeom>
        <a:solidFill>
          <a:srgbClr val="F79646">
            <a:lumMod val="60000"/>
            <a:lumOff val="40000"/>
          </a:srgbClr>
        </a:solidFill>
        <a:ln w="25400" cap="flat" cmpd="sng" algn="ctr">
          <a:solidFill>
            <a:sysClr val="window" lastClr="FFFFFF">
              <a:hueOff val="0"/>
              <a:satOff val="0"/>
              <a:lumOff val="0"/>
              <a:alphaOff val="0"/>
            </a:sysClr>
          </a:solidFill>
          <a:prstDash val="solid"/>
          <a:miter lim="800000"/>
        </a:ln>
        <a:effectLst/>
      </dgm:spPr>
    </dgm:pt>
    <dgm:pt modelId="{EE181B7B-DC3A-4E93-B401-FB1E24251C43}" type="pres">
      <dgm:prSet presAssocID="{26BACBD2-7321-4FF0-BB82-F264AB7C5F58}" presName="Parent2" presStyleLbl="revTx" presStyleIdx="1" presStyleCnt="2" custScaleY="158850">
        <dgm:presLayoutVars>
          <dgm:chMax val="1"/>
          <dgm:chPref val="1"/>
          <dgm:bulletEnabled val="1"/>
        </dgm:presLayoutVars>
      </dgm:prSet>
      <dgm:spPr>
        <a:prstGeom prst="rect">
          <a:avLst/>
        </a:prstGeom>
      </dgm:spPr>
      <dgm:t>
        <a:bodyPr/>
        <a:lstStyle/>
        <a:p>
          <a:endParaRPr lang="es-419"/>
        </a:p>
      </dgm:t>
    </dgm:pt>
  </dgm:ptLst>
  <dgm:cxnLst>
    <dgm:cxn modelId="{C2051941-B6BC-4167-9CEF-1B0DA1A98F59}" type="presOf" srcId="{C8ED9C6D-3F99-4076-9D27-097931966B09}" destId="{DDFB1563-B2EB-436A-9BA4-E940955B999A}" srcOrd="0" destOrd="0" presId="urn:microsoft.com/office/officeart/2009/layout/CircleArrowProcess"/>
    <dgm:cxn modelId="{C2E6915D-5666-4E3F-B540-07429CA09827}" type="presOf" srcId="{26BACBD2-7321-4FF0-BB82-F264AB7C5F58}" destId="{EE181B7B-DC3A-4E93-B401-FB1E24251C43}" srcOrd="0" destOrd="0" presId="urn:microsoft.com/office/officeart/2009/layout/CircleArrowProcess"/>
    <dgm:cxn modelId="{A873E8F0-68E7-49CD-A5F7-382FE8988A20}" type="presOf" srcId="{662F558D-B2A7-4223-87DD-84D5780FF9E8}" destId="{34643EF1-8503-4EEC-8064-FC305CA3C073}" srcOrd="0" destOrd="0" presId="urn:microsoft.com/office/officeart/2009/layout/CircleArrowProcess"/>
    <dgm:cxn modelId="{3BA1477E-8362-4EBF-B155-C51047A3D851}" srcId="{C8ED9C6D-3F99-4076-9D27-097931966B09}" destId="{26BACBD2-7321-4FF0-BB82-F264AB7C5F58}" srcOrd="1" destOrd="0" parTransId="{7952AB05-FDA6-40C0-8D9B-E0272B728BB4}" sibTransId="{55589E56-06FF-4220-B4B6-FFC4F2559FF6}"/>
    <dgm:cxn modelId="{ABE12764-FC86-4E09-B859-8C92A363BEFE}" srcId="{C8ED9C6D-3F99-4076-9D27-097931966B09}" destId="{662F558D-B2A7-4223-87DD-84D5780FF9E8}" srcOrd="0" destOrd="0" parTransId="{5542C1E1-568E-4499-9F9E-D3689B70E3BA}" sibTransId="{03DBF22F-952B-49C0-8FE0-3B4131893FEC}"/>
    <dgm:cxn modelId="{2960313F-7AAE-478F-AB79-361B3C70BB58}" type="presParOf" srcId="{DDFB1563-B2EB-436A-9BA4-E940955B999A}" destId="{21D93510-7A97-4F73-838D-B1EF4B91C16D}" srcOrd="0" destOrd="0" presId="urn:microsoft.com/office/officeart/2009/layout/CircleArrowProcess"/>
    <dgm:cxn modelId="{8CAAAEDD-E019-43CC-A945-D3BBB5A50D7A}" type="presParOf" srcId="{21D93510-7A97-4F73-838D-B1EF4B91C16D}" destId="{91144548-2FE0-41BA-B4EA-C43FCAEA9225}" srcOrd="0" destOrd="0" presId="urn:microsoft.com/office/officeart/2009/layout/CircleArrowProcess"/>
    <dgm:cxn modelId="{AF2FE207-8534-47D2-A2F8-6E8CE19B470F}" type="presParOf" srcId="{DDFB1563-B2EB-436A-9BA4-E940955B999A}" destId="{34643EF1-8503-4EEC-8064-FC305CA3C073}" srcOrd="1" destOrd="0" presId="urn:microsoft.com/office/officeart/2009/layout/CircleArrowProcess"/>
    <dgm:cxn modelId="{9677C04B-5EE6-40C7-AFD3-86C80323DD5D}" type="presParOf" srcId="{DDFB1563-B2EB-436A-9BA4-E940955B999A}" destId="{3EDD56DD-11ED-410C-AE1C-48690F910FDA}" srcOrd="2" destOrd="0" presId="urn:microsoft.com/office/officeart/2009/layout/CircleArrowProcess"/>
    <dgm:cxn modelId="{D935CC1D-EFCA-4C4B-A2CB-3F9BFA962739}" type="presParOf" srcId="{3EDD56DD-11ED-410C-AE1C-48690F910FDA}" destId="{701C1303-3AB4-48F5-B042-F2DBF0147012}" srcOrd="0" destOrd="0" presId="urn:microsoft.com/office/officeart/2009/layout/CircleArrowProcess"/>
    <dgm:cxn modelId="{E2944D24-E396-4F12-A33B-7927671E2504}" type="presParOf" srcId="{DDFB1563-B2EB-436A-9BA4-E940955B999A}" destId="{EE181B7B-DC3A-4E93-B401-FB1E24251C43}"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82FFA-909F-496B-B2C5-46FE46A61FFE}" type="datetimeFigureOut">
              <a:rPr lang="es-CO" smtClean="0"/>
              <a:t>16/02/2021</a:t>
            </a:fld>
            <a:endParaRPr lang="es-CO"/>
          </a:p>
        </p:txBody>
      </p:sp>
      <p:sp>
        <p:nvSpPr>
          <p:cNvPr id="4" name="Marcador de imagen de diapositiva 3"/>
          <p:cNvSpPr>
            <a:spLocks noGrp="1" noRot="1" noChangeAspect="1"/>
          </p:cNvSpPr>
          <p:nvPr>
            <p:ph type="sldImg" idx="2"/>
          </p:nvPr>
        </p:nvSpPr>
        <p:spPr>
          <a:xfrm>
            <a:off x="998538" y="1143000"/>
            <a:ext cx="48609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4FCC9-A9CA-4A68-BE50-95F0B401FE9F}" type="slidenum">
              <a:rPr lang="es-CO" smtClean="0"/>
              <a:t>‹Nº›</a:t>
            </a:fld>
            <a:endParaRPr lang="es-CO"/>
          </a:p>
        </p:txBody>
      </p:sp>
    </p:spTree>
    <p:extLst>
      <p:ext uri="{BB962C8B-B14F-4D97-AF65-F5344CB8AC3E}">
        <p14:creationId xmlns:p14="http://schemas.microsoft.com/office/powerpoint/2010/main" val="105535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charset="0"/>
              <a:buChar char="•"/>
            </a:pPr>
            <a:r>
              <a:rPr lang="es-ES_tradnl" sz="1600" dirty="0"/>
              <a:t>Dar la bienvenida y anunciar que hoy</a:t>
            </a:r>
            <a:r>
              <a:rPr lang="es-ES_tradnl" sz="1600" baseline="0" dirty="0"/>
              <a:t> lunes 27 de abril de 2020 se desarrolla la versión número 6 del Consejo Nacional de Economía Naranja, que se desarrollará de manera virtual</a:t>
            </a:r>
          </a:p>
          <a:p>
            <a:pPr marL="285750" indent="-285750">
              <a:buFont typeface="Arial" charset="0"/>
              <a:buChar char="•"/>
            </a:pPr>
            <a:r>
              <a:rPr lang="es-ES_tradnl" sz="1600" dirty="0"/>
              <a:t>Agradecer</a:t>
            </a:r>
            <a:r>
              <a:rPr lang="es-ES_tradnl" sz="1600" baseline="0" dirty="0"/>
              <a:t> la participación de los Ministros y sus delegados a la presente sesión</a:t>
            </a:r>
          </a:p>
          <a:p>
            <a:pPr marL="285750" indent="-285750">
              <a:buFont typeface="Arial" charset="0"/>
              <a:buChar char="•"/>
            </a:pPr>
            <a:r>
              <a:rPr lang="es-ES_tradnl" sz="1600" baseline="0" dirty="0"/>
              <a:t>Anunciar que para efectos de transcripción de las actas y para hacer adecuado seguimiento a los compromisos, la sesión será grabada a través de la plataforma de TEAMS en la que se desarrollará la reunión</a:t>
            </a:r>
          </a:p>
          <a:p>
            <a:pPr marL="285750" indent="-285750">
              <a:buFont typeface="Arial" charset="0"/>
              <a:buChar char="•"/>
            </a:pPr>
            <a:r>
              <a:rPr lang="es-ES_tradnl" sz="1600" baseline="0" dirty="0"/>
              <a:t>Palabras de la Ministra:</a:t>
            </a:r>
          </a:p>
          <a:p>
            <a:pPr marL="742950" lvl="1" indent="-285750">
              <a:buFont typeface="Arial" charset="0"/>
              <a:buChar char="•"/>
            </a:pPr>
            <a:r>
              <a:rPr lang="es-ES_tradnl" sz="1600" baseline="0" dirty="0"/>
              <a:t>Llamado de atención sobre la importancia del uso del Sello Crea y un mensaje unificado alrededor de la Economía Naranja </a:t>
            </a:r>
          </a:p>
          <a:p>
            <a:pPr marL="742950" lvl="1" indent="-285750">
              <a:buFont typeface="Arial" charset="0"/>
              <a:buChar char="•"/>
            </a:pPr>
            <a:r>
              <a:rPr lang="es-ES_tradnl" sz="1600" baseline="0" dirty="0"/>
              <a:t>Anunciar que se expidió el Decreto 474 y que está muy adelantado el del Art. 180 del PND</a:t>
            </a:r>
          </a:p>
        </p:txBody>
      </p:sp>
    </p:spTree>
    <p:extLst>
      <p:ext uri="{BB962C8B-B14F-4D97-AF65-F5344CB8AC3E}">
        <p14:creationId xmlns:p14="http://schemas.microsoft.com/office/powerpoint/2010/main" val="34854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49971" y="1122363"/>
            <a:ext cx="8099822" cy="2387600"/>
          </a:xfrm>
        </p:spPr>
        <p:txBody>
          <a:bodyPr anchor="b"/>
          <a:lstStyle>
            <a:lvl1pPr algn="ctr">
              <a:defRPr sz="531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49971" y="3602038"/>
            <a:ext cx="8099822" cy="1655762"/>
          </a:xfrm>
        </p:spPr>
        <p:txBody>
          <a:bodyPr/>
          <a:lstStyle>
            <a:lvl1pPr marL="0" indent="0" algn="ctr">
              <a:buNone/>
              <a:defRPr sz="2126"/>
            </a:lvl1pPr>
            <a:lvl2pPr marL="404988" indent="0" algn="ctr">
              <a:buNone/>
              <a:defRPr sz="1772"/>
            </a:lvl2pPr>
            <a:lvl3pPr marL="809976" indent="0" algn="ctr">
              <a:buNone/>
              <a:defRPr sz="1594"/>
            </a:lvl3pPr>
            <a:lvl4pPr marL="1214963" indent="0" algn="ctr">
              <a:buNone/>
              <a:defRPr sz="1417"/>
            </a:lvl4pPr>
            <a:lvl5pPr marL="1619951" indent="0" algn="ctr">
              <a:buNone/>
              <a:defRPr sz="1417"/>
            </a:lvl5pPr>
            <a:lvl6pPr marL="2024939" indent="0" algn="ctr">
              <a:buNone/>
              <a:defRPr sz="1417"/>
            </a:lvl6pPr>
            <a:lvl7pPr marL="2429927" indent="0" algn="ctr">
              <a:buNone/>
              <a:defRPr sz="1417"/>
            </a:lvl7pPr>
            <a:lvl8pPr marL="2834914" indent="0" algn="ctr">
              <a:buNone/>
              <a:defRPr sz="1417"/>
            </a:lvl8pPr>
            <a:lvl9pPr marL="3239902" indent="0" algn="ctr">
              <a:buNone/>
              <a:defRPr sz="141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144933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51873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365125"/>
            <a:ext cx="2328699"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484" y="365125"/>
            <a:ext cx="68511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102511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8142" y="593367"/>
            <a:ext cx="1006348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68142" y="1536633"/>
            <a:ext cx="10063480" cy="4555200"/>
          </a:xfrm>
          <a:prstGeom prst="rect">
            <a:avLst/>
          </a:prstGeom>
        </p:spPr>
        <p:txBody>
          <a:bodyPr spcFirstLastPara="1" wrap="square" lIns="91425" tIns="91425" rIns="91425" bIns="91425" anchor="t" anchorCtr="0"/>
          <a:lstStyle>
            <a:lvl1pPr marL="539970" lvl="0" indent="-404978">
              <a:spcBef>
                <a:spcPts val="0"/>
              </a:spcBef>
              <a:spcAft>
                <a:spcPts val="0"/>
              </a:spcAft>
              <a:buSzPts val="1800"/>
              <a:buChar char="●"/>
              <a:defRPr/>
            </a:lvl1pPr>
            <a:lvl2pPr marL="1079941" lvl="1" indent="-374980">
              <a:spcBef>
                <a:spcPts val="1889"/>
              </a:spcBef>
              <a:spcAft>
                <a:spcPts val="0"/>
              </a:spcAft>
              <a:buSzPts val="1400"/>
              <a:buChar char="○"/>
              <a:defRPr/>
            </a:lvl2pPr>
            <a:lvl3pPr marL="1619910" lvl="2" indent="-374980">
              <a:spcBef>
                <a:spcPts val="1889"/>
              </a:spcBef>
              <a:spcAft>
                <a:spcPts val="0"/>
              </a:spcAft>
              <a:buSzPts val="1400"/>
              <a:buChar char="■"/>
              <a:defRPr/>
            </a:lvl3pPr>
            <a:lvl4pPr marL="2159881" lvl="3" indent="-374980">
              <a:spcBef>
                <a:spcPts val="1889"/>
              </a:spcBef>
              <a:spcAft>
                <a:spcPts val="0"/>
              </a:spcAft>
              <a:buSzPts val="1400"/>
              <a:buChar char="●"/>
              <a:defRPr/>
            </a:lvl4pPr>
            <a:lvl5pPr marL="2699851" lvl="4" indent="-374980">
              <a:spcBef>
                <a:spcPts val="1889"/>
              </a:spcBef>
              <a:spcAft>
                <a:spcPts val="0"/>
              </a:spcAft>
              <a:buSzPts val="1400"/>
              <a:buChar char="○"/>
              <a:defRPr/>
            </a:lvl5pPr>
            <a:lvl6pPr marL="3239821" lvl="5" indent="-374980">
              <a:spcBef>
                <a:spcPts val="1889"/>
              </a:spcBef>
              <a:spcAft>
                <a:spcPts val="0"/>
              </a:spcAft>
              <a:buSzPts val="1400"/>
              <a:buChar char="■"/>
              <a:defRPr/>
            </a:lvl6pPr>
            <a:lvl7pPr marL="3779791" lvl="6" indent="-374980">
              <a:spcBef>
                <a:spcPts val="1889"/>
              </a:spcBef>
              <a:spcAft>
                <a:spcPts val="0"/>
              </a:spcAft>
              <a:buSzPts val="1400"/>
              <a:buChar char="●"/>
              <a:defRPr/>
            </a:lvl7pPr>
            <a:lvl8pPr marL="4319761" lvl="7" indent="-374980">
              <a:spcBef>
                <a:spcPts val="1889"/>
              </a:spcBef>
              <a:spcAft>
                <a:spcPts val="0"/>
              </a:spcAft>
              <a:buSzPts val="1400"/>
              <a:buChar char="○"/>
              <a:defRPr/>
            </a:lvl8pPr>
            <a:lvl9pPr marL="4859732" lvl="8" indent="-374980">
              <a:spcBef>
                <a:spcPts val="1889"/>
              </a:spcBef>
              <a:spcAft>
                <a:spcPts val="1889"/>
              </a:spcAft>
              <a:buSzPts val="1400"/>
              <a:buChar char="■"/>
              <a:defRPr/>
            </a:lvl9pPr>
          </a:lstStyle>
          <a:p>
            <a:endParaRPr/>
          </a:p>
        </p:txBody>
      </p:sp>
      <p:sp>
        <p:nvSpPr>
          <p:cNvPr id="19" name="Google Shape;19;p4"/>
          <p:cNvSpPr txBox="1">
            <a:spLocks noGrp="1"/>
          </p:cNvSpPr>
          <p:nvPr>
            <p:ph type="sldNum" idx="12"/>
          </p:nvPr>
        </p:nvSpPr>
        <p:spPr>
          <a:xfrm>
            <a:off x="10006621" y="6217623"/>
            <a:ext cx="648057"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233479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55099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36859" y="1709739"/>
            <a:ext cx="9314796" cy="2852737"/>
          </a:xfrm>
        </p:spPr>
        <p:txBody>
          <a:bodyPr anchor="b"/>
          <a:lstStyle>
            <a:lvl1pPr>
              <a:defRPr sz="531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36859" y="4589464"/>
            <a:ext cx="9314796" cy="1500187"/>
          </a:xfrm>
        </p:spPr>
        <p:txBody>
          <a:bodyPr/>
          <a:lstStyle>
            <a:lvl1pPr marL="0" indent="0">
              <a:buNone/>
              <a:defRPr sz="2126">
                <a:solidFill>
                  <a:schemeClr val="tx1">
                    <a:tint val="75000"/>
                  </a:schemeClr>
                </a:solidFill>
              </a:defRPr>
            </a:lvl1pPr>
            <a:lvl2pPr marL="404988" indent="0">
              <a:buNone/>
              <a:defRPr sz="1772">
                <a:solidFill>
                  <a:schemeClr val="tx1">
                    <a:tint val="75000"/>
                  </a:schemeClr>
                </a:solidFill>
              </a:defRPr>
            </a:lvl2pPr>
            <a:lvl3pPr marL="809976" indent="0">
              <a:buNone/>
              <a:defRPr sz="1594">
                <a:solidFill>
                  <a:schemeClr val="tx1">
                    <a:tint val="75000"/>
                  </a:schemeClr>
                </a:solidFill>
              </a:defRPr>
            </a:lvl3pPr>
            <a:lvl4pPr marL="1214963" indent="0">
              <a:buNone/>
              <a:defRPr sz="1417">
                <a:solidFill>
                  <a:schemeClr val="tx1">
                    <a:tint val="75000"/>
                  </a:schemeClr>
                </a:solidFill>
              </a:defRPr>
            </a:lvl4pPr>
            <a:lvl5pPr marL="1619951" indent="0">
              <a:buNone/>
              <a:defRPr sz="1417">
                <a:solidFill>
                  <a:schemeClr val="tx1">
                    <a:tint val="75000"/>
                  </a:schemeClr>
                </a:solidFill>
              </a:defRPr>
            </a:lvl5pPr>
            <a:lvl6pPr marL="2024939" indent="0">
              <a:buNone/>
              <a:defRPr sz="1417">
                <a:solidFill>
                  <a:schemeClr val="tx1">
                    <a:tint val="75000"/>
                  </a:schemeClr>
                </a:solidFill>
              </a:defRPr>
            </a:lvl6pPr>
            <a:lvl7pPr marL="2429927" indent="0">
              <a:buNone/>
              <a:defRPr sz="1417">
                <a:solidFill>
                  <a:schemeClr val="tx1">
                    <a:tint val="75000"/>
                  </a:schemeClr>
                </a:solidFill>
              </a:defRPr>
            </a:lvl7pPr>
            <a:lvl8pPr marL="2834914" indent="0">
              <a:buNone/>
              <a:defRPr sz="1417">
                <a:solidFill>
                  <a:schemeClr val="tx1">
                    <a:tint val="75000"/>
                  </a:schemeClr>
                </a:solidFill>
              </a:defRPr>
            </a:lvl8pPr>
            <a:lvl9pPr marL="3239902" indent="0">
              <a:buNone/>
              <a:defRPr sz="141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57520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42484" y="1825625"/>
            <a:ext cx="4589899"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67380" y="1825625"/>
            <a:ext cx="4589899"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348CAA3-1D13-4857-BF40-DE7951B626C6}" type="datetimeFigureOut">
              <a:rPr lang="es-MX" smtClean="0"/>
              <a:t>16/02/2021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20787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43890" y="365126"/>
            <a:ext cx="9314796"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891" y="1681163"/>
            <a:ext cx="4568806" cy="823912"/>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s-ES"/>
              <a:t>Haga clic para modificar los estilos de texto del patrón</a:t>
            </a:r>
          </a:p>
        </p:txBody>
      </p:sp>
      <p:sp>
        <p:nvSpPr>
          <p:cNvPr id="4" name="Content Placeholder 3"/>
          <p:cNvSpPr>
            <a:spLocks noGrp="1"/>
          </p:cNvSpPr>
          <p:nvPr>
            <p:ph sz="half" idx="2"/>
          </p:nvPr>
        </p:nvSpPr>
        <p:spPr>
          <a:xfrm>
            <a:off x="743891" y="2505075"/>
            <a:ext cx="456880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467380" y="1681163"/>
            <a:ext cx="4591306" cy="823912"/>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s-ES"/>
              <a:t>Haga clic para modificar los estilos de texto del patrón</a:t>
            </a:r>
          </a:p>
        </p:txBody>
      </p:sp>
      <p:sp>
        <p:nvSpPr>
          <p:cNvPr id="6" name="Content Placeholder 5"/>
          <p:cNvSpPr>
            <a:spLocks noGrp="1"/>
          </p:cNvSpPr>
          <p:nvPr>
            <p:ph sz="quarter" idx="4"/>
          </p:nvPr>
        </p:nvSpPr>
        <p:spPr>
          <a:xfrm>
            <a:off x="5467380" y="2505075"/>
            <a:ext cx="459130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348CAA3-1D13-4857-BF40-DE7951B626C6}" type="datetimeFigureOut">
              <a:rPr lang="es-MX" smtClean="0"/>
              <a:t>16/02/2021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67418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348CAA3-1D13-4857-BF40-DE7951B626C6}" type="datetimeFigureOut">
              <a:rPr lang="es-MX" smtClean="0"/>
              <a:t>16/02/2021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09924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8CAA3-1D13-4857-BF40-DE7951B626C6}" type="datetimeFigureOut">
              <a:rPr lang="es-MX" smtClean="0"/>
              <a:t>16/02/2021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51251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1" y="457200"/>
            <a:ext cx="3483204" cy="1600200"/>
          </a:xfrm>
        </p:spPr>
        <p:txBody>
          <a:bodyPr anchor="b"/>
          <a:lstStyle>
            <a:lvl1pPr>
              <a:defRPr sz="2835"/>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1306" y="987426"/>
            <a:ext cx="5467380" cy="4873625"/>
          </a:xfrm>
        </p:spPr>
        <p:txBody>
          <a:bodyPr/>
          <a:lstStyle>
            <a:lvl1pPr>
              <a:defRPr sz="2835"/>
            </a:lvl1pPr>
            <a:lvl2pPr>
              <a:defRPr sz="2480"/>
            </a:lvl2pPr>
            <a:lvl3pPr>
              <a:defRPr sz="2126"/>
            </a:lvl3pPr>
            <a:lvl4pPr>
              <a:defRPr sz="1772"/>
            </a:lvl4pPr>
            <a:lvl5pPr>
              <a:defRPr sz="1772"/>
            </a:lvl5pPr>
            <a:lvl6pPr>
              <a:defRPr sz="1772"/>
            </a:lvl6pPr>
            <a:lvl7pPr>
              <a:defRPr sz="1772"/>
            </a:lvl7pPr>
            <a:lvl8pPr>
              <a:defRPr sz="1772"/>
            </a:lvl8pPr>
            <a:lvl9pPr>
              <a:defRPr sz="177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43891" y="2057400"/>
            <a:ext cx="3483204" cy="3811588"/>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348CAA3-1D13-4857-BF40-DE7951B626C6}" type="datetimeFigureOut">
              <a:rPr lang="es-MX" smtClean="0"/>
              <a:t>16/02/2021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59604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1" y="457200"/>
            <a:ext cx="3483204" cy="1600200"/>
          </a:xfrm>
        </p:spPr>
        <p:txBody>
          <a:bodyPr anchor="b"/>
          <a:lstStyle>
            <a:lvl1pPr>
              <a:defRPr sz="283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91306" y="987426"/>
            <a:ext cx="5467380" cy="4873625"/>
          </a:xfrm>
        </p:spPr>
        <p:txBody>
          <a:bodyPr anchor="t"/>
          <a:lstStyle>
            <a:lvl1pPr marL="0" indent="0">
              <a:buNone/>
              <a:defRPr sz="2835"/>
            </a:lvl1pPr>
            <a:lvl2pPr marL="404988" indent="0">
              <a:buNone/>
              <a:defRPr sz="2480"/>
            </a:lvl2pPr>
            <a:lvl3pPr marL="809976" indent="0">
              <a:buNone/>
              <a:defRPr sz="2126"/>
            </a:lvl3pPr>
            <a:lvl4pPr marL="1214963" indent="0">
              <a:buNone/>
              <a:defRPr sz="1772"/>
            </a:lvl4pPr>
            <a:lvl5pPr marL="1619951" indent="0">
              <a:buNone/>
              <a:defRPr sz="1772"/>
            </a:lvl5pPr>
            <a:lvl6pPr marL="2024939" indent="0">
              <a:buNone/>
              <a:defRPr sz="1772"/>
            </a:lvl6pPr>
            <a:lvl7pPr marL="2429927" indent="0">
              <a:buNone/>
              <a:defRPr sz="1772"/>
            </a:lvl7pPr>
            <a:lvl8pPr marL="2834914" indent="0">
              <a:buNone/>
              <a:defRPr sz="1772"/>
            </a:lvl8pPr>
            <a:lvl9pPr marL="3239902" indent="0">
              <a:buNone/>
              <a:defRPr sz="177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43891" y="2057400"/>
            <a:ext cx="3483204" cy="3811588"/>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348CAA3-1D13-4857-BF40-DE7951B626C6}" type="datetimeFigureOut">
              <a:rPr lang="es-MX" smtClean="0"/>
              <a:t>16/02/2021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4524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365126"/>
            <a:ext cx="9314796"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2484" y="1825625"/>
            <a:ext cx="9314796"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2484" y="6356351"/>
            <a:ext cx="2429947" cy="365125"/>
          </a:xfrm>
          <a:prstGeom prst="rect">
            <a:avLst/>
          </a:prstGeom>
        </p:spPr>
        <p:txBody>
          <a:bodyPr vert="horz" lIns="91440" tIns="45720" rIns="91440" bIns="45720" rtlCol="0" anchor="ctr"/>
          <a:lstStyle>
            <a:lvl1pPr algn="l">
              <a:defRPr sz="1063">
                <a:solidFill>
                  <a:schemeClr val="tx1">
                    <a:tint val="75000"/>
                  </a:schemeClr>
                </a:solidFill>
              </a:defRPr>
            </a:lvl1pPr>
          </a:lstStyle>
          <a:p>
            <a:fld id="{C348CAA3-1D13-4857-BF40-DE7951B626C6}" type="datetimeFigureOut">
              <a:rPr lang="es-MX" smtClean="0"/>
              <a:t>16/02/2021</a:t>
            </a:fld>
            <a:endParaRPr lang="es-MX"/>
          </a:p>
        </p:txBody>
      </p:sp>
      <p:sp>
        <p:nvSpPr>
          <p:cNvPr id="5" name="Footer Placeholder 4"/>
          <p:cNvSpPr>
            <a:spLocks noGrp="1"/>
          </p:cNvSpPr>
          <p:nvPr>
            <p:ph type="ftr" sz="quarter" idx="3"/>
          </p:nvPr>
        </p:nvSpPr>
        <p:spPr>
          <a:xfrm>
            <a:off x="3577422" y="6356351"/>
            <a:ext cx="3644920" cy="365125"/>
          </a:xfrm>
          <a:prstGeom prst="rect">
            <a:avLst/>
          </a:prstGeom>
        </p:spPr>
        <p:txBody>
          <a:bodyPr vert="horz" lIns="91440" tIns="45720" rIns="91440" bIns="45720" rtlCol="0" anchor="ctr"/>
          <a:lstStyle>
            <a:lvl1pPr algn="ctr">
              <a:defRPr sz="1063">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627332" y="6356351"/>
            <a:ext cx="2429947" cy="365125"/>
          </a:xfrm>
          <a:prstGeom prst="rect">
            <a:avLst/>
          </a:prstGeom>
        </p:spPr>
        <p:txBody>
          <a:bodyPr vert="horz" lIns="91440" tIns="45720" rIns="91440" bIns="45720" rtlCol="0" anchor="ctr"/>
          <a:lstStyle>
            <a:lvl1pPr algn="r">
              <a:defRPr sz="1063">
                <a:solidFill>
                  <a:schemeClr val="tx1">
                    <a:tint val="75000"/>
                  </a:schemeClr>
                </a:solidFill>
              </a:defRPr>
            </a:lvl1pPr>
          </a:lstStyle>
          <a:p>
            <a:fld id="{6ED5884E-729A-4345-9E77-3F52492A65BC}" type="slidenum">
              <a:rPr lang="es-MX" smtClean="0"/>
              <a:t>‹Nº›</a:t>
            </a:fld>
            <a:endParaRPr lang="es-MX"/>
          </a:p>
        </p:txBody>
      </p:sp>
    </p:spTree>
    <p:extLst>
      <p:ext uri="{BB962C8B-B14F-4D97-AF65-F5344CB8AC3E}">
        <p14:creationId xmlns:p14="http://schemas.microsoft.com/office/powerpoint/2010/main" val="41679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09976" rtl="0" eaLnBrk="1" latinLnBrk="0" hangingPunct="1">
        <a:lnSpc>
          <a:spcPct val="90000"/>
        </a:lnSpc>
        <a:spcBef>
          <a:spcPct val="0"/>
        </a:spcBef>
        <a:buNone/>
        <a:defRPr sz="3898" kern="1200">
          <a:solidFill>
            <a:schemeClr val="tx1"/>
          </a:solidFill>
          <a:latin typeface="+mj-lt"/>
          <a:ea typeface="+mj-ea"/>
          <a:cs typeface="+mj-cs"/>
        </a:defRPr>
      </a:lvl1pPr>
    </p:titleStyle>
    <p:body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p:bodyStyle>
    <p:otherStyle>
      <a:defPPr>
        <a:defRPr lang="en-US"/>
      </a:defPPr>
      <a:lvl1pPr marL="0" algn="l" defTabSz="809976" rtl="0" eaLnBrk="1" latinLnBrk="0" hangingPunct="1">
        <a:defRPr sz="1594" kern="1200">
          <a:solidFill>
            <a:schemeClr val="tx1"/>
          </a:solidFill>
          <a:latin typeface="+mn-lt"/>
          <a:ea typeface="+mn-ea"/>
          <a:cs typeface="+mn-cs"/>
        </a:defRPr>
      </a:lvl1pPr>
      <a:lvl2pPr marL="404988" algn="l" defTabSz="809976" rtl="0" eaLnBrk="1" latinLnBrk="0" hangingPunct="1">
        <a:defRPr sz="1594" kern="1200">
          <a:solidFill>
            <a:schemeClr val="tx1"/>
          </a:solidFill>
          <a:latin typeface="+mn-lt"/>
          <a:ea typeface="+mn-ea"/>
          <a:cs typeface="+mn-cs"/>
        </a:defRPr>
      </a:lvl2pPr>
      <a:lvl3pPr marL="809976" algn="l" defTabSz="809976" rtl="0" eaLnBrk="1" latinLnBrk="0" hangingPunct="1">
        <a:defRPr sz="1594" kern="1200">
          <a:solidFill>
            <a:schemeClr val="tx1"/>
          </a:solidFill>
          <a:latin typeface="+mn-lt"/>
          <a:ea typeface="+mn-ea"/>
          <a:cs typeface="+mn-cs"/>
        </a:defRPr>
      </a:lvl3pPr>
      <a:lvl4pPr marL="1214963" algn="l" defTabSz="809976" rtl="0" eaLnBrk="1" latinLnBrk="0" hangingPunct="1">
        <a:defRPr sz="1594" kern="1200">
          <a:solidFill>
            <a:schemeClr val="tx1"/>
          </a:solidFill>
          <a:latin typeface="+mn-lt"/>
          <a:ea typeface="+mn-ea"/>
          <a:cs typeface="+mn-cs"/>
        </a:defRPr>
      </a:lvl4pPr>
      <a:lvl5pPr marL="1619951" algn="l" defTabSz="809976" rtl="0" eaLnBrk="1" latinLnBrk="0" hangingPunct="1">
        <a:defRPr sz="1594" kern="1200">
          <a:solidFill>
            <a:schemeClr val="tx1"/>
          </a:solidFill>
          <a:latin typeface="+mn-lt"/>
          <a:ea typeface="+mn-ea"/>
          <a:cs typeface="+mn-cs"/>
        </a:defRPr>
      </a:lvl5pPr>
      <a:lvl6pPr marL="2024939" algn="l" defTabSz="809976" rtl="0" eaLnBrk="1" latinLnBrk="0" hangingPunct="1">
        <a:defRPr sz="1594" kern="1200">
          <a:solidFill>
            <a:schemeClr val="tx1"/>
          </a:solidFill>
          <a:latin typeface="+mn-lt"/>
          <a:ea typeface="+mn-ea"/>
          <a:cs typeface="+mn-cs"/>
        </a:defRPr>
      </a:lvl6pPr>
      <a:lvl7pPr marL="2429927" algn="l" defTabSz="809976" rtl="0" eaLnBrk="1" latinLnBrk="0" hangingPunct="1">
        <a:defRPr sz="1594" kern="1200">
          <a:solidFill>
            <a:schemeClr val="tx1"/>
          </a:solidFill>
          <a:latin typeface="+mn-lt"/>
          <a:ea typeface="+mn-ea"/>
          <a:cs typeface="+mn-cs"/>
        </a:defRPr>
      </a:lvl7pPr>
      <a:lvl8pPr marL="2834914" algn="l" defTabSz="809976" rtl="0" eaLnBrk="1" latinLnBrk="0" hangingPunct="1">
        <a:defRPr sz="1594" kern="1200">
          <a:solidFill>
            <a:schemeClr val="tx1"/>
          </a:solidFill>
          <a:latin typeface="+mn-lt"/>
          <a:ea typeface="+mn-ea"/>
          <a:cs typeface="+mn-cs"/>
        </a:defRPr>
      </a:lvl8pPr>
      <a:lvl9pPr marL="3239902" algn="l" defTabSz="809976" rtl="0" eaLnBrk="1" latinLnBrk="0" hangingPunct="1">
        <a:defRPr sz="15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9E0C254-6BD6-4B31-8BC9-05CF4210B445}"/>
              </a:ext>
            </a:extLst>
          </p:cNvPr>
          <p:cNvSpPr/>
          <p:nvPr/>
        </p:nvSpPr>
        <p:spPr>
          <a:xfrm>
            <a:off x="16874" y="308908"/>
            <a:ext cx="10799762" cy="5329101"/>
          </a:xfrm>
          <a:prstGeom prst="rect">
            <a:avLst/>
          </a:prstGeom>
          <a:solidFill>
            <a:srgbClr val="326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9" name="Rectangle 4">
            <a:extLst>
              <a:ext uri="{FF2B5EF4-FFF2-40B4-BE49-F238E27FC236}">
                <a16:creationId xmlns:a16="http://schemas.microsoft.com/office/drawing/2014/main" xmlns="" id="{A70EB086-5C04-4EDF-878A-E4A27FCD5B91}"/>
              </a:ext>
            </a:extLst>
          </p:cNvPr>
          <p:cNvSpPr/>
          <p:nvPr/>
        </p:nvSpPr>
        <p:spPr>
          <a:xfrm>
            <a:off x="-1" y="5638009"/>
            <a:ext cx="10833513" cy="82842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94" dirty="0"/>
          </a:p>
        </p:txBody>
      </p:sp>
      <p:sp>
        <p:nvSpPr>
          <p:cNvPr id="8" name="Rectángulo 7">
            <a:extLst>
              <a:ext uri="{FF2B5EF4-FFF2-40B4-BE49-F238E27FC236}">
                <a16:creationId xmlns:a16="http://schemas.microsoft.com/office/drawing/2014/main" xmlns="" id="{42FBA1B6-6E10-4225-93E0-367D36A70CD6}"/>
              </a:ext>
            </a:extLst>
          </p:cNvPr>
          <p:cNvSpPr/>
          <p:nvPr/>
        </p:nvSpPr>
        <p:spPr>
          <a:xfrm>
            <a:off x="491070" y="559921"/>
            <a:ext cx="9448087" cy="473976"/>
          </a:xfrm>
          <a:prstGeom prst="rect">
            <a:avLst/>
          </a:prstGeom>
        </p:spPr>
        <p:txBody>
          <a:bodyPr wrap="square">
            <a:spAutoFit/>
          </a:bodyPr>
          <a:lstStyle/>
          <a:p>
            <a:pPr algn="ctr"/>
            <a:r>
              <a:rPr lang="es-CO" sz="2480" b="1" dirty="0">
                <a:solidFill>
                  <a:schemeClr val="bg1"/>
                </a:solidFill>
                <a:latin typeface="Work Sans" panose="00000500000000000000" pitchFamily="50" charset="0"/>
              </a:rPr>
              <a:t>Capacitación </a:t>
            </a:r>
            <a:r>
              <a:rPr lang="es-ES" sz="2480" b="1" dirty="0">
                <a:solidFill>
                  <a:schemeClr val="bg1"/>
                </a:solidFill>
                <a:latin typeface="Segoe UI" panose="020B0502040204020203" pitchFamily="34" charset="0"/>
              </a:rPr>
              <a:t>“Sistema de evaluación de gerencia pública”</a:t>
            </a:r>
            <a:endParaRPr lang="es-CO" sz="2480" b="1" dirty="0">
              <a:solidFill>
                <a:schemeClr val="bg1"/>
              </a:solidFill>
              <a:latin typeface="Work Sans" panose="00000500000000000000" pitchFamily="50" charset="0"/>
            </a:endParaRPr>
          </a:p>
        </p:txBody>
      </p:sp>
      <p:sp>
        <p:nvSpPr>
          <p:cNvPr id="11" name="Rectángulo 10">
            <a:extLst>
              <a:ext uri="{FF2B5EF4-FFF2-40B4-BE49-F238E27FC236}">
                <a16:creationId xmlns:a16="http://schemas.microsoft.com/office/drawing/2014/main" xmlns="" id="{3FF38A5B-662E-4060-A2C8-B2D74F996ECA}"/>
              </a:ext>
            </a:extLst>
          </p:cNvPr>
          <p:cNvSpPr/>
          <p:nvPr/>
        </p:nvSpPr>
        <p:spPr>
          <a:xfrm>
            <a:off x="1" y="5547387"/>
            <a:ext cx="10799761" cy="906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pic>
        <p:nvPicPr>
          <p:cNvPr id="14" name="Imagen 1">
            <a:extLst>
              <a:ext uri="{FF2B5EF4-FFF2-40B4-BE49-F238E27FC236}">
                <a16:creationId xmlns:a16="http://schemas.microsoft.com/office/drawing/2014/main" xmlns="" id="{93058BA7-5B8D-494E-90D1-33C19A517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557" y="5866063"/>
            <a:ext cx="2069954" cy="41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xmlns="" id="{5ACCF1D0-BB56-4F94-864D-E9F7FB5F1AA2}"/>
              </a:ext>
            </a:extLst>
          </p:cNvPr>
          <p:cNvSpPr/>
          <p:nvPr/>
        </p:nvSpPr>
        <p:spPr>
          <a:xfrm>
            <a:off x="1267209" y="5840324"/>
            <a:ext cx="5661437" cy="461665"/>
          </a:xfrm>
          <a:prstGeom prst="rect">
            <a:avLst/>
          </a:prstGeom>
        </p:spPr>
        <p:txBody>
          <a:bodyPr wrap="square">
            <a:spAutoFit/>
          </a:bodyPr>
          <a:lstStyle/>
          <a:p>
            <a:r>
              <a:rPr lang="es-CO" sz="2400" b="1" dirty="0">
                <a:solidFill>
                  <a:schemeClr val="bg1"/>
                </a:solidFill>
                <a:latin typeface="Work Sans" panose="00000500000000000000" pitchFamily="50" charset="0"/>
              </a:rPr>
              <a:t>Iniciamos a las 8:00 a.m.</a:t>
            </a:r>
          </a:p>
        </p:txBody>
      </p:sp>
      <p:sp>
        <p:nvSpPr>
          <p:cNvPr id="15" name="Rectángulo 14">
            <a:extLst>
              <a:ext uri="{FF2B5EF4-FFF2-40B4-BE49-F238E27FC236}">
                <a16:creationId xmlns:a16="http://schemas.microsoft.com/office/drawing/2014/main" xmlns="" id="{12304D9D-04D4-4BFE-9CEC-90345BC4D319}"/>
              </a:ext>
            </a:extLst>
          </p:cNvPr>
          <p:cNvSpPr/>
          <p:nvPr/>
        </p:nvSpPr>
        <p:spPr>
          <a:xfrm>
            <a:off x="692711" y="1499253"/>
            <a:ext cx="9448087" cy="3690882"/>
          </a:xfrm>
          <a:prstGeom prst="rect">
            <a:avLst/>
          </a:prstGeom>
        </p:spPr>
        <p:txBody>
          <a:bodyPr wrap="square">
            <a:spAutoFit/>
          </a:bodyPr>
          <a:lstStyle/>
          <a:p>
            <a:pPr algn="just"/>
            <a:r>
              <a:rPr lang="es-CO" sz="2126" dirty="0">
                <a:solidFill>
                  <a:schemeClr val="bg1"/>
                </a:solidFill>
                <a:latin typeface="Work Sans" panose="00000500000000000000" pitchFamily="50" charset="0"/>
              </a:rPr>
              <a:t>La Secretaria General y el Grupo de Gestión Humana extienden un saludo de bienvenida a este proceso de capacitación y agradecemos tener en cuenta las siguientes reglas:</a:t>
            </a:r>
          </a:p>
          <a:p>
            <a:pPr algn="just"/>
            <a:endParaRPr lang="es-CO" sz="2126" dirty="0">
              <a:solidFill>
                <a:schemeClr val="bg1"/>
              </a:solidFill>
              <a:latin typeface="Work Sans" panose="00000500000000000000" pitchFamily="50" charset="0"/>
            </a:endParaRPr>
          </a:p>
          <a:p>
            <a:pPr marL="506235" indent="-506235" algn="just">
              <a:buFont typeface="Arial" panose="020B0604020202020204" pitchFamily="34" charset="0"/>
              <a:buChar char="•"/>
            </a:pPr>
            <a:r>
              <a:rPr lang="es-CO" sz="2126" dirty="0">
                <a:solidFill>
                  <a:schemeClr val="bg1"/>
                </a:solidFill>
                <a:latin typeface="Work Sans" panose="00000500000000000000" pitchFamily="50" charset="0"/>
              </a:rPr>
              <a:t>Una vez ingrese registrarse en el acta de asistencia cuya dirección se encuentra en el chat de la reunión.</a:t>
            </a:r>
          </a:p>
          <a:p>
            <a:pPr marL="506235" indent="-506235" algn="just">
              <a:buFont typeface="Arial" panose="020B0604020202020204" pitchFamily="34" charset="0"/>
              <a:buChar char="•"/>
            </a:pPr>
            <a:r>
              <a:rPr lang="es-CO" sz="2126" dirty="0">
                <a:solidFill>
                  <a:schemeClr val="bg1"/>
                </a:solidFill>
                <a:latin typeface="Work Sans" panose="00000500000000000000" pitchFamily="50" charset="0"/>
              </a:rPr>
              <a:t>Mantener el micrófono cerrado y abrirlo únicamente cuando tenga el uso de la palabra.</a:t>
            </a:r>
          </a:p>
          <a:p>
            <a:pPr marL="506235" indent="-506235" algn="just">
              <a:buFont typeface="Arial" panose="020B0604020202020204" pitchFamily="34" charset="0"/>
              <a:buChar char="•"/>
            </a:pPr>
            <a:r>
              <a:rPr lang="es-CO" sz="2126" dirty="0">
                <a:solidFill>
                  <a:schemeClr val="bg1"/>
                </a:solidFill>
                <a:latin typeface="Work Sans" panose="00000500000000000000" pitchFamily="50" charset="0"/>
              </a:rPr>
              <a:t>En el espacio habilitado para preguntas solicitan el uso de la palabra utilizando el icono de levantar la mano, o cuando tengan problemas de audio escriben la pregunta a través del chat de la reunión.</a:t>
            </a:r>
          </a:p>
        </p:txBody>
      </p:sp>
    </p:spTree>
    <p:extLst>
      <p:ext uri="{BB962C8B-B14F-4D97-AF65-F5344CB8AC3E}">
        <p14:creationId xmlns:p14="http://schemas.microsoft.com/office/powerpoint/2010/main" val="167182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30175" y="344322"/>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Acuerdo de gestión</a:t>
            </a:r>
          </a:p>
        </p:txBody>
      </p:sp>
      <p:pic>
        <p:nvPicPr>
          <p:cNvPr id="3" name="Imagen 2">
            <a:extLst>
              <a:ext uri="{FF2B5EF4-FFF2-40B4-BE49-F238E27FC236}">
                <a16:creationId xmlns:a16="http://schemas.microsoft.com/office/drawing/2014/main" xmlns="" id="{81B53247-EB71-4866-B0BA-95F8E6C64FD6}"/>
              </a:ext>
            </a:extLst>
          </p:cNvPr>
          <p:cNvPicPr>
            <a:picLocks noChangeAspect="1"/>
          </p:cNvPicPr>
          <p:nvPr/>
        </p:nvPicPr>
        <p:blipFill rotWithShape="1">
          <a:blip r:embed="rId3"/>
          <a:srcRect l="17198" t="26795" r="21329" b="42944"/>
          <a:stretch/>
        </p:blipFill>
        <p:spPr>
          <a:xfrm>
            <a:off x="266698" y="4075331"/>
            <a:ext cx="9958391" cy="2757488"/>
          </a:xfrm>
          <a:prstGeom prst="rect">
            <a:avLst/>
          </a:prstGeom>
        </p:spPr>
      </p:pic>
      <p:sp>
        <p:nvSpPr>
          <p:cNvPr id="11" name="Rectángulo: esquinas redondeadas 10">
            <a:extLst>
              <a:ext uri="{FF2B5EF4-FFF2-40B4-BE49-F238E27FC236}">
                <a16:creationId xmlns:a16="http://schemas.microsoft.com/office/drawing/2014/main" xmlns="" id="{7B33700A-C7AA-4CBE-AFE3-3D489BB90735}"/>
              </a:ext>
            </a:extLst>
          </p:cNvPr>
          <p:cNvSpPr/>
          <p:nvPr/>
        </p:nvSpPr>
        <p:spPr>
          <a:xfrm>
            <a:off x="209548" y="1711627"/>
            <a:ext cx="10015541" cy="1317323"/>
          </a:xfrm>
          <a:prstGeom prst="roundRect">
            <a:avLst/>
          </a:prstGeom>
          <a:solidFill>
            <a:schemeClr val="bg1">
              <a:lumMod val="95000"/>
            </a:schemeClr>
          </a:solid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xmlns="" id="{BFC95C99-F8B3-4297-97E1-27DC63C8ACBD}"/>
              </a:ext>
            </a:extLst>
          </p:cNvPr>
          <p:cNvSpPr txBox="1"/>
          <p:nvPr/>
        </p:nvSpPr>
        <p:spPr>
          <a:xfrm>
            <a:off x="428625" y="1755138"/>
            <a:ext cx="9686925" cy="1200329"/>
          </a:xfrm>
          <a:prstGeom prst="rect">
            <a:avLst/>
          </a:prstGeom>
          <a:noFill/>
        </p:spPr>
        <p:txBody>
          <a:bodyPr wrap="square" rtlCol="0">
            <a:spAutoFit/>
          </a:bodyPr>
          <a:lstStyle/>
          <a:p>
            <a:pPr algn="just"/>
            <a:r>
              <a:rPr lang="es-ES" sz="2400" dirty="0">
                <a:solidFill>
                  <a:srgbClr val="2B4D89"/>
                </a:solidFill>
                <a:latin typeface="Work Sans" panose="00000500000000000000" pitchFamily="50" charset="0"/>
              </a:rPr>
              <a:t>Instrumento en el cual se pactan, controlan y evalúan los compromisos entre el gerente y su superior jerárquico de acuerdo con el PND, el Plan Estratégico Sectorial, el Plan Estratégico Institucional y el Plan de Acción Anual.</a:t>
            </a:r>
          </a:p>
        </p:txBody>
      </p:sp>
      <p:sp>
        <p:nvSpPr>
          <p:cNvPr id="13" name="CuadroTexto 12">
            <a:extLst>
              <a:ext uri="{FF2B5EF4-FFF2-40B4-BE49-F238E27FC236}">
                <a16:creationId xmlns:a16="http://schemas.microsoft.com/office/drawing/2014/main" xmlns="" id="{A0442F30-E98B-4E89-AC6F-9C7A7223B4D2}"/>
              </a:ext>
            </a:extLst>
          </p:cNvPr>
          <p:cNvSpPr txBox="1"/>
          <p:nvPr/>
        </p:nvSpPr>
        <p:spPr>
          <a:xfrm>
            <a:off x="2077763" y="3355517"/>
            <a:ext cx="8216900" cy="646331"/>
          </a:xfrm>
          <a:prstGeom prst="rect">
            <a:avLst/>
          </a:prstGeom>
          <a:noFill/>
        </p:spPr>
        <p:txBody>
          <a:bodyPr wrap="square" rtlCol="0">
            <a:spAutoFit/>
          </a:bodyPr>
          <a:lstStyle/>
          <a:p>
            <a:pPr algn="r"/>
            <a:r>
              <a:rPr lang="es-MX" sz="3600" b="1" dirty="0">
                <a:solidFill>
                  <a:srgbClr val="2B4D89"/>
                </a:solidFill>
                <a:latin typeface="Work Sans" panose="00000500000000000000" pitchFamily="50" charset="0"/>
              </a:rPr>
              <a:t>Fases del Acuerdo de Gestión                           </a:t>
            </a:r>
          </a:p>
        </p:txBody>
      </p:sp>
    </p:spTree>
    <p:extLst>
      <p:ext uri="{BB962C8B-B14F-4D97-AF65-F5344CB8AC3E}">
        <p14:creationId xmlns:p14="http://schemas.microsoft.com/office/powerpoint/2010/main" val="36562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486114" y="865648"/>
            <a:ext cx="4164923" cy="555858"/>
          </a:xfrm>
          <a:prstGeom prst="rect">
            <a:avLst/>
          </a:prstGeom>
          <a:noFill/>
        </p:spPr>
        <p:txBody>
          <a:bodyPr wrap="none" rtlCol="0">
            <a:spAutoFit/>
          </a:bodyPr>
          <a:lstStyle/>
          <a:p>
            <a:pPr marL="0" lvl="1" algn="ctr" defTabSz="809976"/>
            <a:r>
              <a:rPr lang="es-CO" sz="3012" b="1" kern="0" dirty="0">
                <a:solidFill>
                  <a:srgbClr val="858585"/>
                </a:solidFill>
              </a:rPr>
              <a:t>Gestión del Rendimiento</a:t>
            </a:r>
            <a:endParaRPr lang="es-CO" sz="3012" b="1" kern="0" dirty="0">
              <a:solidFill>
                <a:srgbClr val="858585"/>
              </a:solidFill>
              <a:ea typeface="MS PGothic" panose="020B0600070205080204" pitchFamily="34" charset="-128"/>
            </a:endParaRPr>
          </a:p>
        </p:txBody>
      </p:sp>
      <p:grpSp>
        <p:nvGrpSpPr>
          <p:cNvPr id="14" name="Grupo 60"/>
          <p:cNvGrpSpPr/>
          <p:nvPr/>
        </p:nvGrpSpPr>
        <p:grpSpPr>
          <a:xfrm rot="1042527">
            <a:off x="4152526" y="1755491"/>
            <a:ext cx="2422789" cy="2255508"/>
            <a:chOff x="2080227" y="1926253"/>
            <a:chExt cx="2501764" cy="2501764"/>
          </a:xfrm>
        </p:grpSpPr>
        <p:pic>
          <p:nvPicPr>
            <p:cNvPr id="15" name="Picture 2" descr="http://upload.wikimedia.org/wikipedia/commons/thumb/1/10/Gear_1.svg/2000px-Gear_1.svg.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080227" y="1926253"/>
              <a:ext cx="2501764" cy="2501764"/>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62"/>
            <p:cNvSpPr/>
            <p:nvPr/>
          </p:nvSpPr>
          <p:spPr>
            <a:xfrm>
              <a:off x="2531622" y="2334794"/>
              <a:ext cx="1635432" cy="1658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grpSp>
        <p:nvGrpSpPr>
          <p:cNvPr id="18" name="Grupo 51"/>
          <p:cNvGrpSpPr/>
          <p:nvPr/>
        </p:nvGrpSpPr>
        <p:grpSpPr>
          <a:xfrm rot="216780">
            <a:off x="2183262" y="2276994"/>
            <a:ext cx="2264123" cy="2264123"/>
            <a:chOff x="3727073" y="3658053"/>
            <a:chExt cx="2463004" cy="2463004"/>
          </a:xfrm>
        </p:grpSpPr>
        <p:pic>
          <p:nvPicPr>
            <p:cNvPr id="19" name="Picture 2" descr="http://upload.wikimedia.org/wikipedia/commons/thumb/1/10/Gear_1.svg/2000px-Gear_1.svg.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1685">
              <a:off x="3727073" y="365805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20" name="Elipse 53"/>
            <p:cNvSpPr/>
            <p:nvPr/>
          </p:nvSpPr>
          <p:spPr>
            <a:xfrm>
              <a:off x="4174965" y="4093153"/>
              <a:ext cx="1588633" cy="160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dirty="0">
                <a:solidFill>
                  <a:prstClr val="white"/>
                </a:solidFill>
              </a:endParaRPr>
            </a:p>
          </p:txBody>
        </p:sp>
      </p:grpSp>
      <p:grpSp>
        <p:nvGrpSpPr>
          <p:cNvPr id="21" name="Grupo 54"/>
          <p:cNvGrpSpPr/>
          <p:nvPr/>
        </p:nvGrpSpPr>
        <p:grpSpPr>
          <a:xfrm rot="20254634">
            <a:off x="6414376" y="1453830"/>
            <a:ext cx="2161160" cy="2130477"/>
            <a:chOff x="5453321" y="2097696"/>
            <a:chExt cx="2463004" cy="2463004"/>
          </a:xfrm>
        </p:grpSpPr>
        <p:pic>
          <p:nvPicPr>
            <p:cNvPr id="22" name="Picture 2" descr="http://upload.wikimedia.org/wikipedia/commons/thumb/1/10/Gear_1.svg/2000px-Gear_1.svg.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23" name="Elipse 56"/>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24" name="CuadroTexto 57"/>
          <p:cNvSpPr txBox="1"/>
          <p:nvPr/>
        </p:nvSpPr>
        <p:spPr>
          <a:xfrm>
            <a:off x="6814522" y="2093874"/>
            <a:ext cx="1410219" cy="828304"/>
          </a:xfrm>
          <a:prstGeom prst="rect">
            <a:avLst/>
          </a:prstGeom>
          <a:noFill/>
        </p:spPr>
        <p:txBody>
          <a:bodyPr wrap="square" rtlCol="0">
            <a:spAutoFit/>
          </a:bodyPr>
          <a:lstStyle>
            <a:defPPr>
              <a:defRPr lang="en-US"/>
            </a:defPPr>
            <a:lvl1pPr algn="ctr">
              <a:defRPr sz="1400"/>
            </a:lvl1pPr>
          </a:lstStyle>
          <a:p>
            <a:r>
              <a:rPr lang="es-CO" sz="1594" dirty="0">
                <a:solidFill>
                  <a:prstClr val="black"/>
                </a:solidFill>
              </a:rPr>
              <a:t>Se establecen </a:t>
            </a:r>
            <a:r>
              <a:rPr lang="es-CO" sz="1594" b="1" dirty="0">
                <a:solidFill>
                  <a:prstClr val="black"/>
                </a:solidFill>
              </a:rPr>
              <a:t>compromisos gerenciales</a:t>
            </a:r>
          </a:p>
        </p:txBody>
      </p:sp>
      <p:grpSp>
        <p:nvGrpSpPr>
          <p:cNvPr id="27" name="Grupo 60"/>
          <p:cNvGrpSpPr/>
          <p:nvPr/>
        </p:nvGrpSpPr>
        <p:grpSpPr>
          <a:xfrm rot="1793697">
            <a:off x="3328891" y="3877856"/>
            <a:ext cx="2264123" cy="2296731"/>
            <a:chOff x="2050201" y="2026447"/>
            <a:chExt cx="2617509" cy="2617510"/>
          </a:xfrm>
        </p:grpSpPr>
        <p:pic>
          <p:nvPicPr>
            <p:cNvPr id="28" name="Picture 2" descr="http://upload.wikimedia.org/wikipedia/commons/thumb/1/10/Gear_1.svg/2000px-Gear_1.svg.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050201" y="2026447"/>
              <a:ext cx="2617509" cy="2617510"/>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62"/>
            <p:cNvSpPr/>
            <p:nvPr/>
          </p:nvSpPr>
          <p:spPr>
            <a:xfrm>
              <a:off x="2525892" y="2514442"/>
              <a:ext cx="1658985" cy="1634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30" name="CuadroTexto 63"/>
          <p:cNvSpPr txBox="1"/>
          <p:nvPr/>
        </p:nvSpPr>
        <p:spPr>
          <a:xfrm>
            <a:off x="3679313" y="4558588"/>
            <a:ext cx="1635817" cy="1015663"/>
          </a:xfrm>
          <a:prstGeom prst="rect">
            <a:avLst/>
          </a:prstGeom>
          <a:noFill/>
        </p:spPr>
        <p:txBody>
          <a:bodyPr wrap="square" rtlCol="0">
            <a:spAutoFit/>
          </a:bodyPr>
          <a:lstStyle>
            <a:defPPr>
              <a:defRPr lang="en-US"/>
            </a:defPPr>
            <a:lvl1pPr algn="ctr">
              <a:defRPr sz="1400"/>
            </a:lvl1pPr>
          </a:lstStyle>
          <a:p>
            <a:pPr>
              <a:lnSpc>
                <a:spcPts val="1772"/>
              </a:lnSpc>
            </a:pPr>
            <a:r>
              <a:rPr lang="es-CO" sz="1594" dirty="0">
                <a:solidFill>
                  <a:prstClr val="black"/>
                </a:solidFill>
              </a:rPr>
              <a:t>Compromisos </a:t>
            </a:r>
            <a:r>
              <a:rPr lang="es-CO" sz="1594" b="1" dirty="0">
                <a:solidFill>
                  <a:prstClr val="black"/>
                </a:solidFill>
              </a:rPr>
              <a:t>claros, medibles, demostrables y concretos</a:t>
            </a:r>
          </a:p>
        </p:txBody>
      </p:sp>
      <p:grpSp>
        <p:nvGrpSpPr>
          <p:cNvPr id="32" name="Grupo 60"/>
          <p:cNvGrpSpPr/>
          <p:nvPr/>
        </p:nvGrpSpPr>
        <p:grpSpPr>
          <a:xfrm rot="21201227">
            <a:off x="5769356" y="3551129"/>
            <a:ext cx="2161160" cy="2130477"/>
            <a:chOff x="2107312" y="1924463"/>
            <a:chExt cx="2463004" cy="2463004"/>
          </a:xfrm>
        </p:grpSpPr>
        <p:pic>
          <p:nvPicPr>
            <p:cNvPr id="33" name="Picture 2" descr="http://upload.wikimedia.org/wikipedia/commons/thumb/1/10/Gear_1.svg/2000px-Gear_1.svg.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34" name="Elipse 62"/>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35" name="CuadroTexto 57"/>
          <p:cNvSpPr txBox="1"/>
          <p:nvPr/>
        </p:nvSpPr>
        <p:spPr>
          <a:xfrm>
            <a:off x="6065343" y="4211857"/>
            <a:ext cx="1535892" cy="828304"/>
          </a:xfrm>
          <a:prstGeom prst="rect">
            <a:avLst/>
          </a:prstGeom>
          <a:noFill/>
        </p:spPr>
        <p:txBody>
          <a:bodyPr wrap="square" rtlCol="0">
            <a:spAutoFit/>
          </a:bodyPr>
          <a:lstStyle>
            <a:defPPr>
              <a:defRPr lang="en-US"/>
            </a:defPPr>
            <a:lvl1pPr algn="ctr">
              <a:defRPr sz="1400"/>
            </a:lvl1pPr>
          </a:lstStyle>
          <a:p>
            <a:r>
              <a:rPr lang="es-CO" sz="1594" b="1" dirty="0">
                <a:solidFill>
                  <a:prstClr val="black"/>
                </a:solidFill>
              </a:rPr>
              <a:t>Socialización </a:t>
            </a:r>
          </a:p>
          <a:p>
            <a:r>
              <a:rPr lang="es-CO" sz="1594" dirty="0">
                <a:solidFill>
                  <a:prstClr val="black"/>
                </a:solidFill>
              </a:rPr>
              <a:t>de los compromisos</a:t>
            </a:r>
          </a:p>
        </p:txBody>
      </p:sp>
      <p:sp>
        <p:nvSpPr>
          <p:cNvPr id="36" name="CuadroTexto 57"/>
          <p:cNvSpPr txBox="1"/>
          <p:nvPr/>
        </p:nvSpPr>
        <p:spPr>
          <a:xfrm>
            <a:off x="2565212" y="2879742"/>
            <a:ext cx="1517927" cy="1073627"/>
          </a:xfrm>
          <a:prstGeom prst="rect">
            <a:avLst/>
          </a:prstGeom>
          <a:noFill/>
        </p:spPr>
        <p:txBody>
          <a:bodyPr wrap="square" rtlCol="0">
            <a:spAutoFit/>
          </a:bodyPr>
          <a:lstStyle>
            <a:defPPr>
              <a:defRPr lang="en-US"/>
            </a:defPPr>
            <a:lvl1pPr algn="ctr">
              <a:defRPr sz="1400"/>
            </a:lvl1pPr>
          </a:lstStyle>
          <a:p>
            <a:r>
              <a:rPr lang="es-CO" sz="1594" dirty="0">
                <a:solidFill>
                  <a:prstClr val="black"/>
                </a:solidFill>
              </a:rPr>
              <a:t>Compromisos  gerenciales </a:t>
            </a:r>
            <a:r>
              <a:rPr lang="es-CO" sz="1594" b="1" dirty="0">
                <a:solidFill>
                  <a:prstClr val="black"/>
                </a:solidFill>
              </a:rPr>
              <a:t>mínimo 3 y máximo 5</a:t>
            </a:r>
          </a:p>
        </p:txBody>
      </p:sp>
      <p:sp>
        <p:nvSpPr>
          <p:cNvPr id="3" name="2 CuadroTexto"/>
          <p:cNvSpPr txBox="1"/>
          <p:nvPr/>
        </p:nvSpPr>
        <p:spPr>
          <a:xfrm>
            <a:off x="826869" y="814982"/>
            <a:ext cx="1669981" cy="582980"/>
          </a:xfrm>
          <a:prstGeom prst="rect">
            <a:avLst/>
          </a:prstGeom>
          <a:noFill/>
        </p:spPr>
        <p:txBody>
          <a:bodyPr wrap="square" rtlCol="0">
            <a:spAutoFit/>
          </a:bodyPr>
          <a:lstStyle/>
          <a:p>
            <a:pPr algn="ctr"/>
            <a:r>
              <a:rPr lang="es-CO" sz="1594" b="1" dirty="0">
                <a:solidFill>
                  <a:schemeClr val="bg1"/>
                </a:solidFill>
              </a:rPr>
              <a:t>1</a:t>
            </a:r>
          </a:p>
          <a:p>
            <a:pPr algn="ctr"/>
            <a:r>
              <a:rPr lang="es-CO" sz="1594" b="1" dirty="0">
                <a:solidFill>
                  <a:schemeClr val="bg1"/>
                </a:solidFill>
              </a:rPr>
              <a:t>Concertación</a:t>
            </a:r>
          </a:p>
        </p:txBody>
      </p:sp>
      <p:grpSp>
        <p:nvGrpSpPr>
          <p:cNvPr id="31" name="Grupo 60"/>
          <p:cNvGrpSpPr/>
          <p:nvPr/>
        </p:nvGrpSpPr>
        <p:grpSpPr>
          <a:xfrm rot="21201227">
            <a:off x="1160189" y="4104748"/>
            <a:ext cx="2161160" cy="2130477"/>
            <a:chOff x="2107312" y="1924463"/>
            <a:chExt cx="2463004" cy="2463004"/>
          </a:xfrm>
        </p:grpSpPr>
        <p:pic>
          <p:nvPicPr>
            <p:cNvPr id="37" name="Picture 2" descr="http://upload.wikimedia.org/wikipedia/commons/thumb/1/10/Gear_1.svg/2000px-Gear_1.svg.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62"/>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39" name="CuadroTexto 57"/>
          <p:cNvSpPr txBox="1"/>
          <p:nvPr/>
        </p:nvSpPr>
        <p:spPr>
          <a:xfrm>
            <a:off x="1473049" y="5001737"/>
            <a:ext cx="1535892" cy="337657"/>
          </a:xfrm>
          <a:prstGeom prst="rect">
            <a:avLst/>
          </a:prstGeom>
          <a:noFill/>
        </p:spPr>
        <p:txBody>
          <a:bodyPr wrap="square" rtlCol="0">
            <a:spAutoFit/>
          </a:bodyPr>
          <a:lstStyle>
            <a:defPPr>
              <a:defRPr lang="en-US"/>
            </a:defPPr>
            <a:lvl1pPr algn="ctr">
              <a:defRPr sz="1400"/>
            </a:lvl1pPr>
          </a:lstStyle>
          <a:p>
            <a:r>
              <a:rPr lang="es-CO" sz="1594" b="1" dirty="0">
                <a:solidFill>
                  <a:prstClr val="black"/>
                </a:solidFill>
              </a:rPr>
              <a:t>Vigencia anual</a:t>
            </a:r>
          </a:p>
        </p:txBody>
      </p:sp>
      <p:grpSp>
        <p:nvGrpSpPr>
          <p:cNvPr id="40" name="Grupo 51"/>
          <p:cNvGrpSpPr/>
          <p:nvPr/>
        </p:nvGrpSpPr>
        <p:grpSpPr>
          <a:xfrm rot="216780">
            <a:off x="7968332" y="2659517"/>
            <a:ext cx="2461095" cy="2350852"/>
            <a:chOff x="3727073" y="3658053"/>
            <a:chExt cx="2463004" cy="2463004"/>
          </a:xfrm>
        </p:grpSpPr>
        <p:pic>
          <p:nvPicPr>
            <p:cNvPr id="41" name="Picture 2" descr="http://upload.wikimedia.org/wikipedia/commons/thumb/1/10/Gear_1.svg/2000px-Gear_1.svg.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1685">
              <a:off x="3727073" y="365805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2" name="Elipse 53"/>
            <p:cNvSpPr/>
            <p:nvPr/>
          </p:nvSpPr>
          <p:spPr>
            <a:xfrm>
              <a:off x="4174965" y="4093153"/>
              <a:ext cx="1588633" cy="160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dirty="0">
                <a:solidFill>
                  <a:prstClr val="white"/>
                </a:solidFill>
              </a:endParaRPr>
            </a:p>
          </p:txBody>
        </p:sp>
      </p:grpSp>
      <p:sp>
        <p:nvSpPr>
          <p:cNvPr id="43" name="CuadroTexto 57"/>
          <p:cNvSpPr txBox="1"/>
          <p:nvPr/>
        </p:nvSpPr>
        <p:spPr>
          <a:xfrm>
            <a:off x="8433442" y="3378027"/>
            <a:ext cx="1555695" cy="861774"/>
          </a:xfrm>
          <a:prstGeom prst="rect">
            <a:avLst/>
          </a:prstGeom>
          <a:noFill/>
        </p:spPr>
        <p:txBody>
          <a:bodyPr wrap="square" rtlCol="0">
            <a:spAutoFit/>
          </a:bodyPr>
          <a:lstStyle>
            <a:defPPr>
              <a:defRPr lang="en-US"/>
            </a:defPPr>
            <a:lvl1pPr algn="ctr">
              <a:defRPr sz="1400"/>
            </a:lvl1pPr>
          </a:lstStyle>
          <a:p>
            <a:pPr>
              <a:lnSpc>
                <a:spcPts val="1506"/>
              </a:lnSpc>
              <a:buFontTx/>
              <a:buChar char="-"/>
            </a:pPr>
            <a:r>
              <a:rPr lang="es-CO" sz="1417" b="1" dirty="0">
                <a:solidFill>
                  <a:prstClr val="black"/>
                </a:solidFill>
              </a:rPr>
              <a:t>   Plazo no mayor a 28 de febrero.</a:t>
            </a:r>
          </a:p>
          <a:p>
            <a:pPr>
              <a:lnSpc>
                <a:spcPts val="1506"/>
              </a:lnSpc>
              <a:buFontTx/>
              <a:buChar char="-"/>
            </a:pPr>
            <a:r>
              <a:rPr lang="es-CO" sz="1417" b="1" dirty="0">
                <a:solidFill>
                  <a:prstClr val="black"/>
                </a:solidFill>
              </a:rPr>
              <a:t>Plazo no  mayor</a:t>
            </a:r>
          </a:p>
          <a:p>
            <a:pPr>
              <a:lnSpc>
                <a:spcPts val="1506"/>
              </a:lnSpc>
            </a:pPr>
            <a:r>
              <a:rPr lang="es-CO" sz="1417" b="1" dirty="0">
                <a:solidFill>
                  <a:prstClr val="black"/>
                </a:solidFill>
              </a:rPr>
              <a:t>a 4 meses.</a:t>
            </a:r>
          </a:p>
        </p:txBody>
      </p:sp>
      <p:sp>
        <p:nvSpPr>
          <p:cNvPr id="4" name="3 Abrir llave"/>
          <p:cNvSpPr/>
          <p:nvPr/>
        </p:nvSpPr>
        <p:spPr>
          <a:xfrm rot="16200000">
            <a:off x="9024552" y="3996184"/>
            <a:ext cx="296690" cy="2590900"/>
          </a:xfrm>
          <a:prstGeom prst="leftBrac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594"/>
          </a:p>
        </p:txBody>
      </p:sp>
      <p:sp>
        <p:nvSpPr>
          <p:cNvPr id="5" name="4 Rectángulo"/>
          <p:cNvSpPr/>
          <p:nvPr/>
        </p:nvSpPr>
        <p:spPr>
          <a:xfrm>
            <a:off x="7603140" y="5461689"/>
            <a:ext cx="3236424" cy="403637"/>
          </a:xfrm>
          <a:prstGeom prst="rect">
            <a:avLst/>
          </a:prstGeom>
        </p:spPr>
        <p:txBody>
          <a:bodyPr wrap="square">
            <a:spAutoFit/>
          </a:bodyPr>
          <a:lstStyle/>
          <a:p>
            <a:pPr algn="ctr">
              <a:lnSpc>
                <a:spcPts val="1240"/>
              </a:lnSpc>
            </a:pPr>
            <a:r>
              <a:rPr lang="es-CO" sz="1240" b="1" dirty="0">
                <a:solidFill>
                  <a:prstClr val="black"/>
                </a:solidFill>
              </a:rPr>
              <a:t>Articulación con los Colaboradores de los equipos de trabajo</a:t>
            </a:r>
            <a:endParaRPr lang="es-CO" sz="1240" dirty="0"/>
          </a:p>
        </p:txBody>
      </p:sp>
      <p:grpSp>
        <p:nvGrpSpPr>
          <p:cNvPr id="46" name="Grupo 54"/>
          <p:cNvGrpSpPr/>
          <p:nvPr/>
        </p:nvGrpSpPr>
        <p:grpSpPr>
          <a:xfrm rot="20254634">
            <a:off x="385841" y="1532774"/>
            <a:ext cx="2161160" cy="2130477"/>
            <a:chOff x="5453321" y="2097696"/>
            <a:chExt cx="2463004" cy="2463004"/>
          </a:xfrm>
        </p:grpSpPr>
        <p:pic>
          <p:nvPicPr>
            <p:cNvPr id="47" name="Picture 2" descr="http://upload.wikimedia.org/wikipedia/commons/thumb/1/10/Gear_1.svg/2000px-Gear_1.svg.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8" name="Elipse 56"/>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49" name="CuadroTexto 57"/>
          <p:cNvSpPr txBox="1"/>
          <p:nvPr/>
        </p:nvSpPr>
        <p:spPr>
          <a:xfrm>
            <a:off x="4662183" y="2246190"/>
            <a:ext cx="1410219" cy="1400768"/>
          </a:xfrm>
          <a:prstGeom prst="rect">
            <a:avLst/>
          </a:prstGeom>
          <a:noFill/>
        </p:spPr>
        <p:txBody>
          <a:bodyPr wrap="square" rtlCol="0">
            <a:spAutoFit/>
          </a:bodyPr>
          <a:lstStyle>
            <a:defPPr>
              <a:defRPr lang="en-US"/>
            </a:defPPr>
            <a:lvl1pPr algn="ctr">
              <a:defRPr sz="1400"/>
            </a:lvl1pPr>
          </a:lstStyle>
          <a:p>
            <a:r>
              <a:rPr lang="es-CO" sz="1417" dirty="0">
                <a:solidFill>
                  <a:prstClr val="black"/>
                </a:solidFill>
              </a:rPr>
              <a:t>Compromisos con pesos ponderados </a:t>
            </a:r>
            <a:r>
              <a:rPr lang="es-CO" sz="1417" b="1" dirty="0">
                <a:solidFill>
                  <a:prstClr val="black"/>
                </a:solidFill>
              </a:rPr>
              <a:t>de no más de 40%, no menos de 10%</a:t>
            </a:r>
          </a:p>
        </p:txBody>
      </p:sp>
      <p:sp>
        <p:nvSpPr>
          <p:cNvPr id="44" name="Rectángulo 43">
            <a:extLst>
              <a:ext uri="{FF2B5EF4-FFF2-40B4-BE49-F238E27FC236}">
                <a16:creationId xmlns:a16="http://schemas.microsoft.com/office/drawing/2014/main" xmlns="" id="{A6CB2171-37EB-4D04-9928-D9736F4C91F9}"/>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5" name="Imagen 44">
            <a:extLst>
              <a:ext uri="{FF2B5EF4-FFF2-40B4-BE49-F238E27FC236}">
                <a16:creationId xmlns:a16="http://schemas.microsoft.com/office/drawing/2014/main" xmlns="" id="{481D0769-D6C4-44CE-AEF1-3A80100A35C8}"/>
              </a:ext>
            </a:extLst>
          </p:cNvPr>
          <p:cNvPicPr>
            <a:picLocks noChangeAspect="1"/>
          </p:cNvPicPr>
          <p:nvPr/>
        </p:nvPicPr>
        <p:blipFill>
          <a:blip r:embed="rId3"/>
          <a:stretch>
            <a:fillRect/>
          </a:stretch>
        </p:blipFill>
        <p:spPr>
          <a:xfrm>
            <a:off x="8204200" y="469899"/>
            <a:ext cx="2595564" cy="529289"/>
          </a:xfrm>
          <a:prstGeom prst="rect">
            <a:avLst/>
          </a:prstGeom>
        </p:spPr>
      </p:pic>
      <p:sp>
        <p:nvSpPr>
          <p:cNvPr id="50" name="Rectángulo 49">
            <a:extLst>
              <a:ext uri="{FF2B5EF4-FFF2-40B4-BE49-F238E27FC236}">
                <a16:creationId xmlns:a16="http://schemas.microsoft.com/office/drawing/2014/main" xmlns="" id="{E92FCE48-A514-42A5-8CC6-B09AFCE23532}"/>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Elipse 50">
            <a:extLst>
              <a:ext uri="{FF2B5EF4-FFF2-40B4-BE49-F238E27FC236}">
                <a16:creationId xmlns:a16="http://schemas.microsoft.com/office/drawing/2014/main" xmlns="" id="{191DFEE2-8EEF-4961-B2A5-31F4F4A091B0}"/>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CuadroTexto 51">
            <a:extLst>
              <a:ext uri="{FF2B5EF4-FFF2-40B4-BE49-F238E27FC236}">
                <a16:creationId xmlns:a16="http://schemas.microsoft.com/office/drawing/2014/main" xmlns="" id="{98B3864A-9656-4678-975E-028FED1EE87C}"/>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1</a:t>
            </a:r>
          </a:p>
        </p:txBody>
      </p:sp>
      <p:sp>
        <p:nvSpPr>
          <p:cNvPr id="53" name="CuadroTexto 52">
            <a:extLst>
              <a:ext uri="{FF2B5EF4-FFF2-40B4-BE49-F238E27FC236}">
                <a16:creationId xmlns:a16="http://schemas.microsoft.com/office/drawing/2014/main" xmlns="" id="{3BC584B9-3298-42D7-8B17-67FD51C17186}"/>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concertación</a:t>
            </a:r>
          </a:p>
        </p:txBody>
      </p:sp>
      <p:sp>
        <p:nvSpPr>
          <p:cNvPr id="54" name="CuadroTexto 58">
            <a:extLst>
              <a:ext uri="{FF2B5EF4-FFF2-40B4-BE49-F238E27FC236}">
                <a16:creationId xmlns:a16="http://schemas.microsoft.com/office/drawing/2014/main" xmlns="" id="{7AAA6F5B-F047-4FAD-B2AE-2F36CFD22EB4}"/>
              </a:ext>
            </a:extLst>
          </p:cNvPr>
          <p:cNvSpPr txBox="1"/>
          <p:nvPr/>
        </p:nvSpPr>
        <p:spPr>
          <a:xfrm>
            <a:off x="643284" y="2363454"/>
            <a:ext cx="1628724" cy="505395"/>
          </a:xfrm>
          <a:prstGeom prst="rect">
            <a:avLst/>
          </a:prstGeom>
          <a:noFill/>
        </p:spPr>
        <p:txBody>
          <a:bodyPr wrap="square" rtlCol="0">
            <a:spAutoFit/>
          </a:bodyPr>
          <a:lstStyle>
            <a:defPPr>
              <a:defRPr lang="en-US"/>
            </a:defPPr>
            <a:lvl1pPr algn="ctr">
              <a:defRPr sz="1400"/>
            </a:lvl1pPr>
          </a:lstStyle>
          <a:p>
            <a:pPr>
              <a:lnSpc>
                <a:spcPts val="1594"/>
              </a:lnSpc>
            </a:pPr>
            <a:r>
              <a:rPr lang="es-CO" sz="1594" b="1" dirty="0">
                <a:solidFill>
                  <a:prstClr val="black"/>
                </a:solidFill>
              </a:rPr>
              <a:t>Asegurar el diálogo</a:t>
            </a:r>
          </a:p>
        </p:txBody>
      </p:sp>
    </p:spTree>
    <p:extLst>
      <p:ext uri="{BB962C8B-B14F-4D97-AF65-F5344CB8AC3E}">
        <p14:creationId xmlns:p14="http://schemas.microsoft.com/office/powerpoint/2010/main" val="300974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2</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formalización</a:t>
            </a:r>
          </a:p>
        </p:txBody>
      </p:sp>
      <p:grpSp>
        <p:nvGrpSpPr>
          <p:cNvPr id="36" name="Grupo 60">
            <a:extLst>
              <a:ext uri="{FF2B5EF4-FFF2-40B4-BE49-F238E27FC236}">
                <a16:creationId xmlns:a16="http://schemas.microsoft.com/office/drawing/2014/main" xmlns="" id="{98BC2732-3902-4543-8B75-8D0FFFB5D663}"/>
              </a:ext>
            </a:extLst>
          </p:cNvPr>
          <p:cNvGrpSpPr/>
          <p:nvPr/>
        </p:nvGrpSpPr>
        <p:grpSpPr>
          <a:xfrm rot="1042527">
            <a:off x="1661651" y="1683330"/>
            <a:ext cx="3337825" cy="3291989"/>
            <a:chOff x="2117398" y="1932495"/>
            <a:chExt cx="2501764" cy="2501764"/>
          </a:xfrm>
        </p:grpSpPr>
        <p:pic>
          <p:nvPicPr>
            <p:cNvPr id="37" name="Picture 2" descr="http://upload.wikimedia.org/wikipedia/commons/thumb/1/10/Gear_1.svg/2000px-Gear_1.svg.png">
              <a:extLst>
                <a:ext uri="{FF2B5EF4-FFF2-40B4-BE49-F238E27FC236}">
                  <a16:creationId xmlns:a16="http://schemas.microsoft.com/office/drawing/2014/main" xmlns="" id="{E6EFF87D-22AA-44E9-8372-3E5E714B4824}"/>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17398" y="1932495"/>
              <a:ext cx="2501764" cy="2501764"/>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62">
              <a:extLst>
                <a:ext uri="{FF2B5EF4-FFF2-40B4-BE49-F238E27FC236}">
                  <a16:creationId xmlns:a16="http://schemas.microsoft.com/office/drawing/2014/main" xmlns="" id="{F3B44223-AC61-41FA-B627-FF12D6F4143A}"/>
                </a:ext>
              </a:extLst>
            </p:cNvPr>
            <p:cNvSpPr/>
            <p:nvPr/>
          </p:nvSpPr>
          <p:spPr>
            <a:xfrm>
              <a:off x="2531622" y="2334794"/>
              <a:ext cx="1635432" cy="1658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39" name="Grupo 54">
            <a:extLst>
              <a:ext uri="{FF2B5EF4-FFF2-40B4-BE49-F238E27FC236}">
                <a16:creationId xmlns:a16="http://schemas.microsoft.com/office/drawing/2014/main" xmlns="" id="{1F313A4C-6E34-4E7A-93DC-1654587C9992}"/>
              </a:ext>
            </a:extLst>
          </p:cNvPr>
          <p:cNvGrpSpPr/>
          <p:nvPr/>
        </p:nvGrpSpPr>
        <p:grpSpPr>
          <a:xfrm rot="20254634">
            <a:off x="4716098" y="1702515"/>
            <a:ext cx="3186034" cy="3097670"/>
            <a:chOff x="5453321" y="2097696"/>
            <a:chExt cx="2463004" cy="2463004"/>
          </a:xfrm>
        </p:grpSpPr>
        <p:pic>
          <p:nvPicPr>
            <p:cNvPr id="40" name="Picture 2" descr="http://upload.wikimedia.org/wikipedia/commons/thumb/1/10/Gear_1.svg/2000px-Gear_1.svg.png">
              <a:extLst>
                <a:ext uri="{FF2B5EF4-FFF2-40B4-BE49-F238E27FC236}">
                  <a16:creationId xmlns:a16="http://schemas.microsoft.com/office/drawing/2014/main" xmlns="" id="{EF223E9C-E6F5-40C0-97A5-FA27B33ADECC}"/>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1" name="Elipse 56">
              <a:extLst>
                <a:ext uri="{FF2B5EF4-FFF2-40B4-BE49-F238E27FC236}">
                  <a16:creationId xmlns:a16="http://schemas.microsoft.com/office/drawing/2014/main" xmlns="" id="{DD08862C-2C3C-4D68-AF44-19B79A42D334}"/>
                </a:ext>
              </a:extLst>
            </p:cNvPr>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42" name="CuadroTexto 57">
            <a:extLst>
              <a:ext uri="{FF2B5EF4-FFF2-40B4-BE49-F238E27FC236}">
                <a16:creationId xmlns:a16="http://schemas.microsoft.com/office/drawing/2014/main" xmlns="" id="{E0D28B90-8C18-4A4E-9699-FD6AD3F573A3}"/>
              </a:ext>
            </a:extLst>
          </p:cNvPr>
          <p:cNvSpPr txBox="1"/>
          <p:nvPr/>
        </p:nvSpPr>
        <p:spPr>
          <a:xfrm>
            <a:off x="5380597" y="2595347"/>
            <a:ext cx="2078979" cy="1323439"/>
          </a:xfrm>
          <a:prstGeom prst="rect">
            <a:avLst/>
          </a:prstGeom>
          <a:noFill/>
        </p:spPr>
        <p:txBody>
          <a:bodyPr wrap="square" rtlCol="0">
            <a:spAutoFit/>
          </a:bodyPr>
          <a:lstStyle>
            <a:defPPr>
              <a:defRPr lang="en-US"/>
            </a:defPPr>
            <a:lvl1pPr algn="ctr">
              <a:defRPr sz="1400"/>
            </a:lvl1pPr>
          </a:lstStyle>
          <a:p>
            <a:r>
              <a:rPr lang="es-CO" sz="2000" b="1" dirty="0">
                <a:solidFill>
                  <a:prstClr val="black"/>
                </a:solidFill>
              </a:rPr>
              <a:t>Simultanea </a:t>
            </a:r>
            <a:r>
              <a:rPr lang="es-CO" sz="2000" dirty="0">
                <a:solidFill>
                  <a:prstClr val="black"/>
                </a:solidFill>
              </a:rPr>
              <a:t>la etapa de concertación y formalización</a:t>
            </a:r>
          </a:p>
        </p:txBody>
      </p:sp>
      <p:sp>
        <p:nvSpPr>
          <p:cNvPr id="43" name="CuadroTexto 58">
            <a:extLst>
              <a:ext uri="{FF2B5EF4-FFF2-40B4-BE49-F238E27FC236}">
                <a16:creationId xmlns:a16="http://schemas.microsoft.com/office/drawing/2014/main" xmlns="" id="{521366E6-7995-42CD-BB9F-7A10125CED70}"/>
              </a:ext>
            </a:extLst>
          </p:cNvPr>
          <p:cNvSpPr txBox="1"/>
          <p:nvPr/>
        </p:nvSpPr>
        <p:spPr>
          <a:xfrm>
            <a:off x="2390653" y="2851271"/>
            <a:ext cx="1841914" cy="1015663"/>
          </a:xfrm>
          <a:prstGeom prst="rect">
            <a:avLst/>
          </a:prstGeom>
          <a:noFill/>
        </p:spPr>
        <p:txBody>
          <a:bodyPr wrap="square" rtlCol="0">
            <a:spAutoFit/>
          </a:bodyPr>
          <a:lstStyle>
            <a:defPPr>
              <a:defRPr lang="en-US"/>
            </a:defPPr>
            <a:lvl1pPr algn="ctr">
              <a:defRPr sz="1400"/>
            </a:lvl1pPr>
          </a:lstStyle>
          <a:p>
            <a:r>
              <a:rPr lang="es-CO" sz="2000" dirty="0">
                <a:solidFill>
                  <a:prstClr val="black"/>
                </a:solidFill>
              </a:rPr>
              <a:t>Siempre por </a:t>
            </a:r>
            <a:r>
              <a:rPr lang="es-CO" sz="2000" b="1" dirty="0">
                <a:solidFill>
                  <a:prstClr val="black"/>
                </a:solidFill>
              </a:rPr>
              <a:t>escrito y firmado</a:t>
            </a:r>
          </a:p>
        </p:txBody>
      </p:sp>
      <p:grpSp>
        <p:nvGrpSpPr>
          <p:cNvPr id="44" name="Grupo 60">
            <a:extLst>
              <a:ext uri="{FF2B5EF4-FFF2-40B4-BE49-F238E27FC236}">
                <a16:creationId xmlns:a16="http://schemas.microsoft.com/office/drawing/2014/main" xmlns="" id="{E045D79F-4B9A-4827-A726-809E4622CD9F}"/>
              </a:ext>
            </a:extLst>
          </p:cNvPr>
          <p:cNvGrpSpPr/>
          <p:nvPr/>
        </p:nvGrpSpPr>
        <p:grpSpPr>
          <a:xfrm rot="21201227">
            <a:off x="3806864" y="3893888"/>
            <a:ext cx="3186034" cy="3097670"/>
            <a:chOff x="2107312" y="1924463"/>
            <a:chExt cx="2463004" cy="2463004"/>
          </a:xfrm>
        </p:grpSpPr>
        <p:pic>
          <p:nvPicPr>
            <p:cNvPr id="45" name="Picture 2" descr="http://upload.wikimedia.org/wikipedia/commons/thumb/1/10/Gear_1.svg/2000px-Gear_1.svg.png">
              <a:extLst>
                <a:ext uri="{FF2B5EF4-FFF2-40B4-BE49-F238E27FC236}">
                  <a16:creationId xmlns:a16="http://schemas.microsoft.com/office/drawing/2014/main" xmlns="" id="{72B8B613-4D6A-48B1-8F6B-A26845F17E65}"/>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6" name="Elipse 62">
              <a:extLst>
                <a:ext uri="{FF2B5EF4-FFF2-40B4-BE49-F238E27FC236}">
                  <a16:creationId xmlns:a16="http://schemas.microsoft.com/office/drawing/2014/main" xmlns="" id="{5CEB3D7D-732B-4093-9CED-3C7EDD50248B}"/>
                </a:ext>
              </a:extLst>
            </p:cNvPr>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47" name="CuadroTexto 57">
            <a:extLst>
              <a:ext uri="{FF2B5EF4-FFF2-40B4-BE49-F238E27FC236}">
                <a16:creationId xmlns:a16="http://schemas.microsoft.com/office/drawing/2014/main" xmlns="" id="{8FF0B9B4-4655-4598-B786-0589D8D9F70F}"/>
              </a:ext>
            </a:extLst>
          </p:cNvPr>
          <p:cNvSpPr txBox="1"/>
          <p:nvPr/>
        </p:nvSpPr>
        <p:spPr>
          <a:xfrm>
            <a:off x="4323294" y="4918879"/>
            <a:ext cx="2064943" cy="1188787"/>
          </a:xfrm>
          <a:prstGeom prst="rect">
            <a:avLst/>
          </a:prstGeom>
          <a:noFill/>
        </p:spPr>
        <p:txBody>
          <a:bodyPr wrap="square" rtlCol="0">
            <a:spAutoFit/>
          </a:bodyPr>
          <a:lstStyle>
            <a:defPPr>
              <a:defRPr lang="en-US"/>
            </a:defPPr>
            <a:lvl1pPr algn="ctr">
              <a:defRPr sz="1400"/>
            </a:lvl1pPr>
          </a:lstStyle>
          <a:p>
            <a:pPr>
              <a:lnSpc>
                <a:spcPts val="1700"/>
              </a:lnSpc>
              <a:buFontTx/>
              <a:buChar char="-"/>
            </a:pPr>
            <a:r>
              <a:rPr lang="es-CO" sz="1800" b="1" dirty="0">
                <a:solidFill>
                  <a:prstClr val="black"/>
                </a:solidFill>
              </a:rPr>
              <a:t> Plazo no mayor a 4 meses.</a:t>
            </a:r>
          </a:p>
          <a:p>
            <a:pPr>
              <a:lnSpc>
                <a:spcPts val="1700"/>
              </a:lnSpc>
              <a:buFontTx/>
              <a:buChar char="-"/>
            </a:pPr>
            <a:endParaRPr lang="es-CO" sz="1800" b="1" dirty="0">
              <a:solidFill>
                <a:prstClr val="black"/>
              </a:solidFill>
            </a:endParaRPr>
          </a:p>
          <a:p>
            <a:pPr>
              <a:lnSpc>
                <a:spcPts val="1700"/>
              </a:lnSpc>
              <a:buFontTx/>
              <a:buChar char="-"/>
            </a:pPr>
            <a:r>
              <a:rPr lang="es-CO" sz="1800" b="1" dirty="0">
                <a:solidFill>
                  <a:prstClr val="black"/>
                </a:solidFill>
              </a:rPr>
              <a:t> Plazo no mayor a 28 de febrero.</a:t>
            </a:r>
          </a:p>
        </p:txBody>
      </p:sp>
    </p:spTree>
    <p:extLst>
      <p:ext uri="{BB962C8B-B14F-4D97-AF65-F5344CB8AC3E}">
        <p14:creationId xmlns:p14="http://schemas.microsoft.com/office/powerpoint/2010/main" val="317865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3</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7" y="391885"/>
            <a:ext cx="7728743" cy="584775"/>
          </a:xfrm>
          <a:prstGeom prst="rect">
            <a:avLst/>
          </a:prstGeom>
          <a:noFill/>
        </p:spPr>
        <p:txBody>
          <a:bodyPr wrap="square" rtlCol="0">
            <a:spAutoFit/>
          </a:bodyPr>
          <a:lstStyle/>
          <a:p>
            <a:r>
              <a:rPr lang="es-MX" sz="3200" b="1" dirty="0">
                <a:solidFill>
                  <a:schemeClr val="bg1"/>
                </a:solidFill>
                <a:latin typeface="Work Sans" panose="00000500000000000000" pitchFamily="50" charset="0"/>
              </a:rPr>
              <a:t>Fase de Seguimiento y retroalimentación</a:t>
            </a:r>
          </a:p>
        </p:txBody>
      </p:sp>
      <p:grpSp>
        <p:nvGrpSpPr>
          <p:cNvPr id="8" name="Grupo 60">
            <a:extLst>
              <a:ext uri="{FF2B5EF4-FFF2-40B4-BE49-F238E27FC236}">
                <a16:creationId xmlns:a16="http://schemas.microsoft.com/office/drawing/2014/main" xmlns="" id="{E15FB529-1DE1-458E-9862-DDC99864CED8}"/>
              </a:ext>
            </a:extLst>
          </p:cNvPr>
          <p:cNvGrpSpPr/>
          <p:nvPr/>
        </p:nvGrpSpPr>
        <p:grpSpPr>
          <a:xfrm rot="1042527">
            <a:off x="2827321" y="3934177"/>
            <a:ext cx="2556000" cy="2556000"/>
            <a:chOff x="2117398" y="1932495"/>
            <a:chExt cx="2501764" cy="2501764"/>
          </a:xfrm>
        </p:grpSpPr>
        <p:pic>
          <p:nvPicPr>
            <p:cNvPr id="9" name="Picture 2" descr="http://upload.wikimedia.org/wikipedia/commons/thumb/1/10/Gear_1.svg/2000px-Gear_1.svg.png">
              <a:extLst>
                <a:ext uri="{FF2B5EF4-FFF2-40B4-BE49-F238E27FC236}">
                  <a16:creationId xmlns:a16="http://schemas.microsoft.com/office/drawing/2014/main" xmlns="" id="{F291A685-0526-4771-B9B2-1C8E0940A7C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17398" y="1932495"/>
              <a:ext cx="2501764" cy="2501764"/>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62">
              <a:extLst>
                <a:ext uri="{FF2B5EF4-FFF2-40B4-BE49-F238E27FC236}">
                  <a16:creationId xmlns:a16="http://schemas.microsoft.com/office/drawing/2014/main" xmlns="" id="{BD7A249B-20C7-4334-9089-416C5EFBAC81}"/>
                </a:ext>
              </a:extLst>
            </p:cNvPr>
            <p:cNvSpPr/>
            <p:nvPr/>
          </p:nvSpPr>
          <p:spPr>
            <a:xfrm>
              <a:off x="2531622" y="2334794"/>
              <a:ext cx="1635432" cy="1658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11" name="Grupo 51">
            <a:extLst>
              <a:ext uri="{FF2B5EF4-FFF2-40B4-BE49-F238E27FC236}">
                <a16:creationId xmlns:a16="http://schemas.microsoft.com/office/drawing/2014/main" xmlns="" id="{E71C824A-4C34-4D51-A6EB-CB40FD5C9909}"/>
              </a:ext>
            </a:extLst>
          </p:cNvPr>
          <p:cNvGrpSpPr/>
          <p:nvPr/>
        </p:nvGrpSpPr>
        <p:grpSpPr>
          <a:xfrm rot="216780">
            <a:off x="428907" y="2549707"/>
            <a:ext cx="2822045" cy="2861961"/>
            <a:chOff x="3727073" y="3658053"/>
            <a:chExt cx="2463004" cy="2463004"/>
          </a:xfrm>
        </p:grpSpPr>
        <p:pic>
          <p:nvPicPr>
            <p:cNvPr id="12" name="Picture 2" descr="http://upload.wikimedia.org/wikipedia/commons/thumb/1/10/Gear_1.svg/2000px-Gear_1.svg.png">
              <a:extLst>
                <a:ext uri="{FF2B5EF4-FFF2-40B4-BE49-F238E27FC236}">
                  <a16:creationId xmlns:a16="http://schemas.microsoft.com/office/drawing/2014/main" xmlns="" id="{A3E31574-ABFF-405A-B111-48AD5FF2817C}"/>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1685">
              <a:off x="3727073" y="365805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53">
              <a:extLst>
                <a:ext uri="{FF2B5EF4-FFF2-40B4-BE49-F238E27FC236}">
                  <a16:creationId xmlns:a16="http://schemas.microsoft.com/office/drawing/2014/main" xmlns="" id="{7D4DD298-E89B-48E8-8EC4-72B8EF0E3EE0}"/>
                </a:ext>
              </a:extLst>
            </p:cNvPr>
            <p:cNvSpPr/>
            <p:nvPr/>
          </p:nvSpPr>
          <p:spPr>
            <a:xfrm>
              <a:off x="4174965" y="4093153"/>
              <a:ext cx="1588633" cy="160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grpSp>
      <p:grpSp>
        <p:nvGrpSpPr>
          <p:cNvPr id="14" name="Grupo 54">
            <a:extLst>
              <a:ext uri="{FF2B5EF4-FFF2-40B4-BE49-F238E27FC236}">
                <a16:creationId xmlns:a16="http://schemas.microsoft.com/office/drawing/2014/main" xmlns="" id="{CBE0E580-9DA5-4AB7-8F02-233C081419D1}"/>
              </a:ext>
            </a:extLst>
          </p:cNvPr>
          <p:cNvGrpSpPr/>
          <p:nvPr/>
        </p:nvGrpSpPr>
        <p:grpSpPr>
          <a:xfrm rot="20254634">
            <a:off x="5265104" y="3187719"/>
            <a:ext cx="2439763" cy="2405125"/>
            <a:chOff x="5453321" y="2097696"/>
            <a:chExt cx="2463004" cy="2463004"/>
          </a:xfrm>
        </p:grpSpPr>
        <p:pic>
          <p:nvPicPr>
            <p:cNvPr id="15" name="Picture 2" descr="http://upload.wikimedia.org/wikipedia/commons/thumb/1/10/Gear_1.svg/2000px-Gear_1.svg.png">
              <a:extLst>
                <a:ext uri="{FF2B5EF4-FFF2-40B4-BE49-F238E27FC236}">
                  <a16:creationId xmlns:a16="http://schemas.microsoft.com/office/drawing/2014/main" xmlns="" id="{5821EB59-A71D-4CFE-BA5B-2600EEBD35B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56">
              <a:extLst>
                <a:ext uri="{FF2B5EF4-FFF2-40B4-BE49-F238E27FC236}">
                  <a16:creationId xmlns:a16="http://schemas.microsoft.com/office/drawing/2014/main" xmlns="" id="{919AEEE9-128D-40BD-908C-85060794519D}"/>
                </a:ext>
              </a:extLst>
            </p:cNvPr>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7" name="CuadroTexto 57">
            <a:extLst>
              <a:ext uri="{FF2B5EF4-FFF2-40B4-BE49-F238E27FC236}">
                <a16:creationId xmlns:a16="http://schemas.microsoft.com/office/drawing/2014/main" xmlns="" id="{CFAAE182-C1A5-4BC8-A250-FBC527541BEB}"/>
              </a:ext>
            </a:extLst>
          </p:cNvPr>
          <p:cNvSpPr txBox="1"/>
          <p:nvPr/>
        </p:nvSpPr>
        <p:spPr>
          <a:xfrm>
            <a:off x="5688976" y="3910968"/>
            <a:ext cx="1592016" cy="923330"/>
          </a:xfrm>
          <a:prstGeom prst="rect">
            <a:avLst/>
          </a:prstGeom>
          <a:noFill/>
        </p:spPr>
        <p:txBody>
          <a:bodyPr wrap="square" rtlCol="0">
            <a:spAutoFit/>
          </a:bodyPr>
          <a:lstStyle>
            <a:defPPr>
              <a:defRPr lang="en-US"/>
            </a:defPPr>
            <a:lvl1pPr algn="ctr">
              <a:defRPr sz="1400"/>
            </a:lvl1pPr>
          </a:lstStyle>
          <a:p>
            <a:r>
              <a:rPr lang="es-CO" sz="1800" b="1" dirty="0">
                <a:solidFill>
                  <a:prstClr val="black"/>
                </a:solidFill>
              </a:rPr>
              <a:t>Se registra la evidencia </a:t>
            </a:r>
            <a:r>
              <a:rPr lang="es-CO" sz="1800" dirty="0">
                <a:solidFill>
                  <a:prstClr val="black"/>
                </a:solidFill>
              </a:rPr>
              <a:t>del seguimiento</a:t>
            </a:r>
          </a:p>
        </p:txBody>
      </p:sp>
      <p:sp>
        <p:nvSpPr>
          <p:cNvPr id="18" name="CuadroTexto 58">
            <a:extLst>
              <a:ext uri="{FF2B5EF4-FFF2-40B4-BE49-F238E27FC236}">
                <a16:creationId xmlns:a16="http://schemas.microsoft.com/office/drawing/2014/main" xmlns="" id="{0A168A70-69A5-452C-89C5-9209AD7F64AE}"/>
              </a:ext>
            </a:extLst>
          </p:cNvPr>
          <p:cNvSpPr txBox="1"/>
          <p:nvPr/>
        </p:nvSpPr>
        <p:spPr>
          <a:xfrm>
            <a:off x="3183743" y="4782561"/>
            <a:ext cx="1838689" cy="646331"/>
          </a:xfrm>
          <a:prstGeom prst="rect">
            <a:avLst/>
          </a:prstGeom>
          <a:noFill/>
        </p:spPr>
        <p:txBody>
          <a:bodyPr wrap="square" rtlCol="0">
            <a:spAutoFit/>
          </a:bodyPr>
          <a:lstStyle>
            <a:defPPr>
              <a:defRPr lang="en-US"/>
            </a:defPPr>
            <a:lvl1pPr algn="ctr">
              <a:defRPr sz="1400"/>
            </a:lvl1pPr>
          </a:lstStyle>
          <a:p>
            <a:r>
              <a:rPr lang="es-CO" sz="1800" b="1" dirty="0">
                <a:solidFill>
                  <a:prstClr val="black"/>
                </a:solidFill>
              </a:rPr>
              <a:t>Seguimiento semestral</a:t>
            </a:r>
          </a:p>
        </p:txBody>
      </p:sp>
      <p:grpSp>
        <p:nvGrpSpPr>
          <p:cNvPr id="19" name="Grupo 60">
            <a:extLst>
              <a:ext uri="{FF2B5EF4-FFF2-40B4-BE49-F238E27FC236}">
                <a16:creationId xmlns:a16="http://schemas.microsoft.com/office/drawing/2014/main" xmlns="" id="{E2F4C382-E603-4733-A700-DC76C9FD75C9}"/>
              </a:ext>
            </a:extLst>
          </p:cNvPr>
          <p:cNvGrpSpPr/>
          <p:nvPr/>
        </p:nvGrpSpPr>
        <p:grpSpPr>
          <a:xfrm rot="1793697">
            <a:off x="7465353" y="4107721"/>
            <a:ext cx="2556000" cy="2592811"/>
            <a:chOff x="2050201" y="2026447"/>
            <a:chExt cx="2617509" cy="2617510"/>
          </a:xfrm>
        </p:grpSpPr>
        <p:pic>
          <p:nvPicPr>
            <p:cNvPr id="20" name="Picture 2" descr="http://upload.wikimedia.org/wikipedia/commons/thumb/1/10/Gear_1.svg/2000px-Gear_1.svg.png">
              <a:extLst>
                <a:ext uri="{FF2B5EF4-FFF2-40B4-BE49-F238E27FC236}">
                  <a16:creationId xmlns:a16="http://schemas.microsoft.com/office/drawing/2014/main" xmlns="" id="{0D87064B-107A-4B26-A2F3-7B28C14E3328}"/>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050201" y="2026447"/>
              <a:ext cx="2617509" cy="2617510"/>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62">
              <a:extLst>
                <a:ext uri="{FF2B5EF4-FFF2-40B4-BE49-F238E27FC236}">
                  <a16:creationId xmlns:a16="http://schemas.microsoft.com/office/drawing/2014/main" xmlns="" id="{1EC8E30C-32A6-4984-A309-632A9A77B91E}"/>
                </a:ext>
              </a:extLst>
            </p:cNvPr>
            <p:cNvSpPr/>
            <p:nvPr/>
          </p:nvSpPr>
          <p:spPr>
            <a:xfrm>
              <a:off x="2525892" y="2514442"/>
              <a:ext cx="1658985" cy="1634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2" name="CuadroTexto 63">
            <a:extLst>
              <a:ext uri="{FF2B5EF4-FFF2-40B4-BE49-F238E27FC236}">
                <a16:creationId xmlns:a16="http://schemas.microsoft.com/office/drawing/2014/main" xmlns="" id="{9B17A0E9-329C-48C3-81C3-16CBD0C8B585}"/>
              </a:ext>
            </a:extLst>
          </p:cNvPr>
          <p:cNvSpPr txBox="1"/>
          <p:nvPr/>
        </p:nvSpPr>
        <p:spPr>
          <a:xfrm>
            <a:off x="7800955" y="5129567"/>
            <a:ext cx="1846696" cy="605294"/>
          </a:xfrm>
          <a:prstGeom prst="rect">
            <a:avLst/>
          </a:prstGeom>
          <a:noFill/>
        </p:spPr>
        <p:txBody>
          <a:bodyPr wrap="square" rtlCol="0">
            <a:spAutoFit/>
          </a:bodyPr>
          <a:lstStyle>
            <a:defPPr>
              <a:defRPr lang="en-US"/>
            </a:defPPr>
            <a:lvl1pPr algn="ctr">
              <a:defRPr sz="1400"/>
            </a:lvl1pPr>
          </a:lstStyle>
          <a:p>
            <a:pPr>
              <a:lnSpc>
                <a:spcPts val="2000"/>
              </a:lnSpc>
            </a:pPr>
            <a:r>
              <a:rPr lang="es-CO" sz="1800" b="1" dirty="0">
                <a:solidFill>
                  <a:prstClr val="black"/>
                </a:solidFill>
              </a:rPr>
              <a:t>Frente a los resultados</a:t>
            </a:r>
          </a:p>
        </p:txBody>
      </p:sp>
      <p:grpSp>
        <p:nvGrpSpPr>
          <p:cNvPr id="23" name="Grupo 60">
            <a:extLst>
              <a:ext uri="{FF2B5EF4-FFF2-40B4-BE49-F238E27FC236}">
                <a16:creationId xmlns:a16="http://schemas.microsoft.com/office/drawing/2014/main" xmlns="" id="{78011375-D316-4014-BE9C-282A75156722}"/>
              </a:ext>
            </a:extLst>
          </p:cNvPr>
          <p:cNvGrpSpPr/>
          <p:nvPr/>
        </p:nvGrpSpPr>
        <p:grpSpPr>
          <a:xfrm rot="21201227">
            <a:off x="7623592" y="1953412"/>
            <a:ext cx="2649323" cy="2405125"/>
            <a:chOff x="2107312" y="1924463"/>
            <a:chExt cx="2463004" cy="2463004"/>
          </a:xfrm>
        </p:grpSpPr>
        <p:pic>
          <p:nvPicPr>
            <p:cNvPr id="24" name="Picture 2" descr="http://upload.wikimedia.org/wikipedia/commons/thumb/1/10/Gear_1.svg/2000px-Gear_1.svg.png">
              <a:extLst>
                <a:ext uri="{FF2B5EF4-FFF2-40B4-BE49-F238E27FC236}">
                  <a16:creationId xmlns:a16="http://schemas.microsoft.com/office/drawing/2014/main" xmlns="" id="{7E68B5C1-FD07-43CE-8E65-A0DF2EC17C00}"/>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25" name="Elipse 62">
              <a:extLst>
                <a:ext uri="{FF2B5EF4-FFF2-40B4-BE49-F238E27FC236}">
                  <a16:creationId xmlns:a16="http://schemas.microsoft.com/office/drawing/2014/main" xmlns="" id="{4CEFD524-BF95-4185-AC4A-394677F4128E}"/>
                </a:ext>
              </a:extLst>
            </p:cNvPr>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6" name="CuadroTexto 57">
            <a:extLst>
              <a:ext uri="{FF2B5EF4-FFF2-40B4-BE49-F238E27FC236}">
                <a16:creationId xmlns:a16="http://schemas.microsoft.com/office/drawing/2014/main" xmlns="" id="{2E39589D-07AE-4675-96EE-7B67D96AF694}"/>
              </a:ext>
            </a:extLst>
          </p:cNvPr>
          <p:cNvSpPr txBox="1"/>
          <p:nvPr/>
        </p:nvSpPr>
        <p:spPr>
          <a:xfrm>
            <a:off x="8036711" y="2706271"/>
            <a:ext cx="1882819" cy="752770"/>
          </a:xfrm>
          <a:prstGeom prst="rect">
            <a:avLst/>
          </a:prstGeom>
          <a:noFill/>
        </p:spPr>
        <p:txBody>
          <a:bodyPr wrap="square" rtlCol="0">
            <a:spAutoFit/>
          </a:bodyPr>
          <a:lstStyle>
            <a:defPPr>
              <a:defRPr lang="en-US"/>
            </a:defPPr>
            <a:lvl1pPr algn="ctr">
              <a:defRPr sz="1400"/>
            </a:lvl1pPr>
          </a:lstStyle>
          <a:p>
            <a:pPr>
              <a:lnSpc>
                <a:spcPts val="1700"/>
              </a:lnSpc>
            </a:pPr>
            <a:r>
              <a:rPr lang="es-CO" sz="1800" b="1" dirty="0">
                <a:solidFill>
                  <a:prstClr val="black"/>
                </a:solidFill>
              </a:rPr>
              <a:t>Relación con el desarrollo de las competencias</a:t>
            </a:r>
          </a:p>
        </p:txBody>
      </p:sp>
      <p:sp>
        <p:nvSpPr>
          <p:cNvPr id="27" name="CuadroTexto 57">
            <a:extLst>
              <a:ext uri="{FF2B5EF4-FFF2-40B4-BE49-F238E27FC236}">
                <a16:creationId xmlns:a16="http://schemas.microsoft.com/office/drawing/2014/main" xmlns="" id="{8DD178CD-2F78-4ACD-A6A7-31E057A0246A}"/>
              </a:ext>
            </a:extLst>
          </p:cNvPr>
          <p:cNvSpPr txBox="1"/>
          <p:nvPr/>
        </p:nvSpPr>
        <p:spPr>
          <a:xfrm>
            <a:off x="994813" y="3399959"/>
            <a:ext cx="1713609" cy="1374735"/>
          </a:xfrm>
          <a:prstGeom prst="rect">
            <a:avLst/>
          </a:prstGeom>
          <a:noFill/>
        </p:spPr>
        <p:txBody>
          <a:bodyPr wrap="square" rtlCol="0">
            <a:spAutoFit/>
          </a:bodyPr>
          <a:lstStyle>
            <a:defPPr>
              <a:defRPr lang="en-US"/>
            </a:defPPr>
            <a:lvl1pPr algn="ctr">
              <a:defRPr sz="1400"/>
            </a:lvl1pPr>
          </a:lstStyle>
          <a:p>
            <a:pPr>
              <a:lnSpc>
                <a:spcPts val="2000"/>
              </a:lnSpc>
            </a:pPr>
            <a:r>
              <a:rPr lang="es-CO" sz="1800" dirty="0">
                <a:solidFill>
                  <a:prstClr val="black"/>
                </a:solidFill>
              </a:rPr>
              <a:t>La etapa debe </a:t>
            </a:r>
            <a:r>
              <a:rPr lang="es-CO" sz="1800" b="1" dirty="0">
                <a:solidFill>
                  <a:prstClr val="black"/>
                </a:solidFill>
              </a:rPr>
              <a:t>coincidir con los períodos del seguimiento </a:t>
            </a:r>
            <a:r>
              <a:rPr lang="es-CO" sz="1800" dirty="0">
                <a:solidFill>
                  <a:prstClr val="black"/>
                </a:solidFill>
              </a:rPr>
              <a:t>institucional</a:t>
            </a:r>
          </a:p>
        </p:txBody>
      </p:sp>
    </p:spTree>
    <p:extLst>
      <p:ext uri="{BB962C8B-B14F-4D97-AF65-F5344CB8AC3E}">
        <p14:creationId xmlns:p14="http://schemas.microsoft.com/office/powerpoint/2010/main" val="43011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graphicFrame>
        <p:nvGraphicFramePr>
          <p:cNvPr id="8" name="Tabla 9">
            <a:extLst>
              <a:ext uri="{FF2B5EF4-FFF2-40B4-BE49-F238E27FC236}">
                <a16:creationId xmlns:a16="http://schemas.microsoft.com/office/drawing/2014/main" xmlns="" id="{9A26EDC8-CB4D-455E-A216-4DAA462FA11B}"/>
              </a:ext>
            </a:extLst>
          </p:cNvPr>
          <p:cNvGraphicFramePr>
            <a:graphicFrameLocks noGrp="1"/>
          </p:cNvGraphicFramePr>
          <p:nvPr>
            <p:extLst>
              <p:ext uri="{D42A27DB-BD31-4B8C-83A1-F6EECF244321}">
                <p14:modId xmlns:p14="http://schemas.microsoft.com/office/powerpoint/2010/main" val="2915411620"/>
              </p:ext>
            </p:extLst>
          </p:nvPr>
        </p:nvGraphicFramePr>
        <p:xfrm>
          <a:off x="3412799" y="2940327"/>
          <a:ext cx="1492575" cy="1843682"/>
        </p:xfrm>
        <a:graphic>
          <a:graphicData uri="http://schemas.openxmlformats.org/drawingml/2006/table">
            <a:tbl>
              <a:tblPr firstRow="1" bandRow="1"/>
              <a:tblGrid>
                <a:gridCol w="1492575">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l"/>
                      <a:r>
                        <a:rPr lang="es-CO" sz="1800" b="1" dirty="0">
                          <a:solidFill>
                            <a:schemeClr val="tx1"/>
                          </a:solidFill>
                        </a:rPr>
                        <a:t>60% </a:t>
                      </a:r>
                      <a:r>
                        <a:rPr lang="es-CO" sz="1800" b="0" dirty="0">
                          <a:solidFill>
                            <a:schemeClr val="tx1"/>
                          </a:solidFill>
                        </a:rPr>
                        <a:t>Superior</a:t>
                      </a: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5709302"/>
                  </a:ext>
                </a:extLst>
              </a:tr>
              <a:tr h="6018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r>
                        <a:rPr lang="es-CO" sz="1800" b="1" dirty="0">
                          <a:solidFill>
                            <a:schemeClr val="tx1"/>
                          </a:solidFill>
                        </a:rPr>
                        <a:t>20% </a:t>
                      </a:r>
                      <a:r>
                        <a:rPr lang="es-CO" sz="1800" b="0" dirty="0">
                          <a:solidFill>
                            <a:schemeClr val="tx1"/>
                          </a:solidFill>
                        </a:rPr>
                        <a:t>Par</a:t>
                      </a: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2000924953"/>
                  </a:ext>
                </a:extLst>
              </a:tr>
              <a:tr h="6018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r>
                        <a:rPr lang="es-CO" sz="1800" b="1" dirty="0">
                          <a:solidFill>
                            <a:schemeClr val="tx1"/>
                          </a:solidFill>
                        </a:rPr>
                        <a:t>20% </a:t>
                      </a:r>
                      <a:r>
                        <a:rPr lang="es-CO" sz="1800" b="0" dirty="0">
                          <a:solidFill>
                            <a:schemeClr val="tx1"/>
                          </a:solidFill>
                        </a:rPr>
                        <a:t>Subalternos</a:t>
                      </a:r>
                    </a:p>
                  </a:txBody>
                  <a:tcPr marL="121920" marR="121920" anchor="ctr">
                    <a:lnL w="381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3209448"/>
                  </a:ext>
                </a:extLst>
              </a:tr>
            </a:tbl>
          </a:graphicData>
        </a:graphic>
      </p:graphicFrame>
      <p:sp>
        <p:nvSpPr>
          <p:cNvPr id="9" name="Triángulo isósceles 19">
            <a:extLst>
              <a:ext uri="{FF2B5EF4-FFF2-40B4-BE49-F238E27FC236}">
                <a16:creationId xmlns:a16="http://schemas.microsoft.com/office/drawing/2014/main" xmlns="" id="{7C78499F-38BA-4BD1-A98A-7340C3D4A541}"/>
              </a:ext>
            </a:extLst>
          </p:cNvPr>
          <p:cNvSpPr/>
          <p:nvPr/>
        </p:nvSpPr>
        <p:spPr>
          <a:xfrm rot="10800000">
            <a:off x="3942619" y="2762238"/>
            <a:ext cx="435407" cy="157309"/>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riángulo isósceles 27">
            <a:extLst>
              <a:ext uri="{FF2B5EF4-FFF2-40B4-BE49-F238E27FC236}">
                <a16:creationId xmlns:a16="http://schemas.microsoft.com/office/drawing/2014/main" xmlns="" id="{DFF284A0-A49C-485E-BAC9-5175728CAAA3}"/>
              </a:ext>
            </a:extLst>
          </p:cNvPr>
          <p:cNvSpPr/>
          <p:nvPr/>
        </p:nvSpPr>
        <p:spPr>
          <a:xfrm rot="5400000">
            <a:off x="5244702" y="2491129"/>
            <a:ext cx="491067" cy="139479"/>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 name="Tabla 24">
            <a:extLst>
              <a:ext uri="{FF2B5EF4-FFF2-40B4-BE49-F238E27FC236}">
                <a16:creationId xmlns:a16="http://schemas.microsoft.com/office/drawing/2014/main" xmlns="" id="{64B34175-451C-4CD2-9392-074D8D0175F3}"/>
              </a:ext>
            </a:extLst>
          </p:cNvPr>
          <p:cNvGraphicFramePr>
            <a:graphicFrameLocks noGrp="1"/>
          </p:cNvGraphicFramePr>
          <p:nvPr>
            <p:extLst>
              <p:ext uri="{D42A27DB-BD31-4B8C-83A1-F6EECF244321}">
                <p14:modId xmlns:p14="http://schemas.microsoft.com/office/powerpoint/2010/main" val="2227013041"/>
              </p:ext>
            </p:extLst>
          </p:nvPr>
        </p:nvGraphicFramePr>
        <p:xfrm>
          <a:off x="508397" y="1553088"/>
          <a:ext cx="4731392" cy="1188403"/>
        </p:xfrm>
        <a:graphic>
          <a:graphicData uri="http://schemas.openxmlformats.org/drawingml/2006/table">
            <a:tbl>
              <a:tblPr firstRow="1" firstCol="1" bandRow="1"/>
              <a:tblGrid>
                <a:gridCol w="2285233">
                  <a:extLst>
                    <a:ext uri="{9D8B030D-6E8A-4147-A177-3AD203B41FA5}">
                      <a16:colId xmlns:a16="http://schemas.microsoft.com/office/drawing/2014/main" xmlns="" val="1849398829"/>
                    </a:ext>
                  </a:extLst>
                </a:gridCol>
                <a:gridCol w="2446159">
                  <a:extLst>
                    <a:ext uri="{9D8B030D-6E8A-4147-A177-3AD203B41FA5}">
                      <a16:colId xmlns:a16="http://schemas.microsoft.com/office/drawing/2014/main" xmlns="" val="1294197744"/>
                    </a:ext>
                  </a:extLst>
                </a:gridCol>
              </a:tblGrid>
              <a:tr h="258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kern="1200" dirty="0">
                          <a:solidFill>
                            <a:srgbClr val="000000"/>
                          </a:solidFill>
                          <a:effectLst/>
                          <a:latin typeface="+mn-lt"/>
                          <a:ea typeface="Calibri" panose="020F0502020204030204" pitchFamily="34" charset="0"/>
                          <a:cs typeface="Times New Roman" panose="02020603050405020304" pitchFamily="18" charset="0"/>
                        </a:rPr>
                        <a:t>Compromisos</a:t>
                      </a:r>
                      <a:r>
                        <a:rPr lang="es-CO" sz="1800" kern="1200" baseline="0" dirty="0">
                          <a:solidFill>
                            <a:srgbClr val="000000"/>
                          </a:solidFill>
                          <a:effectLst/>
                          <a:latin typeface="+mn-lt"/>
                          <a:ea typeface="Calibri" panose="020F0502020204030204" pitchFamily="34" charset="0"/>
                          <a:cs typeface="Times New Roman" panose="02020603050405020304" pitchFamily="18" charset="0"/>
                        </a:rPr>
                        <a:t> gerenciales</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kern="1200" dirty="0">
                          <a:solidFill>
                            <a:srgbClr val="000000"/>
                          </a:solidFill>
                          <a:effectLst/>
                          <a:latin typeface="+mn-lt"/>
                          <a:ea typeface="Calibri" panose="020F0502020204030204" pitchFamily="34" charset="0"/>
                          <a:cs typeface="Times New Roman" panose="02020603050405020304" pitchFamily="18" charset="0"/>
                        </a:rPr>
                        <a:t>Valoración de competencias comunes y directivas</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854849445"/>
                  </a:ext>
                </a:extLst>
              </a:tr>
              <a:tr h="132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2000" b="1" kern="1200" dirty="0">
                          <a:solidFill>
                            <a:srgbClr val="FFFFFF"/>
                          </a:solidFill>
                          <a:effectLst/>
                          <a:latin typeface="+mn-lt"/>
                          <a:ea typeface="Calibri" panose="020F0502020204030204" pitchFamily="34" charset="0"/>
                          <a:cs typeface="Times New Roman" panose="02020603050405020304" pitchFamily="18" charset="0"/>
                        </a:rPr>
                        <a:t>80%</a:t>
                      </a:r>
                      <a:endParaRPr lang="es-CO" sz="20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2000" b="1" kern="1200" dirty="0">
                          <a:solidFill>
                            <a:srgbClr val="FFFFFF"/>
                          </a:solidFill>
                          <a:effectLst/>
                          <a:latin typeface="+mn-lt"/>
                          <a:ea typeface="Calibri" panose="020F0502020204030204" pitchFamily="34" charset="0"/>
                          <a:cs typeface="Times New Roman" panose="02020603050405020304" pitchFamily="18" charset="0"/>
                        </a:rPr>
                        <a:t>20%</a:t>
                      </a:r>
                      <a:endParaRPr lang="es-CO" sz="20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13338896"/>
                  </a:ext>
                </a:extLst>
              </a:tr>
            </a:tbl>
          </a:graphicData>
        </a:graphic>
      </p:graphicFrame>
      <p:graphicFrame>
        <p:nvGraphicFramePr>
          <p:cNvPr id="12" name="3 Tabla">
            <a:extLst>
              <a:ext uri="{FF2B5EF4-FFF2-40B4-BE49-F238E27FC236}">
                <a16:creationId xmlns:a16="http://schemas.microsoft.com/office/drawing/2014/main" xmlns="" id="{BCDF137F-EA6A-49D9-B3C7-FF7267CD5F5C}"/>
              </a:ext>
            </a:extLst>
          </p:cNvPr>
          <p:cNvGraphicFramePr>
            <a:graphicFrameLocks noGrp="1"/>
          </p:cNvGraphicFramePr>
          <p:nvPr>
            <p:extLst>
              <p:ext uri="{D42A27DB-BD31-4B8C-83A1-F6EECF244321}">
                <p14:modId xmlns:p14="http://schemas.microsoft.com/office/powerpoint/2010/main" val="1100466723"/>
              </p:ext>
            </p:extLst>
          </p:nvPr>
        </p:nvGraphicFramePr>
        <p:xfrm>
          <a:off x="5880100" y="2225298"/>
          <a:ext cx="3663132" cy="575946"/>
        </p:xfrm>
        <a:graphic>
          <a:graphicData uri="http://schemas.openxmlformats.org/drawingml/2006/table">
            <a:tbl>
              <a:tblPr firstRow="1" firstCol="1" bandRow="1"/>
              <a:tblGrid>
                <a:gridCol w="3663132">
                  <a:extLst>
                    <a:ext uri="{9D8B030D-6E8A-4147-A177-3AD203B41FA5}">
                      <a16:colId xmlns:a16="http://schemas.microsoft.com/office/drawing/2014/main" xmlns="" val="20000"/>
                    </a:ext>
                  </a:extLst>
                </a:gridCol>
              </a:tblGrid>
              <a:tr h="258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kern="1200" dirty="0">
                          <a:solidFill>
                            <a:srgbClr val="000000"/>
                          </a:solidFill>
                          <a:effectLst/>
                          <a:latin typeface="+mn-lt"/>
                          <a:ea typeface="Calibri" panose="020F0502020204030204" pitchFamily="34" charset="0"/>
                          <a:cs typeface="Times New Roman" panose="02020603050405020304" pitchFamily="18" charset="0"/>
                        </a:rPr>
                        <a:t>La sumatoria será el resultado final</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0"/>
                  </a:ext>
                </a:extLst>
              </a:tr>
              <a:tr h="132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b="1" kern="1200" dirty="0">
                          <a:solidFill>
                            <a:srgbClr val="FFFFFF"/>
                          </a:solidFill>
                          <a:effectLst/>
                          <a:latin typeface="+mn-lt"/>
                          <a:ea typeface="Calibri" panose="020F0502020204030204" pitchFamily="34" charset="0"/>
                          <a:cs typeface="Times New Roman" panose="02020603050405020304" pitchFamily="18" charset="0"/>
                        </a:rPr>
                        <a:t>100%</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1"/>
                  </a:ext>
                </a:extLst>
              </a:tr>
            </a:tbl>
          </a:graphicData>
        </a:graphic>
      </p:graphicFrame>
      <p:graphicFrame>
        <p:nvGraphicFramePr>
          <p:cNvPr id="13" name="Tabla 9">
            <a:extLst>
              <a:ext uri="{FF2B5EF4-FFF2-40B4-BE49-F238E27FC236}">
                <a16:creationId xmlns:a16="http://schemas.microsoft.com/office/drawing/2014/main" xmlns="" id="{24D18101-EF6E-4C25-BEC1-E25AF9E192EC}"/>
              </a:ext>
            </a:extLst>
          </p:cNvPr>
          <p:cNvGraphicFramePr>
            <a:graphicFrameLocks noGrp="1"/>
          </p:cNvGraphicFramePr>
          <p:nvPr>
            <p:extLst>
              <p:ext uri="{D42A27DB-BD31-4B8C-83A1-F6EECF244321}">
                <p14:modId xmlns:p14="http://schemas.microsoft.com/office/powerpoint/2010/main" val="420401714"/>
              </p:ext>
            </p:extLst>
          </p:nvPr>
        </p:nvGraphicFramePr>
        <p:xfrm>
          <a:off x="5047060" y="3602027"/>
          <a:ext cx="5043474" cy="579120"/>
        </p:xfrm>
        <a:graphic>
          <a:graphicData uri="http://schemas.openxmlformats.org/drawingml/2006/table">
            <a:tbl>
              <a:tblPr firstRow="1" bandRow="1"/>
              <a:tblGrid>
                <a:gridCol w="5043474">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600" b="0" dirty="0">
                          <a:solidFill>
                            <a:schemeClr val="tx1"/>
                          </a:solidFill>
                        </a:rPr>
                        <a:t>Es aquel que interactúa</a:t>
                      </a:r>
                      <a:r>
                        <a:rPr lang="es-CO" sz="1600" b="0" baseline="0" dirty="0">
                          <a:solidFill>
                            <a:schemeClr val="tx1"/>
                          </a:solidFill>
                        </a:rPr>
                        <a:t> de manera directa con la actividad misional del área del gerente público evaluado.</a:t>
                      </a:r>
                      <a:endParaRPr lang="es-CO" sz="1600" b="0" dirty="0">
                        <a:solidFill>
                          <a:schemeClr val="tx1"/>
                        </a:solidFill>
                      </a:endParaRPr>
                    </a:p>
                  </a:txBody>
                  <a:tcPr marL="121920" marR="121920" anchor="ctr">
                    <a:lnL w="381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3209448"/>
                  </a:ext>
                </a:extLst>
              </a:tr>
            </a:tbl>
          </a:graphicData>
        </a:graphic>
      </p:graphicFrame>
      <p:graphicFrame>
        <p:nvGraphicFramePr>
          <p:cNvPr id="14" name="Tabla 9">
            <a:extLst>
              <a:ext uri="{FF2B5EF4-FFF2-40B4-BE49-F238E27FC236}">
                <a16:creationId xmlns:a16="http://schemas.microsoft.com/office/drawing/2014/main" xmlns="" id="{1E02E676-C6DB-4779-AA75-C69AC7AB100D}"/>
              </a:ext>
            </a:extLst>
          </p:cNvPr>
          <p:cNvGraphicFramePr>
            <a:graphicFrameLocks noGrp="1"/>
          </p:cNvGraphicFramePr>
          <p:nvPr>
            <p:extLst>
              <p:ext uri="{D42A27DB-BD31-4B8C-83A1-F6EECF244321}">
                <p14:modId xmlns:p14="http://schemas.microsoft.com/office/powerpoint/2010/main" val="1590438155"/>
              </p:ext>
            </p:extLst>
          </p:nvPr>
        </p:nvGraphicFramePr>
        <p:xfrm>
          <a:off x="5047060" y="4195593"/>
          <a:ext cx="5043474" cy="579120"/>
        </p:xfrm>
        <a:graphic>
          <a:graphicData uri="http://schemas.openxmlformats.org/drawingml/2006/table">
            <a:tbl>
              <a:tblPr firstRow="1" bandRow="1"/>
              <a:tblGrid>
                <a:gridCol w="5043474">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600" b="0" dirty="0">
                          <a:solidFill>
                            <a:schemeClr val="tx1"/>
                          </a:solidFill>
                        </a:rPr>
                        <a:t>Aquellos servidores</a:t>
                      </a:r>
                      <a:r>
                        <a:rPr lang="es-CO" sz="1600" b="0" baseline="0" dirty="0">
                          <a:solidFill>
                            <a:schemeClr val="tx1"/>
                          </a:solidFill>
                        </a:rPr>
                        <a:t> públicos de las plantas permanentes y temporales.</a:t>
                      </a:r>
                      <a:endParaRPr lang="es-CO" sz="1600" b="0" dirty="0">
                        <a:solidFill>
                          <a:schemeClr val="tx1"/>
                        </a:solidFill>
                      </a:endParaRP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2000924953"/>
                  </a:ext>
                </a:extLst>
              </a:tr>
            </a:tbl>
          </a:graphicData>
        </a:graphic>
      </p:graphicFrame>
      <p:graphicFrame>
        <p:nvGraphicFramePr>
          <p:cNvPr id="16" name="Tabla 9">
            <a:extLst>
              <a:ext uri="{FF2B5EF4-FFF2-40B4-BE49-F238E27FC236}">
                <a16:creationId xmlns:a16="http://schemas.microsoft.com/office/drawing/2014/main" xmlns="" id="{5655CE1A-B3BE-4E31-BDD5-27F0C5FA584A}"/>
              </a:ext>
            </a:extLst>
          </p:cNvPr>
          <p:cNvGraphicFramePr>
            <a:graphicFrameLocks noGrp="1"/>
          </p:cNvGraphicFramePr>
          <p:nvPr>
            <p:extLst>
              <p:ext uri="{D42A27DB-BD31-4B8C-83A1-F6EECF244321}">
                <p14:modId xmlns:p14="http://schemas.microsoft.com/office/powerpoint/2010/main" val="2317316735"/>
              </p:ext>
            </p:extLst>
          </p:nvPr>
        </p:nvGraphicFramePr>
        <p:xfrm>
          <a:off x="709229" y="3133040"/>
          <a:ext cx="1914419" cy="640080"/>
        </p:xfrm>
        <a:graphic>
          <a:graphicData uri="http://schemas.openxmlformats.org/drawingml/2006/table">
            <a:tbl>
              <a:tblPr firstRow="1" bandRow="1"/>
              <a:tblGrid>
                <a:gridCol w="1914419">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ctr"/>
                      <a:r>
                        <a:rPr lang="es-CO" sz="1800" b="0" dirty="0">
                          <a:solidFill>
                            <a:schemeClr val="tx1"/>
                          </a:solidFill>
                        </a:rPr>
                        <a:t>Seguimiento primer semestre</a:t>
                      </a: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5709302"/>
                  </a:ext>
                </a:extLst>
              </a:tr>
            </a:tbl>
          </a:graphicData>
        </a:graphic>
      </p:graphicFrame>
      <p:sp>
        <p:nvSpPr>
          <p:cNvPr id="17" name="Triángulo isósceles 19">
            <a:extLst>
              <a:ext uri="{FF2B5EF4-FFF2-40B4-BE49-F238E27FC236}">
                <a16:creationId xmlns:a16="http://schemas.microsoft.com/office/drawing/2014/main" xmlns="" id="{DE11867D-D010-4EFC-BF16-B5A81EE5C886}"/>
              </a:ext>
            </a:extLst>
          </p:cNvPr>
          <p:cNvSpPr/>
          <p:nvPr/>
        </p:nvSpPr>
        <p:spPr>
          <a:xfrm rot="10800000">
            <a:off x="1651449" y="2754442"/>
            <a:ext cx="435407" cy="157309"/>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8" name="Tabla 9">
            <a:extLst>
              <a:ext uri="{FF2B5EF4-FFF2-40B4-BE49-F238E27FC236}">
                <a16:creationId xmlns:a16="http://schemas.microsoft.com/office/drawing/2014/main" xmlns="" id="{DB7B19D3-B26E-466C-950E-9D2A1B72E2BF}"/>
              </a:ext>
            </a:extLst>
          </p:cNvPr>
          <p:cNvGraphicFramePr>
            <a:graphicFrameLocks noGrp="1"/>
          </p:cNvGraphicFramePr>
          <p:nvPr>
            <p:extLst>
              <p:ext uri="{D42A27DB-BD31-4B8C-83A1-F6EECF244321}">
                <p14:modId xmlns:p14="http://schemas.microsoft.com/office/powerpoint/2010/main" val="3593429047"/>
              </p:ext>
            </p:extLst>
          </p:nvPr>
        </p:nvGraphicFramePr>
        <p:xfrm>
          <a:off x="61120" y="5144146"/>
          <a:ext cx="3713095" cy="1554480"/>
        </p:xfrm>
        <a:graphic>
          <a:graphicData uri="http://schemas.openxmlformats.org/drawingml/2006/table">
            <a:tbl>
              <a:tblPr firstRow="1" bandRow="1"/>
              <a:tblGrid>
                <a:gridCol w="3713095">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600" b="0" dirty="0">
                          <a:solidFill>
                            <a:schemeClr val="tx1"/>
                          </a:solidFill>
                        </a:rPr>
                        <a:t>Rangos:</a:t>
                      </a:r>
                    </a:p>
                    <a:p>
                      <a:pPr marL="342900" lvl="0" indent="-342900" algn="just">
                        <a:buAutoNum type="alphaLcPeriod"/>
                      </a:pPr>
                      <a:r>
                        <a:rPr lang="es-CO" sz="1600" b="0" dirty="0">
                          <a:solidFill>
                            <a:schemeClr val="tx1"/>
                          </a:solidFill>
                        </a:rPr>
                        <a:t>Desempeño sobresaliente: de 101% a 105%</a:t>
                      </a:r>
                    </a:p>
                    <a:p>
                      <a:pPr marL="342900" lvl="0" indent="-342900" algn="just">
                        <a:buAutoNum type="alphaLcPeriod"/>
                      </a:pPr>
                      <a:r>
                        <a:rPr lang="es-CO" sz="1600" b="0" dirty="0">
                          <a:solidFill>
                            <a:schemeClr val="tx1"/>
                          </a:solidFill>
                        </a:rPr>
                        <a:t>Desempeño satisfactorio: de 90% a 100%</a:t>
                      </a:r>
                    </a:p>
                    <a:p>
                      <a:pPr marL="342900" lvl="0" indent="-342900" algn="just">
                        <a:buAutoNum type="alphaLcPeriod"/>
                      </a:pPr>
                      <a:r>
                        <a:rPr lang="es-CO" sz="1600" b="0" dirty="0">
                          <a:solidFill>
                            <a:schemeClr val="tx1"/>
                          </a:solidFill>
                        </a:rPr>
                        <a:t>Desempeño suficiente:</a:t>
                      </a:r>
                      <a:r>
                        <a:rPr lang="es-CO" sz="1600" b="0" baseline="0" dirty="0">
                          <a:solidFill>
                            <a:schemeClr val="tx1"/>
                          </a:solidFill>
                        </a:rPr>
                        <a:t> de 76% a 89%</a:t>
                      </a:r>
                      <a:endParaRPr lang="es-CO" sz="1600" b="0" dirty="0">
                        <a:solidFill>
                          <a:schemeClr val="tx1"/>
                        </a:solidFill>
                      </a:endParaRP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2000924953"/>
                  </a:ext>
                </a:extLst>
              </a:tr>
            </a:tbl>
          </a:graphicData>
        </a:graphic>
      </p:graphicFrame>
      <p:graphicFrame>
        <p:nvGraphicFramePr>
          <p:cNvPr id="19" name="Tabla 9">
            <a:extLst>
              <a:ext uri="{FF2B5EF4-FFF2-40B4-BE49-F238E27FC236}">
                <a16:creationId xmlns:a16="http://schemas.microsoft.com/office/drawing/2014/main" xmlns="" id="{3D511E6D-9908-4C14-894D-0A981E6CD098}"/>
              </a:ext>
            </a:extLst>
          </p:cNvPr>
          <p:cNvGraphicFramePr>
            <a:graphicFrameLocks noGrp="1"/>
          </p:cNvGraphicFramePr>
          <p:nvPr>
            <p:extLst>
              <p:ext uri="{D42A27DB-BD31-4B8C-83A1-F6EECF244321}">
                <p14:modId xmlns:p14="http://schemas.microsoft.com/office/powerpoint/2010/main" val="4146567168"/>
              </p:ext>
            </p:extLst>
          </p:nvPr>
        </p:nvGraphicFramePr>
        <p:xfrm>
          <a:off x="4379230" y="5163278"/>
          <a:ext cx="1844783" cy="1584960"/>
        </p:xfrm>
        <a:graphic>
          <a:graphicData uri="http://schemas.openxmlformats.org/drawingml/2006/table">
            <a:tbl>
              <a:tblPr firstRow="1" bandRow="1"/>
              <a:tblGrid>
                <a:gridCol w="1844783">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just"/>
                      <a:r>
                        <a:rPr lang="es-CO" sz="1400" b="1" dirty="0">
                          <a:solidFill>
                            <a:schemeClr val="tx1"/>
                          </a:solidFill>
                        </a:rPr>
                        <a:t>5% factor</a:t>
                      </a:r>
                      <a:r>
                        <a:rPr lang="es-CO" sz="1400" b="1" baseline="0" dirty="0">
                          <a:solidFill>
                            <a:schemeClr val="tx1"/>
                          </a:solidFill>
                        </a:rPr>
                        <a:t> adicional</a:t>
                      </a:r>
                      <a:r>
                        <a:rPr lang="es-CO" sz="1400" b="0" baseline="0" dirty="0">
                          <a:solidFill>
                            <a:schemeClr val="tx1"/>
                          </a:solidFill>
                        </a:rPr>
                        <a:t>: cumplimiento de más de lo esperado. </a:t>
                      </a:r>
                      <a:r>
                        <a:rPr lang="es-CO" sz="1400" b="1" baseline="0" dirty="0">
                          <a:solidFill>
                            <a:schemeClr val="tx1"/>
                          </a:solidFill>
                        </a:rPr>
                        <a:t>No hace parte </a:t>
                      </a:r>
                      <a:r>
                        <a:rPr lang="es-CO" sz="1400" b="0" baseline="0" dirty="0">
                          <a:solidFill>
                            <a:schemeClr val="tx1"/>
                          </a:solidFill>
                        </a:rPr>
                        <a:t>del cálculo para el </a:t>
                      </a:r>
                      <a:r>
                        <a:rPr lang="es-CO" sz="1400" b="1" baseline="0" dirty="0">
                          <a:solidFill>
                            <a:schemeClr val="tx1"/>
                          </a:solidFill>
                        </a:rPr>
                        <a:t>reconocimiento de la prima técnica.</a:t>
                      </a:r>
                      <a:endParaRPr lang="es-CO" sz="1400" b="1" dirty="0">
                        <a:solidFill>
                          <a:schemeClr val="tx1"/>
                        </a:solidFill>
                      </a:endParaRP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745709302"/>
                  </a:ext>
                </a:extLst>
              </a:tr>
            </a:tbl>
          </a:graphicData>
        </a:graphic>
      </p:graphicFrame>
      <p:graphicFrame>
        <p:nvGraphicFramePr>
          <p:cNvPr id="20" name="Tabla 9">
            <a:extLst>
              <a:ext uri="{FF2B5EF4-FFF2-40B4-BE49-F238E27FC236}">
                <a16:creationId xmlns:a16="http://schemas.microsoft.com/office/drawing/2014/main" xmlns="" id="{2C66935D-A04B-43D3-99A3-B2307E26F22E}"/>
              </a:ext>
            </a:extLst>
          </p:cNvPr>
          <p:cNvGraphicFramePr>
            <a:graphicFrameLocks noGrp="1"/>
          </p:cNvGraphicFramePr>
          <p:nvPr>
            <p:extLst>
              <p:ext uri="{D42A27DB-BD31-4B8C-83A1-F6EECF244321}">
                <p14:modId xmlns:p14="http://schemas.microsoft.com/office/powerpoint/2010/main" val="2762515247"/>
              </p:ext>
            </p:extLst>
          </p:nvPr>
        </p:nvGraphicFramePr>
        <p:xfrm>
          <a:off x="6605521" y="5304166"/>
          <a:ext cx="4094027" cy="1234440"/>
        </p:xfrm>
        <a:graphic>
          <a:graphicData uri="http://schemas.openxmlformats.org/drawingml/2006/table">
            <a:tbl>
              <a:tblPr firstRow="1" bandRow="1"/>
              <a:tblGrid>
                <a:gridCol w="4094027">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500" b="0" dirty="0">
                          <a:solidFill>
                            <a:schemeClr val="tx1"/>
                          </a:solidFill>
                        </a:rPr>
                        <a:t>Calificación = O inferior</a:t>
                      </a:r>
                      <a:r>
                        <a:rPr lang="es-CO" sz="1500" b="0" baseline="0" dirty="0">
                          <a:solidFill>
                            <a:schemeClr val="tx1"/>
                          </a:solidFill>
                        </a:rPr>
                        <a:t> al 75%: se establecerá un plan de mejoramiento por un período no mayor a 6 meses.</a:t>
                      </a:r>
                    </a:p>
                    <a:p>
                      <a:pPr lvl="0" algn="just"/>
                      <a:r>
                        <a:rPr lang="es-CO" sz="1500" b="0" baseline="0" dirty="0">
                          <a:solidFill>
                            <a:schemeClr val="tx1"/>
                          </a:solidFill>
                        </a:rPr>
                        <a:t>Calificación = O inferior al 50%: será potestad del superior jerárquico su permanencia.</a:t>
                      </a:r>
                      <a:endParaRPr lang="es-CO" sz="1500" b="0" dirty="0">
                        <a:solidFill>
                          <a:schemeClr val="tx1"/>
                        </a:solidFill>
                      </a:endParaRP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2000924953"/>
                  </a:ext>
                </a:extLst>
              </a:tr>
            </a:tbl>
          </a:graphicData>
        </a:graphic>
      </p:graphicFrame>
      <p:graphicFrame>
        <p:nvGraphicFramePr>
          <p:cNvPr id="21" name="Tabla 9">
            <a:extLst>
              <a:ext uri="{FF2B5EF4-FFF2-40B4-BE49-F238E27FC236}">
                <a16:creationId xmlns:a16="http://schemas.microsoft.com/office/drawing/2014/main" xmlns="" id="{E9E61B26-3FB6-48B4-904F-ED3CDE59F057}"/>
              </a:ext>
            </a:extLst>
          </p:cNvPr>
          <p:cNvGraphicFramePr>
            <a:graphicFrameLocks noGrp="1"/>
          </p:cNvGraphicFramePr>
          <p:nvPr>
            <p:extLst>
              <p:ext uri="{D42A27DB-BD31-4B8C-83A1-F6EECF244321}">
                <p14:modId xmlns:p14="http://schemas.microsoft.com/office/powerpoint/2010/main" val="935329616"/>
              </p:ext>
            </p:extLst>
          </p:nvPr>
        </p:nvGraphicFramePr>
        <p:xfrm>
          <a:off x="709229" y="3897425"/>
          <a:ext cx="1914419" cy="914400"/>
        </p:xfrm>
        <a:graphic>
          <a:graphicData uri="http://schemas.openxmlformats.org/drawingml/2006/table">
            <a:tbl>
              <a:tblPr firstRow="1" bandRow="1"/>
              <a:tblGrid>
                <a:gridCol w="1914419">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ctr"/>
                      <a:r>
                        <a:rPr lang="es-CO" sz="1800" b="0" dirty="0">
                          <a:solidFill>
                            <a:schemeClr val="tx1"/>
                          </a:solidFill>
                        </a:rPr>
                        <a:t>Seguimiento segundo semestre</a:t>
                      </a: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5709302"/>
                  </a:ext>
                </a:extLst>
              </a:tr>
            </a:tbl>
          </a:graphicData>
        </a:graphic>
      </p:graphicFrame>
    </p:spTree>
    <p:extLst>
      <p:ext uri="{BB962C8B-B14F-4D97-AF65-F5344CB8AC3E}">
        <p14:creationId xmlns:p14="http://schemas.microsoft.com/office/powerpoint/2010/main" val="270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246189" y="1605807"/>
            <a:ext cx="8216900" cy="584775"/>
          </a:xfrm>
          <a:prstGeom prst="rect">
            <a:avLst/>
          </a:prstGeom>
          <a:noFill/>
        </p:spPr>
        <p:txBody>
          <a:bodyPr wrap="square" rtlCol="0">
            <a:spAutoFit/>
          </a:bodyPr>
          <a:lstStyle/>
          <a:p>
            <a:r>
              <a:rPr lang="es-MX" sz="3200" b="1" dirty="0">
                <a:solidFill>
                  <a:srgbClr val="002B82"/>
                </a:solidFill>
                <a:latin typeface="Work Sans" panose="00000500000000000000" pitchFamily="50" charset="0"/>
              </a:rPr>
              <a:t>Competencias Comportamentales</a:t>
            </a:r>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1349375" y="2330597"/>
            <a:ext cx="8816974" cy="54804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6523B25E-CB35-4B8B-BF13-E2327DF63998}"/>
              </a:ext>
            </a:extLst>
          </p:cNvPr>
          <p:cNvSpPr txBox="1"/>
          <p:nvPr/>
        </p:nvSpPr>
        <p:spPr>
          <a:xfrm>
            <a:off x="1567984" y="2415322"/>
            <a:ext cx="7418855" cy="461665"/>
          </a:xfrm>
          <a:prstGeom prst="rect">
            <a:avLst/>
          </a:prstGeom>
          <a:noFill/>
        </p:spPr>
        <p:txBody>
          <a:bodyPr wrap="square" rtlCol="0">
            <a:spAutoFit/>
          </a:bodyPr>
          <a:lstStyle/>
          <a:p>
            <a:r>
              <a:rPr lang="es-ES" sz="2400" b="1" dirty="0">
                <a:solidFill>
                  <a:srgbClr val="2B4D89"/>
                </a:solidFill>
                <a:latin typeface="Work Sans" panose="00000500000000000000" pitchFamily="50" charset="0"/>
              </a:rPr>
              <a:t>Visión estratégica</a:t>
            </a:r>
            <a:endParaRPr lang="es-MX" sz="2400" b="1" dirty="0">
              <a:solidFill>
                <a:srgbClr val="2B4D89"/>
              </a:solidFill>
              <a:latin typeface="Work Sans" panose="00000500000000000000" pitchFamily="50" charset="0"/>
            </a:endParaRPr>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esquinas redondeadas 18">
            <a:extLst>
              <a:ext uri="{FF2B5EF4-FFF2-40B4-BE49-F238E27FC236}">
                <a16:creationId xmlns:a16="http://schemas.microsoft.com/office/drawing/2014/main" xmlns="" id="{285BA718-6C6E-4989-8880-3663676B8E4F}"/>
              </a:ext>
            </a:extLst>
          </p:cNvPr>
          <p:cNvSpPr/>
          <p:nvPr/>
        </p:nvSpPr>
        <p:spPr>
          <a:xfrm>
            <a:off x="1377611" y="3203980"/>
            <a:ext cx="8788738"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xmlns="" id="{4E4FC0BB-F105-4E76-A607-555FF17768AC}"/>
              </a:ext>
            </a:extLst>
          </p:cNvPr>
          <p:cNvSpPr txBox="1"/>
          <p:nvPr/>
        </p:nvSpPr>
        <p:spPr>
          <a:xfrm>
            <a:off x="1512548" y="3302898"/>
            <a:ext cx="7480301" cy="461665"/>
          </a:xfrm>
          <a:prstGeom prst="rect">
            <a:avLst/>
          </a:prstGeom>
          <a:noFill/>
        </p:spPr>
        <p:txBody>
          <a:bodyPr wrap="square" rtlCol="0">
            <a:spAutoFit/>
          </a:bodyPr>
          <a:lstStyle/>
          <a:p>
            <a:r>
              <a:rPr lang="es-ES" sz="2400" b="1" dirty="0">
                <a:solidFill>
                  <a:srgbClr val="2B4D89"/>
                </a:solidFill>
                <a:latin typeface="Work Sans" panose="00000500000000000000" pitchFamily="50" charset="0"/>
              </a:rPr>
              <a:t>Liderazgo efectivo</a:t>
            </a:r>
            <a:endParaRPr lang="es-MX" sz="2400" b="1" dirty="0">
              <a:solidFill>
                <a:srgbClr val="2B4D89"/>
              </a:solidFill>
              <a:latin typeface="Work Sans" panose="00000500000000000000" pitchFamily="50" charset="0"/>
            </a:endParaRPr>
          </a:p>
        </p:txBody>
      </p:sp>
      <p:sp>
        <p:nvSpPr>
          <p:cNvPr id="21" name="Rectángulo: esquinas redondeadas 20">
            <a:extLst>
              <a:ext uri="{FF2B5EF4-FFF2-40B4-BE49-F238E27FC236}">
                <a16:creationId xmlns:a16="http://schemas.microsoft.com/office/drawing/2014/main" xmlns="" id="{1072C40C-8E8F-417C-A9A6-51FE8EB6FEDC}"/>
              </a:ext>
            </a:extLst>
          </p:cNvPr>
          <p:cNvSpPr/>
          <p:nvPr/>
        </p:nvSpPr>
        <p:spPr>
          <a:xfrm>
            <a:off x="1377611" y="4078087"/>
            <a:ext cx="8795486"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xmlns="" id="{9346988A-DBF5-4253-BFDC-4CA661D5E369}"/>
              </a:ext>
            </a:extLst>
          </p:cNvPr>
          <p:cNvSpPr txBox="1"/>
          <p:nvPr/>
        </p:nvSpPr>
        <p:spPr>
          <a:xfrm>
            <a:off x="1537096" y="4152512"/>
            <a:ext cx="7480301" cy="461665"/>
          </a:xfrm>
          <a:prstGeom prst="rect">
            <a:avLst/>
          </a:prstGeom>
          <a:noFill/>
        </p:spPr>
        <p:txBody>
          <a:bodyPr wrap="square" rtlCol="0">
            <a:spAutoFit/>
          </a:bodyPr>
          <a:lstStyle/>
          <a:p>
            <a:r>
              <a:rPr lang="es-ES" sz="2400" b="1" dirty="0">
                <a:solidFill>
                  <a:srgbClr val="2B4D89"/>
                </a:solidFill>
                <a:latin typeface="Work Sans" panose="00000500000000000000" pitchFamily="50" charset="0"/>
              </a:rPr>
              <a:t>Planeación</a:t>
            </a:r>
            <a:r>
              <a:rPr lang="es-ES" sz="2400" dirty="0"/>
              <a:t> </a:t>
            </a:r>
            <a:endParaRPr lang="es-MX" sz="2400" b="1" dirty="0">
              <a:solidFill>
                <a:srgbClr val="2B4D89"/>
              </a:solidFill>
              <a:latin typeface="Work Sans" panose="00000500000000000000" pitchFamily="50" charset="0"/>
            </a:endParaRPr>
          </a:p>
        </p:txBody>
      </p:sp>
      <p:sp>
        <p:nvSpPr>
          <p:cNvPr id="23" name="Rectángulo: esquinas redondeadas 22">
            <a:extLst>
              <a:ext uri="{FF2B5EF4-FFF2-40B4-BE49-F238E27FC236}">
                <a16:creationId xmlns:a16="http://schemas.microsoft.com/office/drawing/2014/main" xmlns="" id="{25F36396-7A8F-4531-923F-DBFA446B22E0}"/>
              </a:ext>
            </a:extLst>
          </p:cNvPr>
          <p:cNvSpPr/>
          <p:nvPr/>
        </p:nvSpPr>
        <p:spPr>
          <a:xfrm>
            <a:off x="1349375" y="5004836"/>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xmlns="" id="{28D682BC-87CF-49E4-916F-99AB26139DF9}"/>
              </a:ext>
            </a:extLst>
          </p:cNvPr>
          <p:cNvSpPr txBox="1"/>
          <p:nvPr/>
        </p:nvSpPr>
        <p:spPr>
          <a:xfrm>
            <a:off x="1539875" y="5100203"/>
            <a:ext cx="7480301" cy="461665"/>
          </a:xfrm>
          <a:prstGeom prst="rect">
            <a:avLst/>
          </a:prstGeom>
          <a:noFill/>
        </p:spPr>
        <p:txBody>
          <a:bodyPr wrap="square" rtlCol="0">
            <a:spAutoFit/>
          </a:bodyPr>
          <a:lstStyle/>
          <a:p>
            <a:r>
              <a:rPr lang="es-MX" sz="2400" b="1" dirty="0">
                <a:solidFill>
                  <a:srgbClr val="2B4D89"/>
                </a:solidFill>
                <a:latin typeface="Work Sans" panose="00000500000000000000" pitchFamily="50" charset="0"/>
              </a:rPr>
              <a:t>Toma de decisiones</a:t>
            </a:r>
          </a:p>
        </p:txBody>
      </p:sp>
      <p:sp>
        <p:nvSpPr>
          <p:cNvPr id="27" name="Elipse 26">
            <a:extLst>
              <a:ext uri="{FF2B5EF4-FFF2-40B4-BE49-F238E27FC236}">
                <a16:creationId xmlns:a16="http://schemas.microsoft.com/office/drawing/2014/main" xmlns="" id="{5A79EFC8-4706-45EA-9B38-9BDE54CFAC31}"/>
              </a:ext>
            </a:extLst>
          </p:cNvPr>
          <p:cNvSpPr/>
          <p:nvPr/>
        </p:nvSpPr>
        <p:spPr>
          <a:xfrm>
            <a:off x="444161" y="3030966"/>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b="1" dirty="0">
                <a:solidFill>
                  <a:schemeClr val="bg1"/>
                </a:solidFill>
                <a:latin typeface="Work Sans" panose="00000500000000000000" pitchFamily="50" charset="0"/>
              </a:rPr>
              <a:t>2</a:t>
            </a:r>
          </a:p>
        </p:txBody>
      </p:sp>
      <p:sp>
        <p:nvSpPr>
          <p:cNvPr id="29" name="Elipse 28">
            <a:extLst>
              <a:ext uri="{FF2B5EF4-FFF2-40B4-BE49-F238E27FC236}">
                <a16:creationId xmlns:a16="http://schemas.microsoft.com/office/drawing/2014/main" xmlns="" id="{8084F5DF-84BF-4B8C-AE73-111B0107F7AA}"/>
              </a:ext>
            </a:extLst>
          </p:cNvPr>
          <p:cNvSpPr/>
          <p:nvPr/>
        </p:nvSpPr>
        <p:spPr>
          <a:xfrm>
            <a:off x="444161" y="3944626"/>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xmlns="" id="{7DB01008-172B-4AA6-8377-A38DF47EEA3D}"/>
              </a:ext>
            </a:extLst>
          </p:cNvPr>
          <p:cNvSpPr/>
          <p:nvPr/>
        </p:nvSpPr>
        <p:spPr>
          <a:xfrm>
            <a:off x="451306" y="4997051"/>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3" name="CuadroTexto 32">
            <a:extLst>
              <a:ext uri="{FF2B5EF4-FFF2-40B4-BE49-F238E27FC236}">
                <a16:creationId xmlns:a16="http://schemas.microsoft.com/office/drawing/2014/main" xmlns="" id="{0988A182-DAEC-4EF4-8F2E-0D9B2B759D90}"/>
              </a:ext>
            </a:extLst>
          </p:cNvPr>
          <p:cNvSpPr txBox="1"/>
          <p:nvPr/>
        </p:nvSpPr>
        <p:spPr>
          <a:xfrm>
            <a:off x="541735" y="3931926"/>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3</a:t>
            </a:r>
          </a:p>
        </p:txBody>
      </p:sp>
      <p:sp>
        <p:nvSpPr>
          <p:cNvPr id="34" name="CuadroTexto 33">
            <a:extLst>
              <a:ext uri="{FF2B5EF4-FFF2-40B4-BE49-F238E27FC236}">
                <a16:creationId xmlns:a16="http://schemas.microsoft.com/office/drawing/2014/main" xmlns="" id="{8B1C0854-F234-4117-A544-DE02075CF126}"/>
              </a:ext>
            </a:extLst>
          </p:cNvPr>
          <p:cNvSpPr txBox="1"/>
          <p:nvPr/>
        </p:nvSpPr>
        <p:spPr>
          <a:xfrm>
            <a:off x="541735" y="4984351"/>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sp>
        <p:nvSpPr>
          <p:cNvPr id="36" name="Elipse 35">
            <a:extLst>
              <a:ext uri="{FF2B5EF4-FFF2-40B4-BE49-F238E27FC236}">
                <a16:creationId xmlns:a16="http://schemas.microsoft.com/office/drawing/2014/main" xmlns="" id="{F09B5F89-749E-43CF-BF1D-D622BB8C33AF}"/>
              </a:ext>
            </a:extLst>
          </p:cNvPr>
          <p:cNvSpPr/>
          <p:nvPr/>
        </p:nvSpPr>
        <p:spPr>
          <a:xfrm>
            <a:off x="444161" y="2248361"/>
            <a:ext cx="629784" cy="65608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b="1" dirty="0">
                <a:solidFill>
                  <a:schemeClr val="bg1"/>
                </a:solidFill>
                <a:latin typeface="Work Sans" panose="00000500000000000000" pitchFamily="50" charset="0"/>
              </a:rPr>
              <a:t>1</a:t>
            </a:r>
          </a:p>
        </p:txBody>
      </p:sp>
    </p:spTree>
    <p:extLst>
      <p:ext uri="{BB962C8B-B14F-4D97-AF65-F5344CB8AC3E}">
        <p14:creationId xmlns:p14="http://schemas.microsoft.com/office/powerpoint/2010/main" val="280782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1246188" y="3516357"/>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6523B25E-CB35-4B8B-BF13-E2327DF63998}"/>
              </a:ext>
            </a:extLst>
          </p:cNvPr>
          <p:cNvSpPr txBox="1"/>
          <p:nvPr/>
        </p:nvSpPr>
        <p:spPr>
          <a:xfrm>
            <a:off x="2452687" y="3516357"/>
            <a:ext cx="7480301" cy="523220"/>
          </a:xfrm>
          <a:prstGeom prst="rect">
            <a:avLst/>
          </a:prstGeom>
          <a:noFill/>
        </p:spPr>
        <p:txBody>
          <a:bodyPr wrap="square" rtlCol="0">
            <a:spAutoFit/>
          </a:bodyPr>
          <a:lstStyle/>
          <a:p>
            <a:r>
              <a:rPr lang="es-MX" sz="2800" b="1" dirty="0">
                <a:solidFill>
                  <a:srgbClr val="2B4D89"/>
                </a:solidFill>
                <a:latin typeface="Work Sans" panose="00000500000000000000" pitchFamily="50" charset="0"/>
              </a:rPr>
              <a:t>Pensamiento sistémico</a:t>
            </a:r>
          </a:p>
        </p:txBody>
      </p:sp>
      <p:sp>
        <p:nvSpPr>
          <p:cNvPr id="2" name="Elipse 1">
            <a:extLst>
              <a:ext uri="{FF2B5EF4-FFF2-40B4-BE49-F238E27FC236}">
                <a16:creationId xmlns:a16="http://schemas.microsoft.com/office/drawing/2014/main" xmlns="" id="{3F31D367-2612-41A9-AAF2-85281AA28A6E}"/>
              </a:ext>
            </a:extLst>
          </p:cNvPr>
          <p:cNvSpPr/>
          <p:nvPr/>
        </p:nvSpPr>
        <p:spPr>
          <a:xfrm>
            <a:off x="387351" y="3434121"/>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esquinas redondeadas 18">
            <a:extLst>
              <a:ext uri="{FF2B5EF4-FFF2-40B4-BE49-F238E27FC236}">
                <a16:creationId xmlns:a16="http://schemas.microsoft.com/office/drawing/2014/main" xmlns="" id="{285BA718-6C6E-4989-8880-3663676B8E4F}"/>
              </a:ext>
            </a:extLst>
          </p:cNvPr>
          <p:cNvSpPr/>
          <p:nvPr/>
        </p:nvSpPr>
        <p:spPr>
          <a:xfrm>
            <a:off x="1246189" y="4593890"/>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xmlns="" id="{4E4FC0BB-F105-4E76-A607-555FF17768AC}"/>
              </a:ext>
            </a:extLst>
          </p:cNvPr>
          <p:cNvSpPr txBox="1"/>
          <p:nvPr/>
        </p:nvSpPr>
        <p:spPr>
          <a:xfrm>
            <a:off x="2452688" y="4593890"/>
            <a:ext cx="7480301" cy="523220"/>
          </a:xfrm>
          <a:prstGeom prst="rect">
            <a:avLst/>
          </a:prstGeom>
          <a:noFill/>
        </p:spPr>
        <p:txBody>
          <a:bodyPr wrap="square" rtlCol="0">
            <a:spAutoFit/>
          </a:bodyPr>
          <a:lstStyle/>
          <a:p>
            <a:r>
              <a:rPr lang="es-MX" sz="2800" b="1" dirty="0">
                <a:solidFill>
                  <a:srgbClr val="2B4D89"/>
                </a:solidFill>
                <a:latin typeface="Work Sans" panose="00000500000000000000" pitchFamily="50" charset="0"/>
              </a:rPr>
              <a:t>Resolución de conflictos</a:t>
            </a:r>
          </a:p>
        </p:txBody>
      </p:sp>
      <p:sp>
        <p:nvSpPr>
          <p:cNvPr id="27" name="Elipse 26">
            <a:extLst>
              <a:ext uri="{FF2B5EF4-FFF2-40B4-BE49-F238E27FC236}">
                <a16:creationId xmlns:a16="http://schemas.microsoft.com/office/drawing/2014/main" xmlns="" id="{5A79EFC8-4706-45EA-9B38-9BDE54CFAC31}"/>
              </a:ext>
            </a:extLst>
          </p:cNvPr>
          <p:cNvSpPr/>
          <p:nvPr/>
        </p:nvSpPr>
        <p:spPr>
          <a:xfrm>
            <a:off x="407989" y="448954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469114" y="3423879"/>
            <a:ext cx="24368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6</a:t>
            </a:r>
          </a:p>
        </p:txBody>
      </p:sp>
      <p:sp>
        <p:nvSpPr>
          <p:cNvPr id="32" name="CuadroTexto 31">
            <a:extLst>
              <a:ext uri="{FF2B5EF4-FFF2-40B4-BE49-F238E27FC236}">
                <a16:creationId xmlns:a16="http://schemas.microsoft.com/office/drawing/2014/main" xmlns="" id="{8C7124DB-7EAE-4C19-B290-3F4098F6B79A}"/>
              </a:ext>
            </a:extLst>
          </p:cNvPr>
          <p:cNvSpPr txBox="1"/>
          <p:nvPr/>
        </p:nvSpPr>
        <p:spPr>
          <a:xfrm>
            <a:off x="526261" y="4507967"/>
            <a:ext cx="24368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7</a:t>
            </a:r>
          </a:p>
        </p:txBody>
      </p:sp>
      <p:sp>
        <p:nvSpPr>
          <p:cNvPr id="33" name="CuadroTexto 32">
            <a:extLst>
              <a:ext uri="{FF2B5EF4-FFF2-40B4-BE49-F238E27FC236}">
                <a16:creationId xmlns:a16="http://schemas.microsoft.com/office/drawing/2014/main" xmlns="" id="{0988A182-DAEC-4EF4-8F2E-0D9B2B759D90}"/>
              </a:ext>
            </a:extLst>
          </p:cNvPr>
          <p:cNvSpPr txBox="1"/>
          <p:nvPr/>
        </p:nvSpPr>
        <p:spPr>
          <a:xfrm>
            <a:off x="431404" y="4059212"/>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7</a:t>
            </a:r>
          </a:p>
        </p:txBody>
      </p:sp>
      <p:sp>
        <p:nvSpPr>
          <p:cNvPr id="34" name="CuadroTexto 33">
            <a:extLst>
              <a:ext uri="{FF2B5EF4-FFF2-40B4-BE49-F238E27FC236}">
                <a16:creationId xmlns:a16="http://schemas.microsoft.com/office/drawing/2014/main" xmlns="" id="{8B1C0854-F234-4117-A544-DE02075CF126}"/>
              </a:ext>
            </a:extLst>
          </p:cNvPr>
          <p:cNvSpPr txBox="1"/>
          <p:nvPr/>
        </p:nvSpPr>
        <p:spPr>
          <a:xfrm>
            <a:off x="439341" y="5229343"/>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8</a:t>
            </a:r>
          </a:p>
        </p:txBody>
      </p:sp>
      <p:sp>
        <p:nvSpPr>
          <p:cNvPr id="126" name="CuadroTexto 125">
            <a:extLst>
              <a:ext uri="{FF2B5EF4-FFF2-40B4-BE49-F238E27FC236}">
                <a16:creationId xmlns:a16="http://schemas.microsoft.com/office/drawing/2014/main" xmlns="" id="{9DFA5138-E69D-4B38-B7C5-58CB58EFEB37}"/>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sp>
        <p:nvSpPr>
          <p:cNvPr id="127" name="Elipse 126">
            <a:extLst>
              <a:ext uri="{FF2B5EF4-FFF2-40B4-BE49-F238E27FC236}">
                <a16:creationId xmlns:a16="http://schemas.microsoft.com/office/drawing/2014/main" xmlns="" id="{9F7EB79E-BB97-4DA1-96B0-4FAD07A18C17}"/>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CuadroTexto 127">
            <a:extLst>
              <a:ext uri="{FF2B5EF4-FFF2-40B4-BE49-F238E27FC236}">
                <a16:creationId xmlns:a16="http://schemas.microsoft.com/office/drawing/2014/main" xmlns="" id="{34E5042F-5CE0-4374-832F-BABDD6280EB8}"/>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129" name="CuadroTexto 128">
            <a:extLst>
              <a:ext uri="{FF2B5EF4-FFF2-40B4-BE49-F238E27FC236}">
                <a16:creationId xmlns:a16="http://schemas.microsoft.com/office/drawing/2014/main" xmlns="" id="{F41CD2E6-B0E6-4F7B-80EC-D1EAA51B8208}"/>
              </a:ext>
            </a:extLst>
          </p:cNvPr>
          <p:cNvSpPr txBox="1"/>
          <p:nvPr/>
        </p:nvSpPr>
        <p:spPr>
          <a:xfrm>
            <a:off x="1246189" y="1605807"/>
            <a:ext cx="8216900" cy="584775"/>
          </a:xfrm>
          <a:prstGeom prst="rect">
            <a:avLst/>
          </a:prstGeom>
          <a:noFill/>
        </p:spPr>
        <p:txBody>
          <a:bodyPr wrap="square" rtlCol="0">
            <a:spAutoFit/>
          </a:bodyPr>
          <a:lstStyle/>
          <a:p>
            <a:r>
              <a:rPr lang="es-MX" sz="3200" b="1" dirty="0">
                <a:solidFill>
                  <a:srgbClr val="002B82"/>
                </a:solidFill>
                <a:latin typeface="Work Sans" panose="00000500000000000000" pitchFamily="50" charset="0"/>
              </a:rPr>
              <a:t>Competencias Comportamentales</a:t>
            </a:r>
          </a:p>
        </p:txBody>
      </p:sp>
      <p:sp>
        <p:nvSpPr>
          <p:cNvPr id="130" name="Rectángulo: esquinas redondeadas 129">
            <a:extLst>
              <a:ext uri="{FF2B5EF4-FFF2-40B4-BE49-F238E27FC236}">
                <a16:creationId xmlns:a16="http://schemas.microsoft.com/office/drawing/2014/main" xmlns="" id="{C207FAAE-E0DD-4CDF-B289-2044096D3FC3}"/>
              </a:ext>
            </a:extLst>
          </p:cNvPr>
          <p:cNvSpPr/>
          <p:nvPr/>
        </p:nvSpPr>
        <p:spPr>
          <a:xfrm>
            <a:off x="1320345" y="2558952"/>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CuadroTexto 130">
            <a:extLst>
              <a:ext uri="{FF2B5EF4-FFF2-40B4-BE49-F238E27FC236}">
                <a16:creationId xmlns:a16="http://schemas.microsoft.com/office/drawing/2014/main" xmlns="" id="{FC01F829-31E1-42BD-A14C-159AFFEE2D1D}"/>
              </a:ext>
            </a:extLst>
          </p:cNvPr>
          <p:cNvSpPr txBox="1"/>
          <p:nvPr/>
        </p:nvSpPr>
        <p:spPr>
          <a:xfrm>
            <a:off x="2414587" y="2604168"/>
            <a:ext cx="7480301" cy="523220"/>
          </a:xfrm>
          <a:prstGeom prst="rect">
            <a:avLst/>
          </a:prstGeom>
          <a:noFill/>
        </p:spPr>
        <p:txBody>
          <a:bodyPr wrap="square" rtlCol="0">
            <a:spAutoFit/>
          </a:bodyPr>
          <a:lstStyle/>
          <a:p>
            <a:r>
              <a:rPr lang="es-ES" sz="2800" b="1" dirty="0">
                <a:solidFill>
                  <a:srgbClr val="2B4D89"/>
                </a:solidFill>
                <a:latin typeface="Work Sans" panose="00000500000000000000" pitchFamily="50" charset="0"/>
              </a:rPr>
              <a:t>Gestión del desarrollo de las personas</a:t>
            </a:r>
            <a:endParaRPr lang="es-MX" sz="2800" b="1" dirty="0">
              <a:solidFill>
                <a:srgbClr val="2B4D89"/>
              </a:solidFill>
              <a:latin typeface="Work Sans" panose="00000500000000000000" pitchFamily="50" charset="0"/>
            </a:endParaRPr>
          </a:p>
        </p:txBody>
      </p:sp>
      <p:sp>
        <p:nvSpPr>
          <p:cNvPr id="132" name="Elipse 131">
            <a:extLst>
              <a:ext uri="{FF2B5EF4-FFF2-40B4-BE49-F238E27FC236}">
                <a16:creationId xmlns:a16="http://schemas.microsoft.com/office/drawing/2014/main" xmlns="" id="{6D198081-E092-4124-82DB-E9BF8A70D56F}"/>
              </a:ext>
            </a:extLst>
          </p:cNvPr>
          <p:cNvSpPr/>
          <p:nvPr/>
        </p:nvSpPr>
        <p:spPr>
          <a:xfrm>
            <a:off x="422276" y="2551167"/>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CuadroTexto 132">
            <a:extLst>
              <a:ext uri="{FF2B5EF4-FFF2-40B4-BE49-F238E27FC236}">
                <a16:creationId xmlns:a16="http://schemas.microsoft.com/office/drawing/2014/main" xmlns="" id="{CE22F029-A835-492B-9157-A53C9417327C}"/>
              </a:ext>
            </a:extLst>
          </p:cNvPr>
          <p:cNvSpPr txBox="1"/>
          <p:nvPr/>
        </p:nvSpPr>
        <p:spPr>
          <a:xfrm>
            <a:off x="512705" y="2538467"/>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5</a:t>
            </a:r>
          </a:p>
        </p:txBody>
      </p:sp>
      <p:sp>
        <p:nvSpPr>
          <p:cNvPr id="134" name="CuadroTexto 133">
            <a:extLst>
              <a:ext uri="{FF2B5EF4-FFF2-40B4-BE49-F238E27FC236}">
                <a16:creationId xmlns:a16="http://schemas.microsoft.com/office/drawing/2014/main" xmlns="" id="{92BDC018-2EC6-49FA-87AD-DBBA99BE9DB0}"/>
              </a:ext>
            </a:extLst>
          </p:cNvPr>
          <p:cNvSpPr txBox="1"/>
          <p:nvPr/>
        </p:nvSpPr>
        <p:spPr>
          <a:xfrm>
            <a:off x="3733800" y="5665354"/>
            <a:ext cx="6896042" cy="1015663"/>
          </a:xfrm>
          <a:prstGeom prst="rect">
            <a:avLst/>
          </a:prstGeom>
          <a:noFill/>
        </p:spPr>
        <p:txBody>
          <a:bodyPr wrap="square">
            <a:spAutoFit/>
          </a:bodyPr>
          <a:lstStyle/>
          <a:p>
            <a:pPr algn="r"/>
            <a:r>
              <a:rPr lang="es-ES" sz="2000" b="1" dirty="0">
                <a:solidFill>
                  <a:srgbClr val="2B4D89"/>
                </a:solidFill>
                <a:latin typeface="Work Sans" panose="00000500000000000000" pitchFamily="50" charset="0"/>
              </a:rPr>
              <a:t>El superior jerárquico es el responsable de concertar, firmar, hacer seguimiento y evaluar los acuerdos de gestión según lo establecido en el artículo 2.2.13.1.11 del Decreto 1083 de 2015.</a:t>
            </a:r>
            <a:endParaRPr lang="es-CO" sz="2000" b="1" dirty="0">
              <a:solidFill>
                <a:srgbClr val="2B4D89"/>
              </a:solidFill>
              <a:latin typeface="Work Sans" panose="00000500000000000000" pitchFamily="50" charset="0"/>
            </a:endParaRPr>
          </a:p>
        </p:txBody>
      </p:sp>
    </p:spTree>
    <p:extLst>
      <p:ext uri="{BB962C8B-B14F-4D97-AF65-F5344CB8AC3E}">
        <p14:creationId xmlns:p14="http://schemas.microsoft.com/office/powerpoint/2010/main" val="307192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246189" y="1605807"/>
            <a:ext cx="8216900" cy="584775"/>
          </a:xfrm>
          <a:prstGeom prst="rect">
            <a:avLst/>
          </a:prstGeom>
          <a:noFill/>
        </p:spPr>
        <p:txBody>
          <a:bodyPr wrap="square" rtlCol="0">
            <a:spAutoFit/>
          </a:bodyPr>
          <a:lstStyle/>
          <a:p>
            <a:r>
              <a:rPr lang="es-MX" sz="3200" b="1" dirty="0">
                <a:solidFill>
                  <a:srgbClr val="002B82"/>
                </a:solidFill>
                <a:latin typeface="Work Sans" panose="00000500000000000000" pitchFamily="50" charset="0"/>
              </a:rPr>
              <a:t>Competencias Comportamentales</a:t>
            </a:r>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pic>
        <p:nvPicPr>
          <p:cNvPr id="10" name="Imagen 9">
            <a:extLst>
              <a:ext uri="{FF2B5EF4-FFF2-40B4-BE49-F238E27FC236}">
                <a16:creationId xmlns:a16="http://schemas.microsoft.com/office/drawing/2014/main" xmlns="" id="{623D3E73-D60C-46F3-B74A-52356E54E4A1}"/>
              </a:ext>
            </a:extLst>
          </p:cNvPr>
          <p:cNvPicPr>
            <a:picLocks noChangeAspect="1"/>
          </p:cNvPicPr>
          <p:nvPr/>
        </p:nvPicPr>
        <p:blipFill rotWithShape="1">
          <a:blip r:embed="rId3"/>
          <a:srcRect l="19138" t="22679" r="24033" b="58153"/>
          <a:stretch/>
        </p:blipFill>
        <p:spPr>
          <a:xfrm>
            <a:off x="1257300" y="2222089"/>
            <a:ext cx="7883966" cy="1495822"/>
          </a:xfrm>
          <a:prstGeom prst="rect">
            <a:avLst/>
          </a:prstGeom>
        </p:spPr>
      </p:pic>
      <p:pic>
        <p:nvPicPr>
          <p:cNvPr id="13" name="Imagen 12">
            <a:extLst>
              <a:ext uri="{FF2B5EF4-FFF2-40B4-BE49-F238E27FC236}">
                <a16:creationId xmlns:a16="http://schemas.microsoft.com/office/drawing/2014/main" xmlns="" id="{ACD9F854-ECE4-4D8F-BB31-4FB663D14A65}"/>
              </a:ext>
            </a:extLst>
          </p:cNvPr>
          <p:cNvPicPr>
            <a:picLocks noChangeAspect="1"/>
          </p:cNvPicPr>
          <p:nvPr/>
        </p:nvPicPr>
        <p:blipFill rotWithShape="1">
          <a:blip r:embed="rId4"/>
          <a:srcRect l="21050" t="24101" r="22122" b="37614"/>
          <a:stretch/>
        </p:blipFill>
        <p:spPr>
          <a:xfrm>
            <a:off x="1257299" y="3717910"/>
            <a:ext cx="7883967" cy="2987690"/>
          </a:xfrm>
          <a:prstGeom prst="rect">
            <a:avLst/>
          </a:prstGeom>
        </p:spPr>
      </p:pic>
    </p:spTree>
    <p:extLst>
      <p:ext uri="{BB962C8B-B14F-4D97-AF65-F5344CB8AC3E}">
        <p14:creationId xmlns:p14="http://schemas.microsoft.com/office/powerpoint/2010/main" val="252684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sp>
        <p:nvSpPr>
          <p:cNvPr id="25" name="Shape">
            <a:extLst>
              <a:ext uri="{FF2B5EF4-FFF2-40B4-BE49-F238E27FC236}">
                <a16:creationId xmlns:a16="http://schemas.microsoft.com/office/drawing/2014/main" xmlns="" id="{06074F11-6BB5-48B4-8F9E-F8C138CB1993}"/>
              </a:ext>
            </a:extLst>
          </p:cNvPr>
          <p:cNvSpPr/>
          <p:nvPr/>
        </p:nvSpPr>
        <p:spPr>
          <a:xfrm>
            <a:off x="0" y="1529622"/>
            <a:ext cx="7805049" cy="5350567"/>
          </a:xfrm>
          <a:custGeom>
            <a:avLst/>
            <a:gdLst/>
            <a:ahLst/>
            <a:cxnLst>
              <a:cxn ang="0">
                <a:pos x="wd2" y="hd2"/>
              </a:cxn>
              <a:cxn ang="5400000">
                <a:pos x="wd2" y="hd2"/>
              </a:cxn>
              <a:cxn ang="10800000">
                <a:pos x="wd2" y="hd2"/>
              </a:cxn>
              <a:cxn ang="16200000">
                <a:pos x="wd2" y="hd2"/>
              </a:cxn>
            </a:cxnLst>
            <a:rect l="0" t="0" r="r" b="b"/>
            <a:pathLst>
              <a:path w="21142" h="21600" extrusionOk="0">
                <a:moveTo>
                  <a:pt x="19491" y="15537"/>
                </a:moveTo>
                <a:cubicBezTo>
                  <a:pt x="17004" y="11753"/>
                  <a:pt x="6770" y="10504"/>
                  <a:pt x="6770" y="8880"/>
                </a:cubicBezTo>
                <a:cubicBezTo>
                  <a:pt x="6770" y="6264"/>
                  <a:pt x="12794" y="6542"/>
                  <a:pt x="12794" y="4164"/>
                </a:cubicBezTo>
                <a:cubicBezTo>
                  <a:pt x="12794" y="1430"/>
                  <a:pt x="5552" y="0"/>
                  <a:pt x="0" y="0"/>
                </a:cubicBezTo>
                <a:lnTo>
                  <a:pt x="0" y="587"/>
                </a:lnTo>
                <a:cubicBezTo>
                  <a:pt x="24" y="587"/>
                  <a:pt x="182" y="592"/>
                  <a:pt x="447" y="603"/>
                </a:cubicBezTo>
                <a:cubicBezTo>
                  <a:pt x="483" y="605"/>
                  <a:pt x="511" y="646"/>
                  <a:pt x="510" y="697"/>
                </a:cubicBezTo>
                <a:cubicBezTo>
                  <a:pt x="508" y="746"/>
                  <a:pt x="480" y="784"/>
                  <a:pt x="445" y="784"/>
                </a:cubicBezTo>
                <a:lnTo>
                  <a:pt x="445" y="784"/>
                </a:lnTo>
                <a:cubicBezTo>
                  <a:pt x="167" y="772"/>
                  <a:pt x="7" y="767"/>
                  <a:pt x="0" y="767"/>
                </a:cubicBezTo>
                <a:lnTo>
                  <a:pt x="0" y="1427"/>
                </a:lnTo>
                <a:cubicBezTo>
                  <a:pt x="0" y="1427"/>
                  <a:pt x="8389" y="1984"/>
                  <a:pt x="8389" y="3728"/>
                </a:cubicBezTo>
                <a:cubicBezTo>
                  <a:pt x="8389" y="5472"/>
                  <a:pt x="2365" y="5036"/>
                  <a:pt x="2365" y="8682"/>
                </a:cubicBezTo>
                <a:cubicBezTo>
                  <a:pt x="2365" y="12327"/>
                  <a:pt x="11692" y="13793"/>
                  <a:pt x="14142" y="15616"/>
                </a:cubicBezTo>
                <a:cubicBezTo>
                  <a:pt x="16592" y="17439"/>
                  <a:pt x="15895" y="21600"/>
                  <a:pt x="15895" y="21600"/>
                </a:cubicBezTo>
                <a:lnTo>
                  <a:pt x="18606" y="21600"/>
                </a:lnTo>
                <a:cubicBezTo>
                  <a:pt x="18606" y="21524"/>
                  <a:pt x="18606" y="21448"/>
                  <a:pt x="18605" y="21373"/>
                </a:cubicBezTo>
                <a:cubicBezTo>
                  <a:pt x="18605" y="21323"/>
                  <a:pt x="18634" y="21282"/>
                  <a:pt x="18669" y="21281"/>
                </a:cubicBezTo>
                <a:cubicBezTo>
                  <a:pt x="18704" y="21281"/>
                  <a:pt x="18734" y="21322"/>
                  <a:pt x="18734" y="21371"/>
                </a:cubicBezTo>
                <a:cubicBezTo>
                  <a:pt x="18734" y="21446"/>
                  <a:pt x="18734" y="21523"/>
                  <a:pt x="18734" y="21599"/>
                </a:cubicBezTo>
                <a:lnTo>
                  <a:pt x="21087" y="21599"/>
                </a:lnTo>
                <a:cubicBezTo>
                  <a:pt x="21087" y="21599"/>
                  <a:pt x="21600" y="18744"/>
                  <a:pt x="19491" y="15537"/>
                </a:cubicBezTo>
                <a:close/>
                <a:moveTo>
                  <a:pt x="10278" y="3172"/>
                </a:moveTo>
                <a:cubicBezTo>
                  <a:pt x="10306" y="3141"/>
                  <a:pt x="10346" y="3148"/>
                  <a:pt x="10369" y="3186"/>
                </a:cubicBezTo>
                <a:cubicBezTo>
                  <a:pt x="10478" y="3381"/>
                  <a:pt x="10534" y="3573"/>
                  <a:pt x="10534" y="3758"/>
                </a:cubicBezTo>
                <a:cubicBezTo>
                  <a:pt x="10534" y="3778"/>
                  <a:pt x="10533" y="3800"/>
                  <a:pt x="10532" y="3820"/>
                </a:cubicBezTo>
                <a:cubicBezTo>
                  <a:pt x="10529" y="3867"/>
                  <a:pt x="10501" y="3902"/>
                  <a:pt x="10467" y="3902"/>
                </a:cubicBezTo>
                <a:cubicBezTo>
                  <a:pt x="10467" y="3902"/>
                  <a:pt x="10463" y="3902"/>
                  <a:pt x="10462" y="3902"/>
                </a:cubicBezTo>
                <a:cubicBezTo>
                  <a:pt x="10444" y="3900"/>
                  <a:pt x="10429" y="3888"/>
                  <a:pt x="10418" y="3870"/>
                </a:cubicBezTo>
                <a:cubicBezTo>
                  <a:pt x="10407" y="3851"/>
                  <a:pt x="10402" y="3828"/>
                  <a:pt x="10404" y="3804"/>
                </a:cubicBezTo>
                <a:cubicBezTo>
                  <a:pt x="10404" y="3788"/>
                  <a:pt x="10405" y="3774"/>
                  <a:pt x="10405" y="3759"/>
                </a:cubicBezTo>
                <a:cubicBezTo>
                  <a:pt x="10405" y="3617"/>
                  <a:pt x="10359" y="3462"/>
                  <a:pt x="10268" y="3301"/>
                </a:cubicBezTo>
                <a:cubicBezTo>
                  <a:pt x="10246" y="3261"/>
                  <a:pt x="10250" y="3203"/>
                  <a:pt x="10278" y="3172"/>
                </a:cubicBezTo>
                <a:close/>
                <a:moveTo>
                  <a:pt x="10255" y="4241"/>
                </a:moveTo>
                <a:cubicBezTo>
                  <a:pt x="10272" y="4242"/>
                  <a:pt x="10288" y="4252"/>
                  <a:pt x="10300" y="4270"/>
                </a:cubicBezTo>
                <a:cubicBezTo>
                  <a:pt x="10311" y="4288"/>
                  <a:pt x="10318" y="4311"/>
                  <a:pt x="10317" y="4335"/>
                </a:cubicBezTo>
                <a:cubicBezTo>
                  <a:pt x="10316" y="4359"/>
                  <a:pt x="10309" y="4382"/>
                  <a:pt x="10296" y="4399"/>
                </a:cubicBezTo>
                <a:cubicBezTo>
                  <a:pt x="10201" y="4521"/>
                  <a:pt x="10078" y="4640"/>
                  <a:pt x="9921" y="4763"/>
                </a:cubicBezTo>
                <a:cubicBezTo>
                  <a:pt x="9911" y="4771"/>
                  <a:pt x="9900" y="4775"/>
                  <a:pt x="9890" y="4775"/>
                </a:cubicBezTo>
                <a:cubicBezTo>
                  <a:pt x="9866" y="4775"/>
                  <a:pt x="9845" y="4756"/>
                  <a:pt x="9833" y="4727"/>
                </a:cubicBezTo>
                <a:cubicBezTo>
                  <a:pt x="9825" y="4706"/>
                  <a:pt x="9823" y="4682"/>
                  <a:pt x="9828" y="4659"/>
                </a:cubicBezTo>
                <a:cubicBezTo>
                  <a:pt x="9833" y="4636"/>
                  <a:pt x="9843" y="4617"/>
                  <a:pt x="9858" y="4605"/>
                </a:cubicBezTo>
                <a:cubicBezTo>
                  <a:pt x="10007" y="4489"/>
                  <a:pt x="10121" y="4377"/>
                  <a:pt x="10209" y="4265"/>
                </a:cubicBezTo>
                <a:cubicBezTo>
                  <a:pt x="10221" y="4249"/>
                  <a:pt x="10238" y="4240"/>
                  <a:pt x="10255" y="4241"/>
                </a:cubicBezTo>
                <a:close/>
                <a:moveTo>
                  <a:pt x="9558" y="2467"/>
                </a:moveTo>
                <a:cubicBezTo>
                  <a:pt x="9566" y="2445"/>
                  <a:pt x="9579" y="2428"/>
                  <a:pt x="9595" y="2420"/>
                </a:cubicBezTo>
                <a:cubicBezTo>
                  <a:pt x="9611" y="2412"/>
                  <a:pt x="9629" y="2414"/>
                  <a:pt x="9645" y="2425"/>
                </a:cubicBezTo>
                <a:cubicBezTo>
                  <a:pt x="9795" y="2528"/>
                  <a:pt x="9927" y="2637"/>
                  <a:pt x="10035" y="2747"/>
                </a:cubicBezTo>
                <a:cubicBezTo>
                  <a:pt x="10063" y="2776"/>
                  <a:pt x="10070" y="2834"/>
                  <a:pt x="10049" y="2874"/>
                </a:cubicBezTo>
                <a:cubicBezTo>
                  <a:pt x="10037" y="2897"/>
                  <a:pt x="10018" y="2911"/>
                  <a:pt x="9997" y="2911"/>
                </a:cubicBezTo>
                <a:cubicBezTo>
                  <a:pt x="9983" y="2911"/>
                  <a:pt x="9971" y="2905"/>
                  <a:pt x="9959" y="2894"/>
                </a:cubicBezTo>
                <a:cubicBezTo>
                  <a:pt x="9857" y="2789"/>
                  <a:pt x="9732" y="2687"/>
                  <a:pt x="9588" y="2588"/>
                </a:cubicBezTo>
                <a:cubicBezTo>
                  <a:pt x="9572" y="2578"/>
                  <a:pt x="9561" y="2559"/>
                  <a:pt x="9555" y="2537"/>
                </a:cubicBezTo>
                <a:cubicBezTo>
                  <a:pt x="9549" y="2513"/>
                  <a:pt x="9550" y="2488"/>
                  <a:pt x="9558" y="2467"/>
                </a:cubicBezTo>
                <a:close/>
                <a:moveTo>
                  <a:pt x="9551" y="4920"/>
                </a:moveTo>
                <a:cubicBezTo>
                  <a:pt x="9565" y="4966"/>
                  <a:pt x="9550" y="5020"/>
                  <a:pt x="9517" y="5040"/>
                </a:cubicBezTo>
                <a:cubicBezTo>
                  <a:pt x="9397" y="5114"/>
                  <a:pt x="9261" y="5192"/>
                  <a:pt x="9105" y="5276"/>
                </a:cubicBezTo>
                <a:cubicBezTo>
                  <a:pt x="9098" y="5280"/>
                  <a:pt x="9090" y="5282"/>
                  <a:pt x="9082" y="5282"/>
                </a:cubicBezTo>
                <a:cubicBezTo>
                  <a:pt x="9056" y="5282"/>
                  <a:pt x="9031" y="5259"/>
                  <a:pt x="9022" y="5224"/>
                </a:cubicBezTo>
                <a:cubicBezTo>
                  <a:pt x="9016" y="5202"/>
                  <a:pt x="9016" y="5177"/>
                  <a:pt x="9023" y="5154"/>
                </a:cubicBezTo>
                <a:cubicBezTo>
                  <a:pt x="9031" y="5132"/>
                  <a:pt x="9043" y="5115"/>
                  <a:pt x="9059" y="5106"/>
                </a:cubicBezTo>
                <a:cubicBezTo>
                  <a:pt x="9214" y="5023"/>
                  <a:pt x="9346" y="4947"/>
                  <a:pt x="9467" y="4874"/>
                </a:cubicBezTo>
                <a:cubicBezTo>
                  <a:pt x="9499" y="4853"/>
                  <a:pt x="9537" y="4874"/>
                  <a:pt x="9551" y="4920"/>
                </a:cubicBezTo>
                <a:close/>
                <a:moveTo>
                  <a:pt x="8727" y="2040"/>
                </a:moveTo>
                <a:cubicBezTo>
                  <a:pt x="8737" y="1993"/>
                  <a:pt x="8773" y="1966"/>
                  <a:pt x="8807" y="1980"/>
                </a:cubicBezTo>
                <a:cubicBezTo>
                  <a:pt x="8958" y="2045"/>
                  <a:pt x="9101" y="2112"/>
                  <a:pt x="9231" y="2179"/>
                </a:cubicBezTo>
                <a:cubicBezTo>
                  <a:pt x="9247" y="2187"/>
                  <a:pt x="9260" y="2204"/>
                  <a:pt x="9267" y="2226"/>
                </a:cubicBezTo>
                <a:cubicBezTo>
                  <a:pt x="9274" y="2249"/>
                  <a:pt x="9275" y="2273"/>
                  <a:pt x="9269" y="2296"/>
                </a:cubicBezTo>
                <a:cubicBezTo>
                  <a:pt x="9259" y="2331"/>
                  <a:pt x="9235" y="2355"/>
                  <a:pt x="9209" y="2355"/>
                </a:cubicBezTo>
                <a:cubicBezTo>
                  <a:pt x="9201" y="2355"/>
                  <a:pt x="9194" y="2353"/>
                  <a:pt x="9186" y="2349"/>
                </a:cubicBezTo>
                <a:cubicBezTo>
                  <a:pt x="9058" y="2283"/>
                  <a:pt x="8918" y="2216"/>
                  <a:pt x="8770" y="2154"/>
                </a:cubicBezTo>
                <a:cubicBezTo>
                  <a:pt x="8735" y="2139"/>
                  <a:pt x="8716" y="2089"/>
                  <a:pt x="8727" y="2040"/>
                </a:cubicBezTo>
                <a:close/>
                <a:moveTo>
                  <a:pt x="1332" y="833"/>
                </a:moveTo>
                <a:lnTo>
                  <a:pt x="1331" y="833"/>
                </a:lnTo>
                <a:cubicBezTo>
                  <a:pt x="1170" y="823"/>
                  <a:pt x="1022" y="814"/>
                  <a:pt x="886" y="807"/>
                </a:cubicBezTo>
                <a:cubicBezTo>
                  <a:pt x="851" y="805"/>
                  <a:pt x="823" y="763"/>
                  <a:pt x="824" y="713"/>
                </a:cubicBezTo>
                <a:cubicBezTo>
                  <a:pt x="826" y="665"/>
                  <a:pt x="856" y="625"/>
                  <a:pt x="890" y="625"/>
                </a:cubicBezTo>
                <a:cubicBezTo>
                  <a:pt x="1027" y="632"/>
                  <a:pt x="1175" y="641"/>
                  <a:pt x="1335" y="651"/>
                </a:cubicBezTo>
                <a:cubicBezTo>
                  <a:pt x="1371" y="653"/>
                  <a:pt x="1398" y="696"/>
                  <a:pt x="1397" y="746"/>
                </a:cubicBezTo>
                <a:cubicBezTo>
                  <a:pt x="1395" y="795"/>
                  <a:pt x="1367" y="833"/>
                  <a:pt x="1332" y="833"/>
                </a:cubicBezTo>
                <a:close/>
                <a:moveTo>
                  <a:pt x="2218" y="898"/>
                </a:moveTo>
                <a:cubicBezTo>
                  <a:pt x="2217" y="898"/>
                  <a:pt x="2213" y="898"/>
                  <a:pt x="2212" y="897"/>
                </a:cubicBezTo>
                <a:cubicBezTo>
                  <a:pt x="2061" y="885"/>
                  <a:pt x="1913" y="873"/>
                  <a:pt x="1772" y="862"/>
                </a:cubicBezTo>
                <a:cubicBezTo>
                  <a:pt x="1755" y="861"/>
                  <a:pt x="1739" y="850"/>
                  <a:pt x="1728" y="833"/>
                </a:cubicBezTo>
                <a:cubicBezTo>
                  <a:pt x="1716" y="815"/>
                  <a:pt x="1710" y="792"/>
                  <a:pt x="1711" y="768"/>
                </a:cubicBezTo>
                <a:cubicBezTo>
                  <a:pt x="1712" y="743"/>
                  <a:pt x="1720" y="719"/>
                  <a:pt x="1735" y="702"/>
                </a:cubicBezTo>
                <a:cubicBezTo>
                  <a:pt x="1748" y="686"/>
                  <a:pt x="1765" y="678"/>
                  <a:pt x="1782" y="683"/>
                </a:cubicBezTo>
                <a:cubicBezTo>
                  <a:pt x="1921" y="693"/>
                  <a:pt x="2069" y="704"/>
                  <a:pt x="2222" y="717"/>
                </a:cubicBezTo>
                <a:cubicBezTo>
                  <a:pt x="2239" y="718"/>
                  <a:pt x="2255" y="729"/>
                  <a:pt x="2267" y="747"/>
                </a:cubicBezTo>
                <a:cubicBezTo>
                  <a:pt x="2278" y="765"/>
                  <a:pt x="2284" y="788"/>
                  <a:pt x="2283" y="812"/>
                </a:cubicBezTo>
                <a:cubicBezTo>
                  <a:pt x="2280" y="860"/>
                  <a:pt x="2252" y="898"/>
                  <a:pt x="2218" y="898"/>
                </a:cubicBezTo>
                <a:close/>
                <a:moveTo>
                  <a:pt x="3102" y="979"/>
                </a:moveTo>
                <a:cubicBezTo>
                  <a:pt x="3101" y="979"/>
                  <a:pt x="3098" y="979"/>
                  <a:pt x="3096" y="979"/>
                </a:cubicBezTo>
                <a:cubicBezTo>
                  <a:pt x="2948" y="964"/>
                  <a:pt x="2800" y="950"/>
                  <a:pt x="2656" y="937"/>
                </a:cubicBezTo>
                <a:cubicBezTo>
                  <a:pt x="2620" y="934"/>
                  <a:pt x="2594" y="891"/>
                  <a:pt x="2596" y="840"/>
                </a:cubicBezTo>
                <a:cubicBezTo>
                  <a:pt x="2598" y="815"/>
                  <a:pt x="2605" y="792"/>
                  <a:pt x="2620" y="776"/>
                </a:cubicBezTo>
                <a:cubicBezTo>
                  <a:pt x="2633" y="760"/>
                  <a:pt x="2650" y="753"/>
                  <a:pt x="2667" y="756"/>
                </a:cubicBezTo>
                <a:cubicBezTo>
                  <a:pt x="2809" y="769"/>
                  <a:pt x="2956" y="783"/>
                  <a:pt x="3107" y="798"/>
                </a:cubicBezTo>
                <a:cubicBezTo>
                  <a:pt x="3124" y="800"/>
                  <a:pt x="3140" y="811"/>
                  <a:pt x="3151" y="829"/>
                </a:cubicBezTo>
                <a:cubicBezTo>
                  <a:pt x="3163" y="847"/>
                  <a:pt x="3168" y="870"/>
                  <a:pt x="3167" y="895"/>
                </a:cubicBezTo>
                <a:cubicBezTo>
                  <a:pt x="3164" y="942"/>
                  <a:pt x="3136" y="979"/>
                  <a:pt x="3102" y="979"/>
                </a:cubicBezTo>
                <a:close/>
                <a:moveTo>
                  <a:pt x="3985" y="1077"/>
                </a:moveTo>
                <a:cubicBezTo>
                  <a:pt x="3983" y="1077"/>
                  <a:pt x="3981" y="1077"/>
                  <a:pt x="3979" y="1077"/>
                </a:cubicBezTo>
                <a:cubicBezTo>
                  <a:pt x="3831" y="1058"/>
                  <a:pt x="3683" y="1041"/>
                  <a:pt x="3538" y="1025"/>
                </a:cubicBezTo>
                <a:cubicBezTo>
                  <a:pt x="3502" y="1021"/>
                  <a:pt x="3476" y="978"/>
                  <a:pt x="3479" y="928"/>
                </a:cubicBezTo>
                <a:cubicBezTo>
                  <a:pt x="3480" y="903"/>
                  <a:pt x="3490" y="879"/>
                  <a:pt x="3503" y="863"/>
                </a:cubicBezTo>
                <a:cubicBezTo>
                  <a:pt x="3517" y="848"/>
                  <a:pt x="3534" y="841"/>
                  <a:pt x="3550" y="845"/>
                </a:cubicBezTo>
                <a:cubicBezTo>
                  <a:pt x="3693" y="861"/>
                  <a:pt x="3841" y="879"/>
                  <a:pt x="3990" y="897"/>
                </a:cubicBezTo>
                <a:cubicBezTo>
                  <a:pt x="4026" y="901"/>
                  <a:pt x="4051" y="945"/>
                  <a:pt x="4049" y="995"/>
                </a:cubicBezTo>
                <a:cubicBezTo>
                  <a:pt x="4046" y="1041"/>
                  <a:pt x="4019" y="1077"/>
                  <a:pt x="3985" y="1077"/>
                </a:cubicBezTo>
                <a:close/>
                <a:moveTo>
                  <a:pt x="4867" y="1195"/>
                </a:moveTo>
                <a:cubicBezTo>
                  <a:pt x="4866" y="1195"/>
                  <a:pt x="4862" y="1195"/>
                  <a:pt x="4861" y="1195"/>
                </a:cubicBezTo>
                <a:cubicBezTo>
                  <a:pt x="4713" y="1173"/>
                  <a:pt x="4566" y="1153"/>
                  <a:pt x="4420" y="1134"/>
                </a:cubicBezTo>
                <a:cubicBezTo>
                  <a:pt x="4385" y="1129"/>
                  <a:pt x="4359" y="1085"/>
                  <a:pt x="4362" y="1035"/>
                </a:cubicBezTo>
                <a:cubicBezTo>
                  <a:pt x="4366" y="986"/>
                  <a:pt x="4397" y="950"/>
                  <a:pt x="4432" y="954"/>
                </a:cubicBezTo>
                <a:cubicBezTo>
                  <a:pt x="4579" y="973"/>
                  <a:pt x="4726" y="994"/>
                  <a:pt x="4874" y="1015"/>
                </a:cubicBezTo>
                <a:cubicBezTo>
                  <a:pt x="4891" y="1018"/>
                  <a:pt x="4907" y="1029"/>
                  <a:pt x="4918" y="1048"/>
                </a:cubicBezTo>
                <a:cubicBezTo>
                  <a:pt x="4928" y="1067"/>
                  <a:pt x="4933" y="1091"/>
                  <a:pt x="4932" y="1115"/>
                </a:cubicBezTo>
                <a:cubicBezTo>
                  <a:pt x="4928" y="1160"/>
                  <a:pt x="4900" y="1195"/>
                  <a:pt x="4867" y="1195"/>
                </a:cubicBezTo>
                <a:close/>
                <a:moveTo>
                  <a:pt x="5747" y="1337"/>
                </a:moveTo>
                <a:cubicBezTo>
                  <a:pt x="5745" y="1337"/>
                  <a:pt x="5740" y="1337"/>
                  <a:pt x="5739" y="1336"/>
                </a:cubicBezTo>
                <a:cubicBezTo>
                  <a:pt x="5593" y="1310"/>
                  <a:pt x="5447" y="1286"/>
                  <a:pt x="5300" y="1261"/>
                </a:cubicBezTo>
                <a:cubicBezTo>
                  <a:pt x="5265" y="1255"/>
                  <a:pt x="5239" y="1210"/>
                  <a:pt x="5244" y="1161"/>
                </a:cubicBezTo>
                <a:cubicBezTo>
                  <a:pt x="5248" y="1113"/>
                  <a:pt x="5279" y="1080"/>
                  <a:pt x="5314" y="1081"/>
                </a:cubicBezTo>
                <a:cubicBezTo>
                  <a:pt x="5462" y="1105"/>
                  <a:pt x="5609" y="1130"/>
                  <a:pt x="5755" y="1155"/>
                </a:cubicBezTo>
                <a:cubicBezTo>
                  <a:pt x="5790" y="1161"/>
                  <a:pt x="5815" y="1207"/>
                  <a:pt x="5811" y="1256"/>
                </a:cubicBezTo>
                <a:cubicBezTo>
                  <a:pt x="5807" y="1303"/>
                  <a:pt x="5779" y="1337"/>
                  <a:pt x="5747" y="1337"/>
                </a:cubicBezTo>
                <a:close/>
                <a:moveTo>
                  <a:pt x="6624" y="1509"/>
                </a:moveTo>
                <a:cubicBezTo>
                  <a:pt x="6622" y="1509"/>
                  <a:pt x="6615" y="1508"/>
                  <a:pt x="6612" y="1507"/>
                </a:cubicBezTo>
                <a:cubicBezTo>
                  <a:pt x="6470" y="1476"/>
                  <a:pt x="6324" y="1445"/>
                  <a:pt x="6177" y="1417"/>
                </a:cubicBezTo>
                <a:cubicBezTo>
                  <a:pt x="6142" y="1410"/>
                  <a:pt x="6117" y="1365"/>
                  <a:pt x="6122" y="1315"/>
                </a:cubicBezTo>
                <a:cubicBezTo>
                  <a:pt x="6124" y="1291"/>
                  <a:pt x="6134" y="1268"/>
                  <a:pt x="6148" y="1253"/>
                </a:cubicBezTo>
                <a:cubicBezTo>
                  <a:pt x="6161" y="1239"/>
                  <a:pt x="6179" y="1233"/>
                  <a:pt x="6196" y="1237"/>
                </a:cubicBezTo>
                <a:cubicBezTo>
                  <a:pt x="6342" y="1266"/>
                  <a:pt x="6489" y="1297"/>
                  <a:pt x="6634" y="1328"/>
                </a:cubicBezTo>
                <a:cubicBezTo>
                  <a:pt x="6669" y="1336"/>
                  <a:pt x="6693" y="1382"/>
                  <a:pt x="6687" y="1431"/>
                </a:cubicBezTo>
                <a:cubicBezTo>
                  <a:pt x="6682" y="1477"/>
                  <a:pt x="6656" y="1509"/>
                  <a:pt x="6624" y="1509"/>
                </a:cubicBezTo>
                <a:close/>
                <a:moveTo>
                  <a:pt x="7497" y="1722"/>
                </a:moveTo>
                <a:cubicBezTo>
                  <a:pt x="7494" y="1722"/>
                  <a:pt x="7487" y="1721"/>
                  <a:pt x="7484" y="1720"/>
                </a:cubicBezTo>
                <a:cubicBezTo>
                  <a:pt x="7344" y="1682"/>
                  <a:pt x="7198" y="1644"/>
                  <a:pt x="7050" y="1608"/>
                </a:cubicBezTo>
                <a:cubicBezTo>
                  <a:pt x="7033" y="1604"/>
                  <a:pt x="7018" y="1591"/>
                  <a:pt x="7008" y="1571"/>
                </a:cubicBezTo>
                <a:cubicBezTo>
                  <a:pt x="6998" y="1551"/>
                  <a:pt x="6995" y="1527"/>
                  <a:pt x="6998" y="1504"/>
                </a:cubicBezTo>
                <a:cubicBezTo>
                  <a:pt x="7001" y="1480"/>
                  <a:pt x="7010" y="1458"/>
                  <a:pt x="7024" y="1444"/>
                </a:cubicBezTo>
                <a:cubicBezTo>
                  <a:pt x="7038" y="1430"/>
                  <a:pt x="7055" y="1425"/>
                  <a:pt x="7072" y="1429"/>
                </a:cubicBezTo>
                <a:cubicBezTo>
                  <a:pt x="7221" y="1466"/>
                  <a:pt x="7368" y="1503"/>
                  <a:pt x="7509" y="1542"/>
                </a:cubicBezTo>
                <a:cubicBezTo>
                  <a:pt x="7526" y="1547"/>
                  <a:pt x="7540" y="1560"/>
                  <a:pt x="7550" y="1580"/>
                </a:cubicBezTo>
                <a:cubicBezTo>
                  <a:pt x="7560" y="1600"/>
                  <a:pt x="7563" y="1624"/>
                  <a:pt x="7560" y="1648"/>
                </a:cubicBezTo>
                <a:cubicBezTo>
                  <a:pt x="7554" y="1691"/>
                  <a:pt x="7527" y="1722"/>
                  <a:pt x="7497" y="1722"/>
                </a:cubicBezTo>
                <a:close/>
                <a:moveTo>
                  <a:pt x="8362" y="1991"/>
                </a:moveTo>
                <a:cubicBezTo>
                  <a:pt x="8359" y="1991"/>
                  <a:pt x="8349" y="1989"/>
                  <a:pt x="8346" y="1988"/>
                </a:cubicBezTo>
                <a:cubicBezTo>
                  <a:pt x="8211" y="1940"/>
                  <a:pt x="8066" y="1892"/>
                  <a:pt x="7917" y="1845"/>
                </a:cubicBezTo>
                <a:cubicBezTo>
                  <a:pt x="7882" y="1834"/>
                  <a:pt x="7860" y="1786"/>
                  <a:pt x="7868" y="1738"/>
                </a:cubicBezTo>
                <a:cubicBezTo>
                  <a:pt x="7875" y="1689"/>
                  <a:pt x="7909" y="1659"/>
                  <a:pt x="7944" y="1669"/>
                </a:cubicBezTo>
                <a:cubicBezTo>
                  <a:pt x="8096" y="1716"/>
                  <a:pt x="8241" y="1764"/>
                  <a:pt x="8377" y="1813"/>
                </a:cubicBezTo>
                <a:cubicBezTo>
                  <a:pt x="8412" y="1825"/>
                  <a:pt x="8432" y="1876"/>
                  <a:pt x="8424" y="1924"/>
                </a:cubicBezTo>
                <a:cubicBezTo>
                  <a:pt x="8417" y="1963"/>
                  <a:pt x="8391" y="1991"/>
                  <a:pt x="8362" y="1991"/>
                </a:cubicBezTo>
                <a:close/>
                <a:moveTo>
                  <a:pt x="8228" y="5523"/>
                </a:moveTo>
                <a:cubicBezTo>
                  <a:pt x="8370" y="5454"/>
                  <a:pt x="8509" y="5387"/>
                  <a:pt x="8645" y="5319"/>
                </a:cubicBezTo>
                <a:cubicBezTo>
                  <a:pt x="8679" y="5303"/>
                  <a:pt x="8716" y="5327"/>
                  <a:pt x="8727" y="5375"/>
                </a:cubicBezTo>
                <a:cubicBezTo>
                  <a:pt x="8733" y="5398"/>
                  <a:pt x="8732" y="5422"/>
                  <a:pt x="8725" y="5444"/>
                </a:cubicBezTo>
                <a:cubicBezTo>
                  <a:pt x="8718" y="5466"/>
                  <a:pt x="8705" y="5482"/>
                  <a:pt x="8689" y="5490"/>
                </a:cubicBezTo>
                <a:cubicBezTo>
                  <a:pt x="8553" y="5558"/>
                  <a:pt x="8413" y="5626"/>
                  <a:pt x="8271" y="5695"/>
                </a:cubicBezTo>
                <a:cubicBezTo>
                  <a:pt x="8264" y="5698"/>
                  <a:pt x="8256" y="5700"/>
                  <a:pt x="8250" y="5700"/>
                </a:cubicBezTo>
                <a:cubicBezTo>
                  <a:pt x="8222" y="5700"/>
                  <a:pt x="8198" y="5676"/>
                  <a:pt x="8189" y="5639"/>
                </a:cubicBezTo>
                <a:cubicBezTo>
                  <a:pt x="8176" y="5592"/>
                  <a:pt x="8194" y="5539"/>
                  <a:pt x="8228" y="5523"/>
                </a:cubicBezTo>
                <a:close/>
                <a:moveTo>
                  <a:pt x="7391" y="5930"/>
                </a:moveTo>
                <a:cubicBezTo>
                  <a:pt x="7531" y="5861"/>
                  <a:pt x="7671" y="5793"/>
                  <a:pt x="7809" y="5725"/>
                </a:cubicBezTo>
                <a:cubicBezTo>
                  <a:pt x="7843" y="5710"/>
                  <a:pt x="7880" y="5735"/>
                  <a:pt x="7891" y="5782"/>
                </a:cubicBezTo>
                <a:cubicBezTo>
                  <a:pt x="7903" y="5829"/>
                  <a:pt x="7885" y="5880"/>
                  <a:pt x="7851" y="5896"/>
                </a:cubicBezTo>
                <a:cubicBezTo>
                  <a:pt x="7713" y="5964"/>
                  <a:pt x="7574" y="6031"/>
                  <a:pt x="7434" y="6100"/>
                </a:cubicBezTo>
                <a:cubicBezTo>
                  <a:pt x="7427" y="6103"/>
                  <a:pt x="7419" y="6105"/>
                  <a:pt x="7412" y="6105"/>
                </a:cubicBezTo>
                <a:cubicBezTo>
                  <a:pt x="7385" y="6105"/>
                  <a:pt x="7361" y="6081"/>
                  <a:pt x="7352" y="6045"/>
                </a:cubicBezTo>
                <a:cubicBezTo>
                  <a:pt x="7339" y="5999"/>
                  <a:pt x="7357" y="5948"/>
                  <a:pt x="7391" y="5930"/>
                </a:cubicBezTo>
                <a:close/>
                <a:moveTo>
                  <a:pt x="6525" y="6417"/>
                </a:moveTo>
                <a:cubicBezTo>
                  <a:pt x="6531" y="6395"/>
                  <a:pt x="6544" y="6378"/>
                  <a:pt x="6560" y="6369"/>
                </a:cubicBezTo>
                <a:cubicBezTo>
                  <a:pt x="6689" y="6295"/>
                  <a:pt x="6824" y="6222"/>
                  <a:pt x="6974" y="6144"/>
                </a:cubicBezTo>
                <a:cubicBezTo>
                  <a:pt x="7008" y="6126"/>
                  <a:pt x="7045" y="6151"/>
                  <a:pt x="7057" y="6197"/>
                </a:cubicBezTo>
                <a:cubicBezTo>
                  <a:pt x="7063" y="6219"/>
                  <a:pt x="7062" y="6244"/>
                  <a:pt x="7055" y="6266"/>
                </a:cubicBezTo>
                <a:cubicBezTo>
                  <a:pt x="7048" y="6288"/>
                  <a:pt x="7035" y="6305"/>
                  <a:pt x="7018" y="6313"/>
                </a:cubicBezTo>
                <a:cubicBezTo>
                  <a:pt x="6872" y="6390"/>
                  <a:pt x="6737" y="6463"/>
                  <a:pt x="6607" y="6537"/>
                </a:cubicBezTo>
                <a:cubicBezTo>
                  <a:pt x="6600" y="6541"/>
                  <a:pt x="6592" y="6544"/>
                  <a:pt x="6583" y="6544"/>
                </a:cubicBezTo>
                <a:cubicBezTo>
                  <a:pt x="6557" y="6544"/>
                  <a:pt x="6533" y="6522"/>
                  <a:pt x="6523" y="6486"/>
                </a:cubicBezTo>
                <a:cubicBezTo>
                  <a:pt x="6517" y="6463"/>
                  <a:pt x="6517" y="6439"/>
                  <a:pt x="6525" y="6417"/>
                </a:cubicBezTo>
                <a:close/>
                <a:moveTo>
                  <a:pt x="5715" y="6933"/>
                </a:moveTo>
                <a:cubicBezTo>
                  <a:pt x="5721" y="6910"/>
                  <a:pt x="5732" y="6891"/>
                  <a:pt x="5748" y="6880"/>
                </a:cubicBezTo>
                <a:cubicBezTo>
                  <a:pt x="5872" y="6791"/>
                  <a:pt x="6008" y="6700"/>
                  <a:pt x="6150" y="6612"/>
                </a:cubicBezTo>
                <a:cubicBezTo>
                  <a:pt x="6182" y="6592"/>
                  <a:pt x="6221" y="6613"/>
                  <a:pt x="6235" y="6658"/>
                </a:cubicBezTo>
                <a:cubicBezTo>
                  <a:pt x="6242" y="6680"/>
                  <a:pt x="6242" y="6705"/>
                  <a:pt x="6236" y="6728"/>
                </a:cubicBezTo>
                <a:cubicBezTo>
                  <a:pt x="6230" y="6750"/>
                  <a:pt x="6218" y="6768"/>
                  <a:pt x="6202" y="6778"/>
                </a:cubicBezTo>
                <a:cubicBezTo>
                  <a:pt x="6063" y="6865"/>
                  <a:pt x="5929" y="6954"/>
                  <a:pt x="5805" y="7042"/>
                </a:cubicBezTo>
                <a:cubicBezTo>
                  <a:pt x="5797" y="7048"/>
                  <a:pt x="5787" y="7052"/>
                  <a:pt x="5776" y="7052"/>
                </a:cubicBezTo>
                <a:cubicBezTo>
                  <a:pt x="5752" y="7052"/>
                  <a:pt x="5730" y="7033"/>
                  <a:pt x="5719" y="7003"/>
                </a:cubicBezTo>
                <a:cubicBezTo>
                  <a:pt x="5711" y="6981"/>
                  <a:pt x="5710" y="6956"/>
                  <a:pt x="5715" y="6933"/>
                </a:cubicBezTo>
                <a:close/>
                <a:moveTo>
                  <a:pt x="4985" y="7542"/>
                </a:moveTo>
                <a:cubicBezTo>
                  <a:pt x="5067" y="7449"/>
                  <a:pt x="5161" y="7356"/>
                  <a:pt x="5266" y="7263"/>
                </a:cubicBezTo>
                <a:cubicBezTo>
                  <a:pt x="5296" y="7237"/>
                  <a:pt x="5326" y="7211"/>
                  <a:pt x="5356" y="7185"/>
                </a:cubicBezTo>
                <a:cubicBezTo>
                  <a:pt x="5387" y="7159"/>
                  <a:pt x="5426" y="7173"/>
                  <a:pt x="5444" y="7215"/>
                </a:cubicBezTo>
                <a:cubicBezTo>
                  <a:pt x="5463" y="7258"/>
                  <a:pt x="5453" y="7314"/>
                  <a:pt x="5423" y="7340"/>
                </a:cubicBezTo>
                <a:cubicBezTo>
                  <a:pt x="5393" y="7365"/>
                  <a:pt x="5364" y="7391"/>
                  <a:pt x="5335" y="7416"/>
                </a:cubicBezTo>
                <a:cubicBezTo>
                  <a:pt x="5235" y="7506"/>
                  <a:pt x="5144" y="7595"/>
                  <a:pt x="5066" y="7683"/>
                </a:cubicBezTo>
                <a:cubicBezTo>
                  <a:pt x="5054" y="7697"/>
                  <a:pt x="5040" y="7704"/>
                  <a:pt x="5026" y="7704"/>
                </a:cubicBezTo>
                <a:cubicBezTo>
                  <a:pt x="5006" y="7704"/>
                  <a:pt x="4988" y="7692"/>
                  <a:pt x="4975" y="7669"/>
                </a:cubicBezTo>
                <a:cubicBezTo>
                  <a:pt x="4964" y="7650"/>
                  <a:pt x="4959" y="7627"/>
                  <a:pt x="4961" y="7603"/>
                </a:cubicBezTo>
                <a:cubicBezTo>
                  <a:pt x="4963" y="7578"/>
                  <a:pt x="4971" y="7557"/>
                  <a:pt x="4985" y="7542"/>
                </a:cubicBezTo>
                <a:close/>
                <a:moveTo>
                  <a:pt x="4622" y="8696"/>
                </a:moveTo>
                <a:cubicBezTo>
                  <a:pt x="4610" y="8713"/>
                  <a:pt x="4594" y="8723"/>
                  <a:pt x="4576" y="8723"/>
                </a:cubicBezTo>
                <a:cubicBezTo>
                  <a:pt x="4576" y="8723"/>
                  <a:pt x="4575" y="8723"/>
                  <a:pt x="4575" y="8723"/>
                </a:cubicBezTo>
                <a:cubicBezTo>
                  <a:pt x="4540" y="8723"/>
                  <a:pt x="4511" y="8683"/>
                  <a:pt x="4511" y="8633"/>
                </a:cubicBezTo>
                <a:lnTo>
                  <a:pt x="4511" y="8619"/>
                </a:lnTo>
                <a:cubicBezTo>
                  <a:pt x="4511" y="8412"/>
                  <a:pt x="4562" y="8205"/>
                  <a:pt x="4664" y="8003"/>
                </a:cubicBezTo>
                <a:cubicBezTo>
                  <a:pt x="4684" y="7963"/>
                  <a:pt x="4725" y="7953"/>
                  <a:pt x="4753" y="7981"/>
                </a:cubicBezTo>
                <a:cubicBezTo>
                  <a:pt x="4768" y="7995"/>
                  <a:pt x="4777" y="8016"/>
                  <a:pt x="4780" y="8039"/>
                </a:cubicBezTo>
                <a:cubicBezTo>
                  <a:pt x="4783" y="8063"/>
                  <a:pt x="4779" y="8088"/>
                  <a:pt x="4769" y="8107"/>
                </a:cubicBezTo>
                <a:cubicBezTo>
                  <a:pt x="4683" y="8279"/>
                  <a:pt x="4640" y="8450"/>
                  <a:pt x="4640" y="8618"/>
                </a:cubicBezTo>
                <a:lnTo>
                  <a:pt x="4640" y="8631"/>
                </a:lnTo>
                <a:cubicBezTo>
                  <a:pt x="4640" y="8655"/>
                  <a:pt x="4633" y="8679"/>
                  <a:pt x="4622" y="8696"/>
                </a:cubicBezTo>
                <a:close/>
                <a:moveTo>
                  <a:pt x="5083" y="9702"/>
                </a:moveTo>
                <a:cubicBezTo>
                  <a:pt x="5071" y="9723"/>
                  <a:pt x="5052" y="9736"/>
                  <a:pt x="5033" y="9736"/>
                </a:cubicBezTo>
                <a:cubicBezTo>
                  <a:pt x="5018" y="9736"/>
                  <a:pt x="5003" y="9729"/>
                  <a:pt x="4992" y="9716"/>
                </a:cubicBezTo>
                <a:cubicBezTo>
                  <a:pt x="4858" y="9563"/>
                  <a:pt x="4750" y="9408"/>
                  <a:pt x="4673" y="9257"/>
                </a:cubicBezTo>
                <a:cubicBezTo>
                  <a:pt x="4652" y="9216"/>
                  <a:pt x="4658" y="9159"/>
                  <a:pt x="4688" y="9130"/>
                </a:cubicBezTo>
                <a:cubicBezTo>
                  <a:pt x="4716" y="9101"/>
                  <a:pt x="4757" y="9110"/>
                  <a:pt x="4778" y="9150"/>
                </a:cubicBezTo>
                <a:cubicBezTo>
                  <a:pt x="4848" y="9289"/>
                  <a:pt x="4948" y="9431"/>
                  <a:pt x="5074" y="9574"/>
                </a:cubicBezTo>
                <a:cubicBezTo>
                  <a:pt x="5101" y="9606"/>
                  <a:pt x="5106" y="9664"/>
                  <a:pt x="5083" y="9702"/>
                </a:cubicBezTo>
                <a:close/>
                <a:moveTo>
                  <a:pt x="5838" y="10342"/>
                </a:moveTo>
                <a:cubicBezTo>
                  <a:pt x="5827" y="10372"/>
                  <a:pt x="5805" y="10391"/>
                  <a:pt x="5781" y="10391"/>
                </a:cubicBezTo>
                <a:cubicBezTo>
                  <a:pt x="5771" y="10391"/>
                  <a:pt x="5760" y="10388"/>
                  <a:pt x="5752" y="10381"/>
                </a:cubicBezTo>
                <a:cubicBezTo>
                  <a:pt x="5611" y="10280"/>
                  <a:pt x="5480" y="10177"/>
                  <a:pt x="5362" y="10077"/>
                </a:cubicBezTo>
                <a:cubicBezTo>
                  <a:pt x="5347" y="10064"/>
                  <a:pt x="5337" y="10044"/>
                  <a:pt x="5332" y="10020"/>
                </a:cubicBezTo>
                <a:cubicBezTo>
                  <a:pt x="5328" y="9997"/>
                  <a:pt x="5331" y="9972"/>
                  <a:pt x="5340" y="9952"/>
                </a:cubicBezTo>
                <a:cubicBezTo>
                  <a:pt x="5359" y="9910"/>
                  <a:pt x="5399" y="9896"/>
                  <a:pt x="5429" y="9922"/>
                </a:cubicBezTo>
                <a:cubicBezTo>
                  <a:pt x="5543" y="10020"/>
                  <a:pt x="5672" y="10121"/>
                  <a:pt x="5810" y="10221"/>
                </a:cubicBezTo>
                <a:cubicBezTo>
                  <a:pt x="5825" y="10232"/>
                  <a:pt x="5837" y="10250"/>
                  <a:pt x="5843" y="10273"/>
                </a:cubicBezTo>
                <a:cubicBezTo>
                  <a:pt x="5848" y="10296"/>
                  <a:pt x="5846" y="10321"/>
                  <a:pt x="5838" y="10342"/>
                </a:cubicBezTo>
                <a:close/>
                <a:moveTo>
                  <a:pt x="6646" y="10845"/>
                </a:moveTo>
                <a:cubicBezTo>
                  <a:pt x="6636" y="10879"/>
                  <a:pt x="6612" y="10901"/>
                  <a:pt x="6586" y="10901"/>
                </a:cubicBezTo>
                <a:cubicBezTo>
                  <a:pt x="6577" y="10901"/>
                  <a:pt x="6570" y="10899"/>
                  <a:pt x="6562" y="10894"/>
                </a:cubicBezTo>
                <a:cubicBezTo>
                  <a:pt x="6419" y="10814"/>
                  <a:pt x="6282" y="10731"/>
                  <a:pt x="6153" y="10650"/>
                </a:cubicBezTo>
                <a:cubicBezTo>
                  <a:pt x="6121" y="10630"/>
                  <a:pt x="6106" y="10575"/>
                  <a:pt x="6121" y="10530"/>
                </a:cubicBezTo>
                <a:cubicBezTo>
                  <a:pt x="6135" y="10485"/>
                  <a:pt x="6173" y="10465"/>
                  <a:pt x="6205" y="10484"/>
                </a:cubicBezTo>
                <a:cubicBezTo>
                  <a:pt x="6331" y="10563"/>
                  <a:pt x="6467" y="10645"/>
                  <a:pt x="6610" y="10726"/>
                </a:cubicBezTo>
                <a:cubicBezTo>
                  <a:pt x="6626" y="10735"/>
                  <a:pt x="6639" y="10752"/>
                  <a:pt x="6645" y="10774"/>
                </a:cubicBezTo>
                <a:cubicBezTo>
                  <a:pt x="6652" y="10796"/>
                  <a:pt x="6652" y="10823"/>
                  <a:pt x="6646" y="10845"/>
                </a:cubicBezTo>
                <a:close/>
                <a:moveTo>
                  <a:pt x="7475" y="11276"/>
                </a:moveTo>
                <a:cubicBezTo>
                  <a:pt x="7467" y="11312"/>
                  <a:pt x="7442" y="11336"/>
                  <a:pt x="7414" y="11336"/>
                </a:cubicBezTo>
                <a:cubicBezTo>
                  <a:pt x="7407" y="11336"/>
                  <a:pt x="7400" y="11334"/>
                  <a:pt x="7394" y="11331"/>
                </a:cubicBezTo>
                <a:cubicBezTo>
                  <a:pt x="7249" y="11261"/>
                  <a:pt x="7109" y="11190"/>
                  <a:pt x="6976" y="11120"/>
                </a:cubicBezTo>
                <a:cubicBezTo>
                  <a:pt x="6943" y="11103"/>
                  <a:pt x="6926" y="11051"/>
                  <a:pt x="6938" y="11004"/>
                </a:cubicBezTo>
                <a:cubicBezTo>
                  <a:pt x="6951" y="10957"/>
                  <a:pt x="6988" y="10933"/>
                  <a:pt x="7021" y="10950"/>
                </a:cubicBezTo>
                <a:cubicBezTo>
                  <a:pt x="7154" y="11020"/>
                  <a:pt x="7293" y="11090"/>
                  <a:pt x="7436" y="11159"/>
                </a:cubicBezTo>
                <a:cubicBezTo>
                  <a:pt x="7452" y="11167"/>
                  <a:pt x="7465" y="11183"/>
                  <a:pt x="7473" y="11206"/>
                </a:cubicBezTo>
                <a:cubicBezTo>
                  <a:pt x="7479" y="11228"/>
                  <a:pt x="7481" y="11253"/>
                  <a:pt x="7475" y="11276"/>
                </a:cubicBezTo>
                <a:close/>
                <a:moveTo>
                  <a:pt x="8316" y="11660"/>
                </a:moveTo>
                <a:cubicBezTo>
                  <a:pt x="8307" y="11698"/>
                  <a:pt x="8283" y="11723"/>
                  <a:pt x="8254" y="11723"/>
                </a:cubicBezTo>
                <a:cubicBezTo>
                  <a:pt x="8248" y="11723"/>
                  <a:pt x="8242" y="11722"/>
                  <a:pt x="8236" y="11719"/>
                </a:cubicBezTo>
                <a:cubicBezTo>
                  <a:pt x="8090" y="11655"/>
                  <a:pt x="7949" y="11593"/>
                  <a:pt x="7813" y="11529"/>
                </a:cubicBezTo>
                <a:cubicBezTo>
                  <a:pt x="7780" y="11514"/>
                  <a:pt x="7761" y="11462"/>
                  <a:pt x="7772" y="11415"/>
                </a:cubicBezTo>
                <a:cubicBezTo>
                  <a:pt x="7783" y="11367"/>
                  <a:pt x="7819" y="11341"/>
                  <a:pt x="7853" y="11356"/>
                </a:cubicBezTo>
                <a:cubicBezTo>
                  <a:pt x="7988" y="11419"/>
                  <a:pt x="8129" y="11482"/>
                  <a:pt x="8274" y="11544"/>
                </a:cubicBezTo>
                <a:cubicBezTo>
                  <a:pt x="8290" y="11551"/>
                  <a:pt x="8304" y="11567"/>
                  <a:pt x="8311" y="11589"/>
                </a:cubicBezTo>
                <a:cubicBezTo>
                  <a:pt x="8319" y="11613"/>
                  <a:pt x="8321" y="11637"/>
                  <a:pt x="8316" y="11660"/>
                </a:cubicBezTo>
                <a:close/>
                <a:moveTo>
                  <a:pt x="9163" y="12013"/>
                </a:moveTo>
                <a:cubicBezTo>
                  <a:pt x="9155" y="12052"/>
                  <a:pt x="9129" y="12079"/>
                  <a:pt x="9101" y="12079"/>
                </a:cubicBezTo>
                <a:cubicBezTo>
                  <a:pt x="9095" y="12079"/>
                  <a:pt x="9088" y="12078"/>
                  <a:pt x="9083" y="12076"/>
                </a:cubicBezTo>
                <a:cubicBezTo>
                  <a:pt x="8937" y="12018"/>
                  <a:pt x="8795" y="11959"/>
                  <a:pt x="8657" y="11902"/>
                </a:cubicBezTo>
                <a:cubicBezTo>
                  <a:pt x="8641" y="11895"/>
                  <a:pt x="8627" y="11880"/>
                  <a:pt x="8620" y="11859"/>
                </a:cubicBezTo>
                <a:cubicBezTo>
                  <a:pt x="8611" y="11838"/>
                  <a:pt x="8610" y="11813"/>
                  <a:pt x="8615" y="11790"/>
                </a:cubicBezTo>
                <a:cubicBezTo>
                  <a:pt x="8620" y="11766"/>
                  <a:pt x="8631" y="11746"/>
                  <a:pt x="8646" y="11735"/>
                </a:cubicBezTo>
                <a:cubicBezTo>
                  <a:pt x="8661" y="11724"/>
                  <a:pt x="8679" y="11721"/>
                  <a:pt x="8695" y="11729"/>
                </a:cubicBezTo>
                <a:cubicBezTo>
                  <a:pt x="8833" y="11787"/>
                  <a:pt x="8973" y="11845"/>
                  <a:pt x="9118" y="11902"/>
                </a:cubicBezTo>
                <a:cubicBezTo>
                  <a:pt x="9153" y="11914"/>
                  <a:pt x="9173" y="11964"/>
                  <a:pt x="9163" y="12013"/>
                </a:cubicBezTo>
                <a:close/>
                <a:moveTo>
                  <a:pt x="10016" y="12341"/>
                </a:moveTo>
                <a:cubicBezTo>
                  <a:pt x="10008" y="12381"/>
                  <a:pt x="9983" y="12409"/>
                  <a:pt x="9953" y="12409"/>
                </a:cubicBezTo>
                <a:cubicBezTo>
                  <a:pt x="9950" y="12409"/>
                  <a:pt x="9940" y="12407"/>
                  <a:pt x="9937" y="12406"/>
                </a:cubicBezTo>
                <a:cubicBezTo>
                  <a:pt x="9792" y="12351"/>
                  <a:pt x="9649" y="12297"/>
                  <a:pt x="9510" y="12243"/>
                </a:cubicBezTo>
                <a:cubicBezTo>
                  <a:pt x="9494" y="12237"/>
                  <a:pt x="9479" y="12222"/>
                  <a:pt x="9472" y="12201"/>
                </a:cubicBezTo>
                <a:cubicBezTo>
                  <a:pt x="9463" y="12180"/>
                  <a:pt x="9461" y="12155"/>
                  <a:pt x="9465" y="12131"/>
                </a:cubicBezTo>
                <a:cubicBezTo>
                  <a:pt x="9469" y="12108"/>
                  <a:pt x="9481" y="12088"/>
                  <a:pt x="9496" y="12076"/>
                </a:cubicBezTo>
                <a:cubicBezTo>
                  <a:pt x="9511" y="12064"/>
                  <a:pt x="9528" y="12061"/>
                  <a:pt x="9545" y="12068"/>
                </a:cubicBezTo>
                <a:cubicBezTo>
                  <a:pt x="9684" y="12121"/>
                  <a:pt x="9825" y="12176"/>
                  <a:pt x="9970" y="12230"/>
                </a:cubicBezTo>
                <a:cubicBezTo>
                  <a:pt x="9987" y="12236"/>
                  <a:pt x="10001" y="12251"/>
                  <a:pt x="10010" y="12272"/>
                </a:cubicBezTo>
                <a:cubicBezTo>
                  <a:pt x="10017" y="12293"/>
                  <a:pt x="10020" y="12318"/>
                  <a:pt x="10016" y="12341"/>
                </a:cubicBezTo>
                <a:close/>
                <a:moveTo>
                  <a:pt x="10871" y="12652"/>
                </a:moveTo>
                <a:cubicBezTo>
                  <a:pt x="10864" y="12692"/>
                  <a:pt x="10838" y="12720"/>
                  <a:pt x="10809" y="12720"/>
                </a:cubicBezTo>
                <a:cubicBezTo>
                  <a:pt x="10806" y="12720"/>
                  <a:pt x="10796" y="12718"/>
                  <a:pt x="10793" y="12717"/>
                </a:cubicBezTo>
                <a:cubicBezTo>
                  <a:pt x="10647" y="12666"/>
                  <a:pt x="10504" y="12615"/>
                  <a:pt x="10365" y="12564"/>
                </a:cubicBezTo>
                <a:cubicBezTo>
                  <a:pt x="10349" y="12558"/>
                  <a:pt x="10334" y="12542"/>
                  <a:pt x="10326" y="12521"/>
                </a:cubicBezTo>
                <a:cubicBezTo>
                  <a:pt x="10317" y="12500"/>
                  <a:pt x="10314" y="12476"/>
                  <a:pt x="10319" y="12453"/>
                </a:cubicBezTo>
                <a:cubicBezTo>
                  <a:pt x="10327" y="12405"/>
                  <a:pt x="10363" y="12376"/>
                  <a:pt x="10397" y="12388"/>
                </a:cubicBezTo>
                <a:cubicBezTo>
                  <a:pt x="10537" y="12439"/>
                  <a:pt x="10680" y="12490"/>
                  <a:pt x="10825" y="12541"/>
                </a:cubicBezTo>
                <a:cubicBezTo>
                  <a:pt x="10842" y="12547"/>
                  <a:pt x="10856" y="12562"/>
                  <a:pt x="10865" y="12583"/>
                </a:cubicBezTo>
                <a:cubicBezTo>
                  <a:pt x="10873" y="12604"/>
                  <a:pt x="10875" y="12628"/>
                  <a:pt x="10871" y="12652"/>
                </a:cubicBezTo>
                <a:close/>
                <a:moveTo>
                  <a:pt x="11727" y="12957"/>
                </a:moveTo>
                <a:cubicBezTo>
                  <a:pt x="11720" y="12997"/>
                  <a:pt x="11695" y="13024"/>
                  <a:pt x="11665" y="13024"/>
                </a:cubicBezTo>
                <a:cubicBezTo>
                  <a:pt x="11662" y="13024"/>
                  <a:pt x="11652" y="13022"/>
                  <a:pt x="11648" y="13021"/>
                </a:cubicBezTo>
                <a:cubicBezTo>
                  <a:pt x="11509" y="12970"/>
                  <a:pt x="11366" y="12918"/>
                  <a:pt x="11221" y="12867"/>
                </a:cubicBezTo>
                <a:cubicBezTo>
                  <a:pt x="11205" y="12861"/>
                  <a:pt x="11191" y="12847"/>
                  <a:pt x="11182" y="12826"/>
                </a:cubicBezTo>
                <a:cubicBezTo>
                  <a:pt x="11173" y="12805"/>
                  <a:pt x="11171" y="12781"/>
                  <a:pt x="11175" y="12758"/>
                </a:cubicBezTo>
                <a:cubicBezTo>
                  <a:pt x="11183" y="12709"/>
                  <a:pt x="11219" y="12679"/>
                  <a:pt x="11253" y="12691"/>
                </a:cubicBezTo>
                <a:cubicBezTo>
                  <a:pt x="11399" y="12742"/>
                  <a:pt x="11542" y="12794"/>
                  <a:pt x="11682" y="12846"/>
                </a:cubicBezTo>
                <a:cubicBezTo>
                  <a:pt x="11698" y="12852"/>
                  <a:pt x="11712" y="12867"/>
                  <a:pt x="11721" y="12887"/>
                </a:cubicBezTo>
                <a:cubicBezTo>
                  <a:pt x="11730" y="12909"/>
                  <a:pt x="11732" y="12933"/>
                  <a:pt x="11727" y="12957"/>
                </a:cubicBezTo>
                <a:close/>
                <a:moveTo>
                  <a:pt x="12579" y="13287"/>
                </a:moveTo>
                <a:cubicBezTo>
                  <a:pt x="12572" y="13325"/>
                  <a:pt x="12546" y="13353"/>
                  <a:pt x="12517" y="13353"/>
                </a:cubicBezTo>
                <a:cubicBezTo>
                  <a:pt x="12512" y="13353"/>
                  <a:pt x="12505" y="13352"/>
                  <a:pt x="12499" y="13350"/>
                </a:cubicBezTo>
                <a:cubicBezTo>
                  <a:pt x="12361" y="13293"/>
                  <a:pt x="12219" y="13238"/>
                  <a:pt x="12075" y="13183"/>
                </a:cubicBezTo>
                <a:cubicBezTo>
                  <a:pt x="12058" y="13177"/>
                  <a:pt x="12044" y="13162"/>
                  <a:pt x="12036" y="13141"/>
                </a:cubicBezTo>
                <a:cubicBezTo>
                  <a:pt x="12027" y="13119"/>
                  <a:pt x="12025" y="13095"/>
                  <a:pt x="12029" y="13071"/>
                </a:cubicBezTo>
                <a:cubicBezTo>
                  <a:pt x="12033" y="13048"/>
                  <a:pt x="12045" y="13027"/>
                  <a:pt x="12060" y="13016"/>
                </a:cubicBezTo>
                <a:cubicBezTo>
                  <a:pt x="12075" y="13004"/>
                  <a:pt x="12092" y="13002"/>
                  <a:pt x="12108" y="13008"/>
                </a:cubicBezTo>
                <a:cubicBezTo>
                  <a:pt x="12253" y="13063"/>
                  <a:pt x="12395" y="13119"/>
                  <a:pt x="12534" y="13176"/>
                </a:cubicBezTo>
                <a:cubicBezTo>
                  <a:pt x="12550" y="13183"/>
                  <a:pt x="12564" y="13198"/>
                  <a:pt x="12572" y="13219"/>
                </a:cubicBezTo>
                <a:cubicBezTo>
                  <a:pt x="12582" y="13239"/>
                  <a:pt x="12584" y="13264"/>
                  <a:pt x="12579" y="13287"/>
                </a:cubicBezTo>
                <a:close/>
                <a:moveTo>
                  <a:pt x="13424" y="13649"/>
                </a:moveTo>
                <a:cubicBezTo>
                  <a:pt x="13416" y="13687"/>
                  <a:pt x="13391" y="13712"/>
                  <a:pt x="13363" y="13712"/>
                </a:cubicBezTo>
                <a:cubicBezTo>
                  <a:pt x="13356" y="13712"/>
                  <a:pt x="13350" y="13711"/>
                  <a:pt x="13344" y="13708"/>
                </a:cubicBezTo>
                <a:cubicBezTo>
                  <a:pt x="13206" y="13647"/>
                  <a:pt x="13066" y="13586"/>
                  <a:pt x="12923" y="13525"/>
                </a:cubicBezTo>
                <a:cubicBezTo>
                  <a:pt x="12888" y="13509"/>
                  <a:pt x="12869" y="13459"/>
                  <a:pt x="12880" y="13412"/>
                </a:cubicBezTo>
                <a:cubicBezTo>
                  <a:pt x="12890" y="13365"/>
                  <a:pt x="12925" y="13337"/>
                  <a:pt x="12960" y="13352"/>
                </a:cubicBezTo>
                <a:cubicBezTo>
                  <a:pt x="13104" y="13413"/>
                  <a:pt x="13246" y="13474"/>
                  <a:pt x="13383" y="13537"/>
                </a:cubicBezTo>
                <a:cubicBezTo>
                  <a:pt x="13416" y="13551"/>
                  <a:pt x="13435" y="13602"/>
                  <a:pt x="13424" y="13649"/>
                </a:cubicBezTo>
                <a:close/>
                <a:moveTo>
                  <a:pt x="14260" y="14051"/>
                </a:moveTo>
                <a:cubicBezTo>
                  <a:pt x="14251" y="14087"/>
                  <a:pt x="14226" y="14112"/>
                  <a:pt x="14199" y="14112"/>
                </a:cubicBezTo>
                <a:cubicBezTo>
                  <a:pt x="14191" y="14112"/>
                  <a:pt x="14184" y="14110"/>
                  <a:pt x="14177" y="14105"/>
                </a:cubicBezTo>
                <a:cubicBezTo>
                  <a:pt x="14043" y="14037"/>
                  <a:pt x="13905" y="13969"/>
                  <a:pt x="13762" y="13901"/>
                </a:cubicBezTo>
                <a:cubicBezTo>
                  <a:pt x="13745" y="13893"/>
                  <a:pt x="13732" y="13877"/>
                  <a:pt x="13725" y="13855"/>
                </a:cubicBezTo>
                <a:cubicBezTo>
                  <a:pt x="13717" y="13833"/>
                  <a:pt x="13716" y="13809"/>
                  <a:pt x="13722" y="13786"/>
                </a:cubicBezTo>
                <a:cubicBezTo>
                  <a:pt x="13727" y="13763"/>
                  <a:pt x="13739" y="13745"/>
                  <a:pt x="13755" y="13734"/>
                </a:cubicBezTo>
                <a:cubicBezTo>
                  <a:pt x="13770" y="13723"/>
                  <a:pt x="13787" y="13722"/>
                  <a:pt x="13804" y="13730"/>
                </a:cubicBezTo>
                <a:cubicBezTo>
                  <a:pt x="13947" y="13798"/>
                  <a:pt x="14086" y="13866"/>
                  <a:pt x="14221" y="13936"/>
                </a:cubicBezTo>
                <a:cubicBezTo>
                  <a:pt x="14254" y="13953"/>
                  <a:pt x="14271" y="14005"/>
                  <a:pt x="14260" y="14051"/>
                </a:cubicBezTo>
                <a:close/>
                <a:moveTo>
                  <a:pt x="15081" y="14507"/>
                </a:moveTo>
                <a:cubicBezTo>
                  <a:pt x="15071" y="14541"/>
                  <a:pt x="15048" y="14562"/>
                  <a:pt x="15022" y="14562"/>
                </a:cubicBezTo>
                <a:cubicBezTo>
                  <a:pt x="15013" y="14562"/>
                  <a:pt x="15005" y="14560"/>
                  <a:pt x="14998" y="14555"/>
                </a:cubicBezTo>
                <a:cubicBezTo>
                  <a:pt x="14867" y="14477"/>
                  <a:pt x="14730" y="14400"/>
                  <a:pt x="14589" y="14323"/>
                </a:cubicBezTo>
                <a:cubicBezTo>
                  <a:pt x="14574" y="14314"/>
                  <a:pt x="14561" y="14296"/>
                  <a:pt x="14554" y="14274"/>
                </a:cubicBezTo>
                <a:cubicBezTo>
                  <a:pt x="14547" y="14252"/>
                  <a:pt x="14547" y="14228"/>
                  <a:pt x="14552" y="14205"/>
                </a:cubicBezTo>
                <a:cubicBezTo>
                  <a:pt x="14559" y="14182"/>
                  <a:pt x="14571" y="14165"/>
                  <a:pt x="14587" y="14155"/>
                </a:cubicBezTo>
                <a:cubicBezTo>
                  <a:pt x="14602" y="14145"/>
                  <a:pt x="14620" y="14145"/>
                  <a:pt x="14636" y="14154"/>
                </a:cubicBezTo>
                <a:cubicBezTo>
                  <a:pt x="14779" y="14232"/>
                  <a:pt x="14917" y="14311"/>
                  <a:pt x="15047" y="14387"/>
                </a:cubicBezTo>
                <a:cubicBezTo>
                  <a:pt x="15080" y="14407"/>
                  <a:pt x="15095" y="14460"/>
                  <a:pt x="15081" y="14507"/>
                </a:cubicBezTo>
                <a:close/>
                <a:moveTo>
                  <a:pt x="15881" y="15031"/>
                </a:moveTo>
                <a:cubicBezTo>
                  <a:pt x="15870" y="15061"/>
                  <a:pt x="15848" y="15081"/>
                  <a:pt x="15824" y="15081"/>
                </a:cubicBezTo>
                <a:cubicBezTo>
                  <a:pt x="15814" y="15081"/>
                  <a:pt x="15804" y="15077"/>
                  <a:pt x="15795" y="15070"/>
                </a:cubicBezTo>
                <a:cubicBezTo>
                  <a:pt x="15668" y="14980"/>
                  <a:pt x="15535" y="14890"/>
                  <a:pt x="15400" y="14802"/>
                </a:cubicBezTo>
                <a:cubicBezTo>
                  <a:pt x="15368" y="14781"/>
                  <a:pt x="15354" y="14728"/>
                  <a:pt x="15369" y="14681"/>
                </a:cubicBezTo>
                <a:cubicBezTo>
                  <a:pt x="15384" y="14636"/>
                  <a:pt x="15422" y="14616"/>
                  <a:pt x="15454" y="14637"/>
                </a:cubicBezTo>
                <a:cubicBezTo>
                  <a:pt x="15591" y="14726"/>
                  <a:pt x="15725" y="14817"/>
                  <a:pt x="15853" y="14909"/>
                </a:cubicBezTo>
                <a:cubicBezTo>
                  <a:pt x="15869" y="14920"/>
                  <a:pt x="15880" y="14938"/>
                  <a:pt x="15885" y="14961"/>
                </a:cubicBezTo>
                <a:cubicBezTo>
                  <a:pt x="15890" y="14985"/>
                  <a:pt x="15889" y="15010"/>
                  <a:pt x="15881" y="15031"/>
                </a:cubicBezTo>
                <a:close/>
                <a:moveTo>
                  <a:pt x="16645" y="15651"/>
                </a:moveTo>
                <a:cubicBezTo>
                  <a:pt x="16634" y="15678"/>
                  <a:pt x="16613" y="15693"/>
                  <a:pt x="16591" y="15693"/>
                </a:cubicBezTo>
                <a:cubicBezTo>
                  <a:pt x="16579" y="15693"/>
                  <a:pt x="16567" y="15688"/>
                  <a:pt x="16556" y="15679"/>
                </a:cubicBezTo>
                <a:cubicBezTo>
                  <a:pt x="16439" y="15573"/>
                  <a:pt x="16312" y="15465"/>
                  <a:pt x="16181" y="15361"/>
                </a:cubicBezTo>
                <a:cubicBezTo>
                  <a:pt x="16166" y="15349"/>
                  <a:pt x="16155" y="15330"/>
                  <a:pt x="16151" y="15307"/>
                </a:cubicBezTo>
                <a:cubicBezTo>
                  <a:pt x="16146" y="15284"/>
                  <a:pt x="16148" y="15258"/>
                  <a:pt x="16156" y="15237"/>
                </a:cubicBezTo>
                <a:cubicBezTo>
                  <a:pt x="16165" y="15216"/>
                  <a:pt x="16178" y="15201"/>
                  <a:pt x="16196" y="15194"/>
                </a:cubicBezTo>
                <a:cubicBezTo>
                  <a:pt x="16212" y="15188"/>
                  <a:pt x="16230" y="15191"/>
                  <a:pt x="16245" y="15203"/>
                </a:cubicBezTo>
                <a:cubicBezTo>
                  <a:pt x="16379" y="15310"/>
                  <a:pt x="16507" y="15418"/>
                  <a:pt x="16626" y="15526"/>
                </a:cubicBezTo>
                <a:cubicBezTo>
                  <a:pt x="16640" y="15539"/>
                  <a:pt x="16650" y="15559"/>
                  <a:pt x="16654" y="15583"/>
                </a:cubicBezTo>
                <a:cubicBezTo>
                  <a:pt x="16657" y="15607"/>
                  <a:pt x="16654" y="15631"/>
                  <a:pt x="16645" y="15651"/>
                </a:cubicBezTo>
                <a:close/>
                <a:moveTo>
                  <a:pt x="17346" y="16402"/>
                </a:moveTo>
                <a:cubicBezTo>
                  <a:pt x="17333" y="16421"/>
                  <a:pt x="17316" y="16433"/>
                  <a:pt x="17297" y="16433"/>
                </a:cubicBezTo>
                <a:cubicBezTo>
                  <a:pt x="17281" y="16433"/>
                  <a:pt x="17266" y="16425"/>
                  <a:pt x="17255" y="16411"/>
                </a:cubicBezTo>
                <a:cubicBezTo>
                  <a:pt x="17150" y="16282"/>
                  <a:pt x="17035" y="16153"/>
                  <a:pt x="16915" y="16027"/>
                </a:cubicBezTo>
                <a:cubicBezTo>
                  <a:pt x="16887" y="15997"/>
                  <a:pt x="16881" y="15941"/>
                  <a:pt x="16902" y="15901"/>
                </a:cubicBezTo>
                <a:cubicBezTo>
                  <a:pt x="16923" y="15861"/>
                  <a:pt x="16963" y="15852"/>
                  <a:pt x="16992" y="15882"/>
                </a:cubicBezTo>
                <a:cubicBezTo>
                  <a:pt x="17115" y="16009"/>
                  <a:pt x="17232" y="16142"/>
                  <a:pt x="17340" y="16275"/>
                </a:cubicBezTo>
                <a:cubicBezTo>
                  <a:pt x="17366" y="16308"/>
                  <a:pt x="17369" y="16365"/>
                  <a:pt x="17346" y="16402"/>
                </a:cubicBezTo>
                <a:close/>
                <a:moveTo>
                  <a:pt x="17936" y="17321"/>
                </a:moveTo>
                <a:cubicBezTo>
                  <a:pt x="17925" y="17333"/>
                  <a:pt x="17912" y="17339"/>
                  <a:pt x="17897" y="17339"/>
                </a:cubicBezTo>
                <a:cubicBezTo>
                  <a:pt x="17877" y="17339"/>
                  <a:pt x="17858" y="17325"/>
                  <a:pt x="17846" y="17303"/>
                </a:cubicBezTo>
                <a:cubicBezTo>
                  <a:pt x="17762" y="17144"/>
                  <a:pt x="17669" y="16987"/>
                  <a:pt x="17568" y="16837"/>
                </a:cubicBezTo>
                <a:cubicBezTo>
                  <a:pt x="17544" y="16800"/>
                  <a:pt x="17545" y="16743"/>
                  <a:pt x="17571" y="16708"/>
                </a:cubicBezTo>
                <a:cubicBezTo>
                  <a:pt x="17597" y="16674"/>
                  <a:pt x="17637" y="16676"/>
                  <a:pt x="17662" y="16712"/>
                </a:cubicBezTo>
                <a:cubicBezTo>
                  <a:pt x="17765" y="16868"/>
                  <a:pt x="17862" y="17031"/>
                  <a:pt x="17950" y="17195"/>
                </a:cubicBezTo>
                <a:cubicBezTo>
                  <a:pt x="17960" y="17214"/>
                  <a:pt x="17964" y="17239"/>
                  <a:pt x="17962" y="17263"/>
                </a:cubicBezTo>
                <a:cubicBezTo>
                  <a:pt x="17959" y="17285"/>
                  <a:pt x="17950" y="17306"/>
                  <a:pt x="17936" y="17321"/>
                </a:cubicBezTo>
                <a:close/>
                <a:moveTo>
                  <a:pt x="18354" y="18408"/>
                </a:moveTo>
                <a:cubicBezTo>
                  <a:pt x="18347" y="18412"/>
                  <a:pt x="18338" y="18415"/>
                  <a:pt x="18330" y="18415"/>
                </a:cubicBezTo>
                <a:cubicBezTo>
                  <a:pt x="18303" y="18415"/>
                  <a:pt x="18281" y="18393"/>
                  <a:pt x="18271" y="18358"/>
                </a:cubicBezTo>
                <a:cubicBezTo>
                  <a:pt x="18216" y="18169"/>
                  <a:pt x="18152" y="17985"/>
                  <a:pt x="18082" y="17811"/>
                </a:cubicBezTo>
                <a:cubicBezTo>
                  <a:pt x="18073" y="17789"/>
                  <a:pt x="18071" y="17765"/>
                  <a:pt x="18076" y="17741"/>
                </a:cubicBezTo>
                <a:cubicBezTo>
                  <a:pt x="18080" y="17718"/>
                  <a:pt x="18092" y="17699"/>
                  <a:pt x="18107" y="17687"/>
                </a:cubicBezTo>
                <a:cubicBezTo>
                  <a:pt x="18121" y="17675"/>
                  <a:pt x="18138" y="17672"/>
                  <a:pt x="18155" y="17678"/>
                </a:cubicBezTo>
                <a:cubicBezTo>
                  <a:pt x="18172" y="17684"/>
                  <a:pt x="18186" y="17700"/>
                  <a:pt x="18195" y="17721"/>
                </a:cubicBezTo>
                <a:cubicBezTo>
                  <a:pt x="18268" y="17902"/>
                  <a:pt x="18333" y="18093"/>
                  <a:pt x="18391" y="18289"/>
                </a:cubicBezTo>
                <a:cubicBezTo>
                  <a:pt x="18403" y="18336"/>
                  <a:pt x="18387" y="18390"/>
                  <a:pt x="18354" y="18408"/>
                </a:cubicBezTo>
                <a:close/>
                <a:moveTo>
                  <a:pt x="18506" y="19532"/>
                </a:moveTo>
                <a:cubicBezTo>
                  <a:pt x="18480" y="19324"/>
                  <a:pt x="18448" y="19124"/>
                  <a:pt x="18411" y="18935"/>
                </a:cubicBezTo>
                <a:cubicBezTo>
                  <a:pt x="18406" y="18912"/>
                  <a:pt x="18408" y="18887"/>
                  <a:pt x="18416" y="18867"/>
                </a:cubicBezTo>
                <a:cubicBezTo>
                  <a:pt x="18425" y="18846"/>
                  <a:pt x="18439" y="18831"/>
                  <a:pt x="18455" y="18824"/>
                </a:cubicBezTo>
                <a:cubicBezTo>
                  <a:pt x="18471" y="18817"/>
                  <a:pt x="18488" y="18820"/>
                  <a:pt x="18504" y="18832"/>
                </a:cubicBezTo>
                <a:cubicBezTo>
                  <a:pt x="18519" y="18844"/>
                  <a:pt x="18530" y="18864"/>
                  <a:pt x="18534" y="18887"/>
                </a:cubicBezTo>
                <a:cubicBezTo>
                  <a:pt x="18573" y="19082"/>
                  <a:pt x="18606" y="19288"/>
                  <a:pt x="18632" y="19501"/>
                </a:cubicBezTo>
                <a:cubicBezTo>
                  <a:pt x="18635" y="19525"/>
                  <a:pt x="18632" y="19549"/>
                  <a:pt x="18622" y="19569"/>
                </a:cubicBezTo>
                <a:cubicBezTo>
                  <a:pt x="18611" y="19589"/>
                  <a:pt x="18596" y="19602"/>
                  <a:pt x="18580" y="19606"/>
                </a:cubicBezTo>
                <a:cubicBezTo>
                  <a:pt x="18578" y="19607"/>
                  <a:pt x="18571" y="19607"/>
                  <a:pt x="18569" y="19607"/>
                </a:cubicBezTo>
                <a:cubicBezTo>
                  <a:pt x="18538" y="19607"/>
                  <a:pt x="18511" y="19576"/>
                  <a:pt x="18506" y="19532"/>
                </a:cubicBezTo>
                <a:close/>
                <a:moveTo>
                  <a:pt x="18662" y="20842"/>
                </a:moveTo>
                <a:cubicBezTo>
                  <a:pt x="18661" y="20842"/>
                  <a:pt x="18659" y="20842"/>
                  <a:pt x="18659" y="20842"/>
                </a:cubicBezTo>
                <a:cubicBezTo>
                  <a:pt x="18624" y="20842"/>
                  <a:pt x="18596" y="20804"/>
                  <a:pt x="18594" y="20756"/>
                </a:cubicBezTo>
                <a:cubicBezTo>
                  <a:pt x="18587" y="20536"/>
                  <a:pt x="18578" y="20334"/>
                  <a:pt x="18564" y="20141"/>
                </a:cubicBezTo>
                <a:cubicBezTo>
                  <a:pt x="18561" y="20091"/>
                  <a:pt x="18586" y="20046"/>
                  <a:pt x="18622" y="20042"/>
                </a:cubicBezTo>
                <a:cubicBezTo>
                  <a:pt x="18659" y="20038"/>
                  <a:pt x="18689" y="20074"/>
                  <a:pt x="18693" y="20123"/>
                </a:cubicBezTo>
                <a:cubicBezTo>
                  <a:pt x="18707" y="20319"/>
                  <a:pt x="18717" y="20523"/>
                  <a:pt x="18724" y="20748"/>
                </a:cubicBezTo>
                <a:cubicBezTo>
                  <a:pt x="18724" y="20797"/>
                  <a:pt x="18697" y="20839"/>
                  <a:pt x="18662" y="20842"/>
                </a:cubicBezTo>
                <a:close/>
              </a:path>
            </a:pathLst>
          </a:custGeom>
          <a:solidFill>
            <a:srgbClr val="2C3E5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xmlns="" id="{292CB5CA-454E-427F-A86F-D5E8B1808FE7}"/>
              </a:ext>
            </a:extLst>
          </p:cNvPr>
          <p:cNvSpPr/>
          <p:nvPr/>
        </p:nvSpPr>
        <p:spPr>
          <a:xfrm>
            <a:off x="6867633" y="4034440"/>
            <a:ext cx="738835" cy="11514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C0382A"/>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Rectangle 27">
            <a:extLst>
              <a:ext uri="{FF2B5EF4-FFF2-40B4-BE49-F238E27FC236}">
                <a16:creationId xmlns:a16="http://schemas.microsoft.com/office/drawing/2014/main" xmlns="" id="{C15DF9C0-991F-4EF3-81F8-53732486BE6B}"/>
              </a:ext>
            </a:extLst>
          </p:cNvPr>
          <p:cNvSpPr/>
          <p:nvPr/>
        </p:nvSpPr>
        <p:spPr>
          <a:xfrm>
            <a:off x="8445811" y="5752476"/>
            <a:ext cx="2112339" cy="830997"/>
          </a:xfrm>
          <a:prstGeom prst="rect">
            <a:avLst/>
          </a:prstGeom>
        </p:spPr>
        <p:txBody>
          <a:bodyPr wrap="square">
            <a:spAutoFit/>
          </a:bodyPr>
          <a:lstStyle/>
          <a:p>
            <a:pPr algn="just"/>
            <a:r>
              <a:rPr lang="en-US" sz="1600" noProof="1"/>
              <a:t>Evaluación pares y subalternos</a:t>
            </a:r>
          </a:p>
          <a:p>
            <a:r>
              <a:rPr lang="en-US" sz="1600" b="1" noProof="1"/>
              <a:t>Febrero 22 al 26</a:t>
            </a:r>
          </a:p>
        </p:txBody>
      </p:sp>
      <p:sp>
        <p:nvSpPr>
          <p:cNvPr id="28" name="Shape">
            <a:extLst>
              <a:ext uri="{FF2B5EF4-FFF2-40B4-BE49-F238E27FC236}">
                <a16:creationId xmlns:a16="http://schemas.microsoft.com/office/drawing/2014/main" xmlns="" id="{276DCA45-B0F2-4BAE-9DFB-2F31CBFED3C1}"/>
              </a:ext>
            </a:extLst>
          </p:cNvPr>
          <p:cNvSpPr/>
          <p:nvPr/>
        </p:nvSpPr>
        <p:spPr>
          <a:xfrm>
            <a:off x="3960948" y="3300973"/>
            <a:ext cx="667376" cy="10630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9ABC59"/>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9" name="Shape">
            <a:extLst>
              <a:ext uri="{FF2B5EF4-FFF2-40B4-BE49-F238E27FC236}">
                <a16:creationId xmlns:a16="http://schemas.microsoft.com/office/drawing/2014/main" xmlns="" id="{688EB43D-267F-4FF5-8323-6CA29849044D}"/>
              </a:ext>
            </a:extLst>
          </p:cNvPr>
          <p:cNvSpPr/>
          <p:nvPr/>
        </p:nvSpPr>
        <p:spPr>
          <a:xfrm>
            <a:off x="7560921" y="5709935"/>
            <a:ext cx="716252" cy="11171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0FA184"/>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xmlns="" id="{447915F1-35F8-4DC5-8A87-BEF5463FEF04}"/>
              </a:ext>
            </a:extLst>
          </p:cNvPr>
          <p:cNvSpPr/>
          <p:nvPr/>
        </p:nvSpPr>
        <p:spPr>
          <a:xfrm>
            <a:off x="4562705" y="1529622"/>
            <a:ext cx="606650" cy="9917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F39B13"/>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TextBox 37">
            <a:extLst>
              <a:ext uri="{FF2B5EF4-FFF2-40B4-BE49-F238E27FC236}">
                <a16:creationId xmlns:a16="http://schemas.microsoft.com/office/drawing/2014/main" xmlns="" id="{1BAEFBE5-2138-4FCF-B3F1-944F69D47E63}"/>
              </a:ext>
            </a:extLst>
          </p:cNvPr>
          <p:cNvSpPr txBox="1"/>
          <p:nvPr/>
        </p:nvSpPr>
        <p:spPr>
          <a:xfrm>
            <a:off x="4712922" y="1645161"/>
            <a:ext cx="288619" cy="461665"/>
          </a:xfrm>
          <a:prstGeom prst="rect">
            <a:avLst/>
          </a:prstGeom>
          <a:noFill/>
        </p:spPr>
        <p:txBody>
          <a:bodyPr wrap="square" rtlCol="0">
            <a:spAutoFit/>
          </a:bodyPr>
          <a:lstStyle/>
          <a:p>
            <a:pPr algn="ctr"/>
            <a:r>
              <a:rPr lang="en-US" sz="2400" b="1" dirty="0">
                <a:solidFill>
                  <a:srgbClr val="F39B13"/>
                </a:solidFill>
              </a:rPr>
              <a:t>4</a:t>
            </a:r>
          </a:p>
        </p:txBody>
      </p:sp>
      <p:sp>
        <p:nvSpPr>
          <p:cNvPr id="32" name="TextBox 38">
            <a:extLst>
              <a:ext uri="{FF2B5EF4-FFF2-40B4-BE49-F238E27FC236}">
                <a16:creationId xmlns:a16="http://schemas.microsoft.com/office/drawing/2014/main" xmlns="" id="{374A4362-BD2A-4CEE-B886-19D28CB1F36A}"/>
              </a:ext>
            </a:extLst>
          </p:cNvPr>
          <p:cNvSpPr txBox="1"/>
          <p:nvPr/>
        </p:nvSpPr>
        <p:spPr>
          <a:xfrm>
            <a:off x="4124123" y="3441911"/>
            <a:ext cx="351507" cy="461665"/>
          </a:xfrm>
          <a:prstGeom prst="rect">
            <a:avLst/>
          </a:prstGeom>
          <a:noFill/>
        </p:spPr>
        <p:txBody>
          <a:bodyPr wrap="square" rtlCol="0">
            <a:spAutoFit/>
          </a:bodyPr>
          <a:lstStyle/>
          <a:p>
            <a:pPr algn="ctr"/>
            <a:r>
              <a:rPr lang="en-US" sz="2400" b="1" dirty="0">
                <a:solidFill>
                  <a:srgbClr val="9ABC59"/>
                </a:solidFill>
              </a:rPr>
              <a:t>3</a:t>
            </a:r>
          </a:p>
        </p:txBody>
      </p:sp>
      <p:sp>
        <p:nvSpPr>
          <p:cNvPr id="33" name="TextBox 39">
            <a:extLst>
              <a:ext uri="{FF2B5EF4-FFF2-40B4-BE49-F238E27FC236}">
                <a16:creationId xmlns:a16="http://schemas.microsoft.com/office/drawing/2014/main" xmlns="" id="{70A91FFE-0977-4956-8AB2-A12651784B20}"/>
              </a:ext>
            </a:extLst>
          </p:cNvPr>
          <p:cNvSpPr txBox="1"/>
          <p:nvPr/>
        </p:nvSpPr>
        <p:spPr>
          <a:xfrm>
            <a:off x="7067550" y="4198925"/>
            <a:ext cx="351507" cy="461665"/>
          </a:xfrm>
          <a:prstGeom prst="rect">
            <a:avLst/>
          </a:prstGeom>
          <a:noFill/>
        </p:spPr>
        <p:txBody>
          <a:bodyPr wrap="square" rtlCol="0">
            <a:spAutoFit/>
          </a:bodyPr>
          <a:lstStyle/>
          <a:p>
            <a:pPr algn="ctr"/>
            <a:r>
              <a:rPr lang="en-US" sz="2400" b="1" dirty="0">
                <a:solidFill>
                  <a:srgbClr val="C0382A"/>
                </a:solidFill>
              </a:rPr>
              <a:t>2</a:t>
            </a:r>
          </a:p>
        </p:txBody>
      </p:sp>
      <p:sp>
        <p:nvSpPr>
          <p:cNvPr id="34" name="TextBox 40">
            <a:extLst>
              <a:ext uri="{FF2B5EF4-FFF2-40B4-BE49-F238E27FC236}">
                <a16:creationId xmlns:a16="http://schemas.microsoft.com/office/drawing/2014/main" xmlns="" id="{16494882-5F1C-4F35-90FA-7AA5BAA6EF3A}"/>
              </a:ext>
            </a:extLst>
          </p:cNvPr>
          <p:cNvSpPr txBox="1"/>
          <p:nvPr/>
        </p:nvSpPr>
        <p:spPr>
          <a:xfrm>
            <a:off x="7750318" y="5826185"/>
            <a:ext cx="340763" cy="461665"/>
          </a:xfrm>
          <a:prstGeom prst="rect">
            <a:avLst/>
          </a:prstGeom>
          <a:noFill/>
        </p:spPr>
        <p:txBody>
          <a:bodyPr wrap="square" rtlCol="0">
            <a:spAutoFit/>
          </a:bodyPr>
          <a:lstStyle/>
          <a:p>
            <a:pPr algn="ctr"/>
            <a:r>
              <a:rPr lang="en-US" sz="2400" b="1" dirty="0">
                <a:solidFill>
                  <a:srgbClr val="0FA184"/>
                </a:solidFill>
              </a:rPr>
              <a:t>1</a:t>
            </a:r>
          </a:p>
        </p:txBody>
      </p:sp>
      <p:sp>
        <p:nvSpPr>
          <p:cNvPr id="37" name="Rectangle 15">
            <a:extLst>
              <a:ext uri="{FF2B5EF4-FFF2-40B4-BE49-F238E27FC236}">
                <a16:creationId xmlns:a16="http://schemas.microsoft.com/office/drawing/2014/main" xmlns="" id="{4556FDFD-7183-4ACC-9785-629466D8B5EA}"/>
              </a:ext>
            </a:extLst>
          </p:cNvPr>
          <p:cNvSpPr/>
          <p:nvPr/>
        </p:nvSpPr>
        <p:spPr>
          <a:xfrm>
            <a:off x="5287953" y="1956942"/>
            <a:ext cx="3777816" cy="584775"/>
          </a:xfrm>
          <a:prstGeom prst="rect">
            <a:avLst/>
          </a:prstGeom>
        </p:spPr>
        <p:txBody>
          <a:bodyPr wrap="square">
            <a:spAutoFit/>
          </a:bodyPr>
          <a:lstStyle/>
          <a:p>
            <a:r>
              <a:rPr lang="en-US" sz="1600" noProof="1"/>
              <a:t>Firma y archivo de los acuerdos de gestión</a:t>
            </a:r>
          </a:p>
          <a:p>
            <a:r>
              <a:rPr lang="en-US" sz="1600" b="1" noProof="1"/>
              <a:t>Marzo 5</a:t>
            </a:r>
          </a:p>
        </p:txBody>
      </p:sp>
      <p:sp>
        <p:nvSpPr>
          <p:cNvPr id="38" name="Rectangle 15">
            <a:extLst>
              <a:ext uri="{FF2B5EF4-FFF2-40B4-BE49-F238E27FC236}">
                <a16:creationId xmlns:a16="http://schemas.microsoft.com/office/drawing/2014/main" xmlns="" id="{9F8ECE03-F323-4E9D-91E8-9BBB71D062FB}"/>
              </a:ext>
            </a:extLst>
          </p:cNvPr>
          <p:cNvSpPr/>
          <p:nvPr/>
        </p:nvSpPr>
        <p:spPr>
          <a:xfrm>
            <a:off x="7670312" y="4105589"/>
            <a:ext cx="2415819" cy="584775"/>
          </a:xfrm>
          <a:prstGeom prst="rect">
            <a:avLst/>
          </a:prstGeom>
        </p:spPr>
        <p:txBody>
          <a:bodyPr wrap="square">
            <a:spAutoFit/>
          </a:bodyPr>
          <a:lstStyle/>
          <a:p>
            <a:r>
              <a:rPr lang="en-US" sz="1600" noProof="1"/>
              <a:t>Acuerdo de gestión</a:t>
            </a:r>
          </a:p>
          <a:p>
            <a:r>
              <a:rPr lang="en-US" sz="1600" b="1" noProof="1"/>
              <a:t>Febrero 22 al 26</a:t>
            </a:r>
          </a:p>
        </p:txBody>
      </p:sp>
      <p:sp>
        <p:nvSpPr>
          <p:cNvPr id="39" name="Rectangle 15">
            <a:extLst>
              <a:ext uri="{FF2B5EF4-FFF2-40B4-BE49-F238E27FC236}">
                <a16:creationId xmlns:a16="http://schemas.microsoft.com/office/drawing/2014/main" xmlns="" id="{1EA96E28-E713-477C-8249-F2F841724D39}"/>
              </a:ext>
            </a:extLst>
          </p:cNvPr>
          <p:cNvSpPr/>
          <p:nvPr/>
        </p:nvSpPr>
        <p:spPr>
          <a:xfrm>
            <a:off x="4628324" y="3257244"/>
            <a:ext cx="2203519" cy="830997"/>
          </a:xfrm>
          <a:prstGeom prst="rect">
            <a:avLst/>
          </a:prstGeom>
        </p:spPr>
        <p:txBody>
          <a:bodyPr wrap="square">
            <a:spAutoFit/>
          </a:bodyPr>
          <a:lstStyle/>
          <a:p>
            <a:r>
              <a:rPr lang="en-US" sz="1600" noProof="1"/>
              <a:t>Entrega evaluaciones al superior</a:t>
            </a:r>
          </a:p>
          <a:p>
            <a:r>
              <a:rPr lang="en-US" sz="1600" b="1" noProof="1"/>
              <a:t>Marzo 1 al 3</a:t>
            </a:r>
          </a:p>
        </p:txBody>
      </p:sp>
      <p:sp>
        <p:nvSpPr>
          <p:cNvPr id="40" name="Rectangle 27">
            <a:extLst>
              <a:ext uri="{FF2B5EF4-FFF2-40B4-BE49-F238E27FC236}">
                <a16:creationId xmlns:a16="http://schemas.microsoft.com/office/drawing/2014/main" xmlns="" id="{9646C7DD-5CFD-47F5-A51D-3B7C21BBF358}"/>
              </a:ext>
            </a:extLst>
          </p:cNvPr>
          <p:cNvSpPr/>
          <p:nvPr/>
        </p:nvSpPr>
        <p:spPr>
          <a:xfrm>
            <a:off x="8277173" y="5413922"/>
            <a:ext cx="2500685" cy="338554"/>
          </a:xfrm>
          <a:prstGeom prst="rect">
            <a:avLst/>
          </a:prstGeom>
          <a:solidFill>
            <a:srgbClr val="002060"/>
          </a:solidFill>
        </p:spPr>
        <p:txBody>
          <a:bodyPr wrap="square">
            <a:spAutoFit/>
          </a:bodyPr>
          <a:lstStyle/>
          <a:p>
            <a:r>
              <a:rPr lang="en-US" sz="1600" b="1" noProof="1">
                <a:solidFill>
                  <a:schemeClr val="bg1"/>
                </a:solidFill>
              </a:rPr>
              <a:t>Grupo de Gestión Humana</a:t>
            </a:r>
          </a:p>
        </p:txBody>
      </p:sp>
      <p:sp>
        <p:nvSpPr>
          <p:cNvPr id="41" name="Rectangle 27">
            <a:extLst>
              <a:ext uri="{FF2B5EF4-FFF2-40B4-BE49-F238E27FC236}">
                <a16:creationId xmlns:a16="http://schemas.microsoft.com/office/drawing/2014/main" xmlns="" id="{4218F920-DFEC-4F19-B07D-7E6075740874}"/>
              </a:ext>
            </a:extLst>
          </p:cNvPr>
          <p:cNvSpPr/>
          <p:nvPr/>
        </p:nvSpPr>
        <p:spPr>
          <a:xfrm>
            <a:off x="7660545" y="3703271"/>
            <a:ext cx="1735721" cy="338554"/>
          </a:xfrm>
          <a:prstGeom prst="rect">
            <a:avLst/>
          </a:prstGeom>
          <a:solidFill>
            <a:srgbClr val="002060"/>
          </a:solidFill>
        </p:spPr>
        <p:txBody>
          <a:bodyPr wrap="square">
            <a:spAutoFit/>
          </a:bodyPr>
          <a:lstStyle/>
          <a:p>
            <a:pPr algn="ctr"/>
            <a:r>
              <a:rPr lang="en-US" sz="1600" b="1" noProof="1">
                <a:solidFill>
                  <a:schemeClr val="bg1"/>
                </a:solidFill>
              </a:rPr>
              <a:t>Gerente Público</a:t>
            </a:r>
          </a:p>
        </p:txBody>
      </p:sp>
      <p:pic>
        <p:nvPicPr>
          <p:cNvPr id="42" name="Picture 2" descr="Resultado de imagen para VoBo">
            <a:extLst>
              <a:ext uri="{FF2B5EF4-FFF2-40B4-BE49-F238E27FC236}">
                <a16:creationId xmlns:a16="http://schemas.microsoft.com/office/drawing/2014/main" xmlns="" id="{BB9FD969-C8E1-43A4-AAF8-2595EFCF68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5" t="8378" r="6708" b="26421"/>
          <a:stretch/>
        </p:blipFill>
        <p:spPr bwMode="auto">
          <a:xfrm>
            <a:off x="9754374" y="4078216"/>
            <a:ext cx="754302" cy="55448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E1DCACDF-AF6C-40D2-8AD5-14CD3278CC45}"/>
              </a:ext>
            </a:extLst>
          </p:cNvPr>
          <p:cNvSpPr txBox="1"/>
          <p:nvPr/>
        </p:nvSpPr>
        <p:spPr>
          <a:xfrm>
            <a:off x="9561070" y="3317709"/>
            <a:ext cx="1140909" cy="830997"/>
          </a:xfrm>
          <a:prstGeom prst="rect">
            <a:avLst/>
          </a:prstGeom>
          <a:noFill/>
        </p:spPr>
        <p:txBody>
          <a:bodyPr wrap="square" rtlCol="0">
            <a:spAutoFit/>
          </a:bodyPr>
          <a:lstStyle/>
          <a:p>
            <a:pPr algn="ctr"/>
            <a:r>
              <a:rPr lang="es-CO" sz="1600" b="1" dirty="0"/>
              <a:t>Oficina Asesora de Planeación</a:t>
            </a:r>
          </a:p>
        </p:txBody>
      </p:sp>
      <p:sp>
        <p:nvSpPr>
          <p:cNvPr id="43" name="Rectangle 27">
            <a:extLst>
              <a:ext uri="{FF2B5EF4-FFF2-40B4-BE49-F238E27FC236}">
                <a16:creationId xmlns:a16="http://schemas.microsoft.com/office/drawing/2014/main" xmlns="" id="{7974741D-A58E-4016-A072-6F09AFE11FFB}"/>
              </a:ext>
            </a:extLst>
          </p:cNvPr>
          <p:cNvSpPr/>
          <p:nvPr/>
        </p:nvSpPr>
        <p:spPr>
          <a:xfrm>
            <a:off x="4475630" y="2972888"/>
            <a:ext cx="2500685" cy="338554"/>
          </a:xfrm>
          <a:prstGeom prst="rect">
            <a:avLst/>
          </a:prstGeom>
          <a:solidFill>
            <a:srgbClr val="002060"/>
          </a:solidFill>
        </p:spPr>
        <p:txBody>
          <a:bodyPr wrap="square">
            <a:spAutoFit/>
          </a:bodyPr>
          <a:lstStyle/>
          <a:p>
            <a:r>
              <a:rPr lang="en-US" sz="1600" b="1" noProof="1">
                <a:solidFill>
                  <a:schemeClr val="bg1"/>
                </a:solidFill>
              </a:rPr>
              <a:t>Grupo de Gestión Humana</a:t>
            </a:r>
          </a:p>
        </p:txBody>
      </p:sp>
      <p:sp>
        <p:nvSpPr>
          <p:cNvPr id="44" name="Rectangle 27">
            <a:extLst>
              <a:ext uri="{FF2B5EF4-FFF2-40B4-BE49-F238E27FC236}">
                <a16:creationId xmlns:a16="http://schemas.microsoft.com/office/drawing/2014/main" xmlns="" id="{8D63A3C4-DA52-4922-A1E7-4F56EA8B3284}"/>
              </a:ext>
            </a:extLst>
          </p:cNvPr>
          <p:cNvSpPr/>
          <p:nvPr/>
        </p:nvSpPr>
        <p:spPr>
          <a:xfrm>
            <a:off x="5232521" y="1581360"/>
            <a:ext cx="3856047" cy="338554"/>
          </a:xfrm>
          <a:prstGeom prst="rect">
            <a:avLst/>
          </a:prstGeom>
          <a:solidFill>
            <a:srgbClr val="002060"/>
          </a:solidFill>
        </p:spPr>
        <p:txBody>
          <a:bodyPr wrap="square">
            <a:spAutoFit/>
          </a:bodyPr>
          <a:lstStyle/>
          <a:p>
            <a:r>
              <a:rPr lang="en-US" sz="1600" b="1" noProof="1">
                <a:solidFill>
                  <a:schemeClr val="bg1"/>
                </a:solidFill>
              </a:rPr>
              <a:t>Jefe Inmediato y Grupo de Gestión Humana</a:t>
            </a:r>
          </a:p>
        </p:txBody>
      </p:sp>
    </p:spTree>
    <p:extLst>
      <p:ext uri="{BB962C8B-B14F-4D97-AF65-F5344CB8AC3E}">
        <p14:creationId xmlns:p14="http://schemas.microsoft.com/office/powerpoint/2010/main" val="86729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Preguntas frecuentes</a:t>
            </a:r>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561180" y="1676399"/>
            <a:ext cx="9840120" cy="4985417"/>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xmlns="" id="{DB2DC3FF-019C-401D-995A-2F8A4CDCD800}"/>
              </a:ext>
            </a:extLst>
          </p:cNvPr>
          <p:cNvSpPr txBox="1"/>
          <p:nvPr/>
        </p:nvSpPr>
        <p:spPr>
          <a:xfrm>
            <a:off x="781844" y="2022279"/>
            <a:ext cx="9542463" cy="4524315"/>
          </a:xfrm>
          <a:prstGeom prst="rect">
            <a:avLst/>
          </a:prstGeom>
          <a:noFill/>
        </p:spPr>
        <p:txBody>
          <a:bodyPr wrap="square">
            <a:spAutoFit/>
          </a:bodyPr>
          <a:lstStyle/>
          <a:p>
            <a:r>
              <a:rPr lang="es-ES" dirty="0"/>
              <a:t>¿Cuál es la fecha máxima para concertar y formalizar el acuerdo de gestión?</a:t>
            </a:r>
          </a:p>
          <a:p>
            <a:endParaRPr lang="es-ES" dirty="0"/>
          </a:p>
          <a:p>
            <a:r>
              <a:rPr lang="es-ES" dirty="0"/>
              <a:t>¿Concertar los factores adicionales es obligatorio?</a:t>
            </a:r>
          </a:p>
          <a:p>
            <a:endParaRPr lang="es-ES" dirty="0"/>
          </a:p>
          <a:p>
            <a:r>
              <a:rPr lang="es-ES" dirty="0"/>
              <a:t>¿Cuál es la vigencia de un acuerdo de gestión?</a:t>
            </a:r>
          </a:p>
          <a:p>
            <a:endParaRPr lang="es-ES" dirty="0"/>
          </a:p>
          <a:p>
            <a:r>
              <a:rPr lang="es-ES" dirty="0"/>
              <a:t>¿Aquél que esté en calidad de encargado en un empleo de gerencia pública también concertaría el acuerdo de gestión? </a:t>
            </a:r>
          </a:p>
          <a:p>
            <a:endParaRPr lang="es-ES" dirty="0"/>
          </a:p>
          <a:p>
            <a:r>
              <a:rPr lang="es-ES" dirty="0"/>
              <a:t>¿Quién debe evaluar el acuerdo de gestión?</a:t>
            </a:r>
          </a:p>
          <a:p>
            <a:endParaRPr lang="es-ES" dirty="0"/>
          </a:p>
          <a:p>
            <a:r>
              <a:rPr lang="es-ES" dirty="0"/>
              <a:t>¿Cada cuánto se hace seguimiento a los acuerdos de gestión?</a:t>
            </a:r>
          </a:p>
          <a:p>
            <a:endParaRPr lang="es-ES" dirty="0"/>
          </a:p>
          <a:p>
            <a:r>
              <a:rPr lang="es-ES" dirty="0"/>
              <a:t>¿La calificación insatisfactoria del acuerdo de gestión es causal del retiro de un gerente público?</a:t>
            </a:r>
          </a:p>
          <a:p>
            <a:endParaRPr lang="es-ES" dirty="0"/>
          </a:p>
          <a:p>
            <a:r>
              <a:rPr lang="es-ES" dirty="0"/>
              <a:t>¿Es posible concertar más de cinco (5) compromisos laborales?</a:t>
            </a:r>
            <a:endParaRPr lang="es-CO" dirty="0"/>
          </a:p>
        </p:txBody>
      </p:sp>
    </p:spTree>
    <p:extLst>
      <p:ext uri="{BB962C8B-B14F-4D97-AF65-F5344CB8AC3E}">
        <p14:creationId xmlns:p14="http://schemas.microsoft.com/office/powerpoint/2010/main" val="302259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B04D7A7E-8164-4088-BC1B-A1695A9D7CE0}"/>
              </a:ext>
            </a:extLst>
          </p:cNvPr>
          <p:cNvSpPr txBox="1"/>
          <p:nvPr/>
        </p:nvSpPr>
        <p:spPr>
          <a:xfrm>
            <a:off x="2133600" y="3869987"/>
            <a:ext cx="8216900" cy="1015663"/>
          </a:xfrm>
          <a:prstGeom prst="rect">
            <a:avLst/>
          </a:prstGeom>
          <a:noFill/>
        </p:spPr>
        <p:txBody>
          <a:bodyPr wrap="square" rtlCol="0">
            <a:spAutoFit/>
          </a:bodyPr>
          <a:lstStyle/>
          <a:p>
            <a:r>
              <a:rPr lang="es-MX" sz="6000" b="1" dirty="0">
                <a:solidFill>
                  <a:schemeClr val="bg1"/>
                </a:solidFill>
                <a:latin typeface="Work Sans" panose="00000500000000000000" pitchFamily="50" charset="0"/>
              </a:rPr>
              <a:t>Nombre del Plan (</a:t>
            </a:r>
            <a:r>
              <a:rPr lang="es-MX" sz="6000" b="1" dirty="0" err="1">
                <a:solidFill>
                  <a:schemeClr val="bg1"/>
                </a:solidFill>
                <a:latin typeface="Work Sans" panose="00000500000000000000" pitchFamily="50" charset="0"/>
              </a:rPr>
              <a:t>xx</a:t>
            </a:r>
            <a:r>
              <a:rPr lang="es-MX" sz="6000" b="1" dirty="0">
                <a:solidFill>
                  <a:schemeClr val="bg1"/>
                </a:solidFill>
                <a:latin typeface="Work Sans" panose="00000500000000000000" pitchFamily="50" charset="0"/>
              </a:rPr>
              <a:t>)</a:t>
            </a:r>
          </a:p>
        </p:txBody>
      </p:sp>
      <p:pic>
        <p:nvPicPr>
          <p:cNvPr id="1026" name="Picture 2" descr="Resultado de imagen para evaluación gerentes">
            <a:extLst>
              <a:ext uri="{FF2B5EF4-FFF2-40B4-BE49-F238E27FC236}">
                <a16:creationId xmlns:a16="http://schemas.microsoft.com/office/drawing/2014/main" xmlns="" id="{41C7A318-CD5D-4220-91B6-D62FA48A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 y="0"/>
            <a:ext cx="10790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3">
            <a:extLst>
              <a:ext uri="{FF2B5EF4-FFF2-40B4-BE49-F238E27FC236}">
                <a16:creationId xmlns:a16="http://schemas.microsoft.com/office/drawing/2014/main" xmlns="" id="{A82D3157-CF54-445C-8493-A4F705518314}"/>
              </a:ext>
            </a:extLst>
          </p:cNvPr>
          <p:cNvSpPr>
            <a:spLocks noGrp="1"/>
          </p:cNvSpPr>
          <p:nvPr>
            <p:ph type="subTitle" idx="1"/>
          </p:nvPr>
        </p:nvSpPr>
        <p:spPr/>
        <p:txBody>
          <a:bodyPr/>
          <a:lstStyle/>
          <a:p>
            <a:endParaRPr lang="es-CO" dirty="0"/>
          </a:p>
        </p:txBody>
      </p:sp>
      <p:sp>
        <p:nvSpPr>
          <p:cNvPr id="13" name="Rectángulo 12">
            <a:extLst>
              <a:ext uri="{FF2B5EF4-FFF2-40B4-BE49-F238E27FC236}">
                <a16:creationId xmlns:a16="http://schemas.microsoft.com/office/drawing/2014/main" xmlns="" id="{3BEA5B63-8D7C-4B97-B576-EF83FC0689C9}"/>
              </a:ext>
            </a:extLst>
          </p:cNvPr>
          <p:cNvSpPr/>
          <p:nvPr/>
        </p:nvSpPr>
        <p:spPr>
          <a:xfrm>
            <a:off x="756839" y="5437525"/>
            <a:ext cx="8310563" cy="317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xmlns="" id="{917EF7C2-FDA6-4212-B810-616F63EA9A96}"/>
              </a:ext>
            </a:extLst>
          </p:cNvPr>
          <p:cNvSpPr/>
          <p:nvPr/>
        </p:nvSpPr>
        <p:spPr>
          <a:xfrm>
            <a:off x="155574" y="5768975"/>
            <a:ext cx="8310563" cy="5091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p>
        </p:txBody>
      </p:sp>
      <p:pic>
        <p:nvPicPr>
          <p:cNvPr id="15" name="Imagen 14">
            <a:extLst>
              <a:ext uri="{FF2B5EF4-FFF2-40B4-BE49-F238E27FC236}">
                <a16:creationId xmlns:a16="http://schemas.microsoft.com/office/drawing/2014/main" xmlns="" id="{D75AD337-7A09-404B-9D91-13D1A71DDECE}"/>
              </a:ext>
            </a:extLst>
          </p:cNvPr>
          <p:cNvPicPr>
            <a:picLocks noChangeAspect="1"/>
          </p:cNvPicPr>
          <p:nvPr/>
        </p:nvPicPr>
        <p:blipFill>
          <a:blip r:embed="rId3"/>
          <a:stretch>
            <a:fillRect/>
          </a:stretch>
        </p:blipFill>
        <p:spPr>
          <a:xfrm>
            <a:off x="7748207" y="414000"/>
            <a:ext cx="3038475" cy="571500"/>
          </a:xfrm>
          <a:prstGeom prst="rect">
            <a:avLst/>
          </a:prstGeom>
        </p:spPr>
      </p:pic>
      <p:sp>
        <p:nvSpPr>
          <p:cNvPr id="16" name="Subtítulo 2">
            <a:extLst>
              <a:ext uri="{FF2B5EF4-FFF2-40B4-BE49-F238E27FC236}">
                <a16:creationId xmlns:a16="http://schemas.microsoft.com/office/drawing/2014/main" xmlns="" id="{40CA3B86-8565-4EA3-B36F-02DB825BAC1E}"/>
              </a:ext>
            </a:extLst>
          </p:cNvPr>
          <p:cNvSpPr txBox="1">
            <a:spLocks/>
          </p:cNvSpPr>
          <p:nvPr/>
        </p:nvSpPr>
        <p:spPr>
          <a:xfrm>
            <a:off x="391814" y="5804947"/>
            <a:ext cx="7847311" cy="431969"/>
          </a:xfrm>
          <a:prstGeom prst="rect">
            <a:avLst/>
          </a:prstGeom>
        </p:spPr>
        <p:txBody>
          <a:bodyPr vert="horz" lIns="91440" tIns="45720" rIns="91440" bIns="45720" rtlCol="0">
            <a:noAutofit/>
          </a:bodyPr>
          <a:lstStyle>
            <a:lvl1pPr marL="0" indent="0" algn="ctr" defTabSz="809976" rtl="0" eaLnBrk="1" latinLnBrk="0" hangingPunct="1">
              <a:lnSpc>
                <a:spcPct val="90000"/>
              </a:lnSpc>
              <a:spcBef>
                <a:spcPts val="886"/>
              </a:spcBef>
              <a:buFont typeface="Arial" panose="020B0604020202020204" pitchFamily="34" charset="0"/>
              <a:buNone/>
              <a:defRPr sz="2126" kern="1200">
                <a:solidFill>
                  <a:schemeClr val="tx1"/>
                </a:solidFill>
                <a:latin typeface="+mn-lt"/>
                <a:ea typeface="+mn-ea"/>
                <a:cs typeface="+mn-cs"/>
              </a:defRPr>
            </a:lvl1pPr>
            <a:lvl2pPr marL="404988" indent="0" algn="ctr" defTabSz="809976" rtl="0" eaLnBrk="1" latinLnBrk="0" hangingPunct="1">
              <a:lnSpc>
                <a:spcPct val="90000"/>
              </a:lnSpc>
              <a:spcBef>
                <a:spcPts val="443"/>
              </a:spcBef>
              <a:buFont typeface="Arial" panose="020B0604020202020204" pitchFamily="34" charset="0"/>
              <a:buNone/>
              <a:defRPr sz="1772" kern="1200">
                <a:solidFill>
                  <a:schemeClr val="tx1"/>
                </a:solidFill>
                <a:latin typeface="+mn-lt"/>
                <a:ea typeface="+mn-ea"/>
                <a:cs typeface="+mn-cs"/>
              </a:defRPr>
            </a:lvl2pPr>
            <a:lvl3pPr marL="809976" indent="0" algn="ctr" defTabSz="809976" rtl="0" eaLnBrk="1" latinLnBrk="0" hangingPunct="1">
              <a:lnSpc>
                <a:spcPct val="90000"/>
              </a:lnSpc>
              <a:spcBef>
                <a:spcPts val="443"/>
              </a:spcBef>
              <a:buFont typeface="Arial" panose="020B0604020202020204" pitchFamily="34" charset="0"/>
              <a:buNone/>
              <a:defRPr sz="1594" kern="1200">
                <a:solidFill>
                  <a:schemeClr val="tx1"/>
                </a:solidFill>
                <a:latin typeface="+mn-lt"/>
                <a:ea typeface="+mn-ea"/>
                <a:cs typeface="+mn-cs"/>
              </a:defRPr>
            </a:lvl3pPr>
            <a:lvl4pPr marL="1214963"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4pPr>
            <a:lvl5pPr marL="1619951"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5pPr>
            <a:lvl6pPr marL="2024939"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6pPr>
            <a:lvl7pPr marL="2429927"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7pPr>
            <a:lvl8pPr marL="2834914"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8pPr>
            <a:lvl9pPr marL="3239902"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9pPr>
          </a:lstStyle>
          <a:p>
            <a:r>
              <a:rPr lang="es-MX" sz="2800" b="1" dirty="0"/>
              <a:t>GESTIÓN DEL RENDIMIENTO - GERENCIA PÚBLICA</a:t>
            </a:r>
          </a:p>
        </p:txBody>
      </p:sp>
    </p:spTree>
    <p:extLst>
      <p:ext uri="{BB962C8B-B14F-4D97-AF65-F5344CB8AC3E}">
        <p14:creationId xmlns:p14="http://schemas.microsoft.com/office/powerpoint/2010/main" val="394248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ACDF4A4-8CE3-4497-8A60-DE6B1C034847}"/>
              </a:ext>
            </a:extLst>
          </p:cNvPr>
          <p:cNvSpPr/>
          <p:nvPr/>
        </p:nvSpPr>
        <p:spPr>
          <a:xfrm>
            <a:off x="0" y="391567"/>
            <a:ext cx="2538562" cy="1159241"/>
          </a:xfrm>
          <a:prstGeom prst="rect">
            <a:avLst/>
          </a:prstGeom>
          <a:solidFill>
            <a:srgbClr val="326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9" name="Rectángulo 8">
            <a:extLst>
              <a:ext uri="{FF2B5EF4-FFF2-40B4-BE49-F238E27FC236}">
                <a16:creationId xmlns:a16="http://schemas.microsoft.com/office/drawing/2014/main" xmlns="" id="{D02102CB-6BE2-4032-A859-9B1720FD4A8D}"/>
              </a:ext>
            </a:extLst>
          </p:cNvPr>
          <p:cNvSpPr/>
          <p:nvPr/>
        </p:nvSpPr>
        <p:spPr>
          <a:xfrm>
            <a:off x="0" y="1708165"/>
            <a:ext cx="2538562" cy="4758269"/>
          </a:xfrm>
          <a:prstGeom prst="rect">
            <a:avLst/>
          </a:prstGeom>
          <a:solidFill>
            <a:srgbClr val="326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6" name="Rectángulo 5">
            <a:extLst>
              <a:ext uri="{FF2B5EF4-FFF2-40B4-BE49-F238E27FC236}">
                <a16:creationId xmlns:a16="http://schemas.microsoft.com/office/drawing/2014/main" xmlns="" id="{E530DBE2-8B71-4768-8705-2E096D24DCDE}"/>
              </a:ext>
            </a:extLst>
          </p:cNvPr>
          <p:cNvSpPr/>
          <p:nvPr/>
        </p:nvSpPr>
        <p:spPr>
          <a:xfrm>
            <a:off x="0" y="1550808"/>
            <a:ext cx="2538562" cy="1573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13" name="Rectángulo 12">
            <a:extLst>
              <a:ext uri="{FF2B5EF4-FFF2-40B4-BE49-F238E27FC236}">
                <a16:creationId xmlns:a16="http://schemas.microsoft.com/office/drawing/2014/main" xmlns="" id="{27D4D5F7-F739-4AC6-A5F7-4F22E8CA35F2}"/>
              </a:ext>
            </a:extLst>
          </p:cNvPr>
          <p:cNvSpPr/>
          <p:nvPr/>
        </p:nvSpPr>
        <p:spPr>
          <a:xfrm>
            <a:off x="2649316" y="723118"/>
            <a:ext cx="8344504" cy="692177"/>
          </a:xfrm>
          <a:prstGeom prst="rect">
            <a:avLst/>
          </a:prstGeom>
        </p:spPr>
        <p:txBody>
          <a:bodyPr wrap="square">
            <a:spAutoFit/>
          </a:bodyPr>
          <a:lstStyle/>
          <a:p>
            <a:r>
              <a:rPr lang="es-CO" sz="3898" b="1" dirty="0">
                <a:solidFill>
                  <a:srgbClr val="3266CB"/>
                </a:solidFill>
                <a:latin typeface="Work Sans" panose="00000500000000000000"/>
              </a:rPr>
              <a:t>Espacio de Preguntas</a:t>
            </a:r>
          </a:p>
        </p:txBody>
      </p:sp>
      <p:pic>
        <p:nvPicPr>
          <p:cNvPr id="2050" name="Picture 2" descr="24 preguntas de 'sí o no' comprometidas para conocer mejor a alguien">
            <a:extLst>
              <a:ext uri="{FF2B5EF4-FFF2-40B4-BE49-F238E27FC236}">
                <a16:creationId xmlns:a16="http://schemas.microsoft.com/office/drawing/2014/main" xmlns="" id="{01068169-C7F8-4769-9493-821CA1D99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562" y="1708165"/>
            <a:ext cx="8261200" cy="47453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1">
            <a:extLst>
              <a:ext uri="{FF2B5EF4-FFF2-40B4-BE49-F238E27FC236}">
                <a16:creationId xmlns:a16="http://schemas.microsoft.com/office/drawing/2014/main" xmlns="" id="{1C4B0DF5-B362-47AA-ABCB-5CF285B89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808" y="5717179"/>
            <a:ext cx="2069954" cy="41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1951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sp>
        <p:nvSpPr>
          <p:cNvPr id="12" name="CuadroTexto 15">
            <a:extLst>
              <a:ext uri="{FF2B5EF4-FFF2-40B4-BE49-F238E27FC236}">
                <a16:creationId xmlns:a16="http://schemas.microsoft.com/office/drawing/2014/main" xmlns="" id="{2AD10B15-7ABF-4C57-92E1-8FB1C70A46F9}"/>
              </a:ext>
            </a:extLst>
          </p:cNvPr>
          <p:cNvSpPr txBox="1">
            <a:spLocks noChangeArrowheads="1"/>
          </p:cNvSpPr>
          <p:nvPr/>
        </p:nvSpPr>
        <p:spPr bwMode="auto">
          <a:xfrm>
            <a:off x="1846296" y="3252073"/>
            <a:ext cx="4859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defTabSz="914400">
              <a:lnSpc>
                <a:spcPct val="100000"/>
              </a:lnSpc>
              <a:spcBef>
                <a:spcPct val="0"/>
              </a:spcBef>
              <a:buFontTx/>
              <a:buNone/>
            </a:pPr>
            <a:r>
              <a:rPr lang="es-ES_tradnl" altLang="es-CO" sz="4800" b="1" dirty="0">
                <a:solidFill>
                  <a:prstClr val="white"/>
                </a:solidFill>
              </a:rPr>
              <a:t>2</a:t>
            </a:r>
          </a:p>
        </p:txBody>
      </p:sp>
      <p:sp>
        <p:nvSpPr>
          <p:cNvPr id="14" name="6 Rectángulo redondeado">
            <a:extLst>
              <a:ext uri="{FF2B5EF4-FFF2-40B4-BE49-F238E27FC236}">
                <a16:creationId xmlns:a16="http://schemas.microsoft.com/office/drawing/2014/main" xmlns="" id="{D90A3233-A37F-40A2-B991-9C5F33A86C39}"/>
              </a:ext>
            </a:extLst>
          </p:cNvPr>
          <p:cNvSpPr/>
          <p:nvPr/>
        </p:nvSpPr>
        <p:spPr>
          <a:xfrm>
            <a:off x="107601" y="2478056"/>
            <a:ext cx="4169124" cy="1575424"/>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white"/>
              </a:solidFill>
              <a:effectLst/>
              <a:uLnTx/>
              <a:uFillTx/>
            </a:endParaRPr>
          </a:p>
        </p:txBody>
      </p:sp>
      <p:sp>
        <p:nvSpPr>
          <p:cNvPr id="15" name="10 CuadroTexto">
            <a:extLst>
              <a:ext uri="{FF2B5EF4-FFF2-40B4-BE49-F238E27FC236}">
                <a16:creationId xmlns:a16="http://schemas.microsoft.com/office/drawing/2014/main" xmlns="" id="{19A7E454-191C-4328-8256-9D911BA73BA8}"/>
              </a:ext>
            </a:extLst>
          </p:cNvPr>
          <p:cNvSpPr txBox="1"/>
          <p:nvPr/>
        </p:nvSpPr>
        <p:spPr>
          <a:xfrm>
            <a:off x="123825" y="2541333"/>
            <a:ext cx="4004553" cy="16004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ED7D31">
                    <a:lumMod val="50000"/>
                  </a:srgbClr>
                </a:solidFill>
                <a:effectLst/>
                <a:uLnTx/>
                <a:uFillTx/>
              </a:rPr>
              <a:t>Ley 909 de 2004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dirty="0">
              <a:ln>
                <a:noFill/>
              </a:ln>
              <a:solidFill>
                <a:srgbClr val="ED7D31">
                  <a:lumMod val="5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ED7D31">
                    <a:lumMod val="50000"/>
                  </a:srgbClr>
                </a:solidFill>
                <a:effectLst/>
                <a:uLnTx/>
                <a:uFillTx/>
              </a:rPr>
              <a:t>Por la cual se expiden normas que regulan el empleo público, la carrera administrativa, gerencia pública y se dictan otras disposiciones</a:t>
            </a:r>
          </a:p>
        </p:txBody>
      </p:sp>
      <p:sp>
        <p:nvSpPr>
          <p:cNvPr id="16" name="11 CuadroTexto">
            <a:extLst>
              <a:ext uri="{FF2B5EF4-FFF2-40B4-BE49-F238E27FC236}">
                <a16:creationId xmlns:a16="http://schemas.microsoft.com/office/drawing/2014/main" xmlns="" id="{C5DC9C50-0945-436B-9732-E889BC947322}"/>
              </a:ext>
            </a:extLst>
          </p:cNvPr>
          <p:cNvSpPr txBox="1"/>
          <p:nvPr/>
        </p:nvSpPr>
        <p:spPr>
          <a:xfrm>
            <a:off x="311863" y="4531013"/>
            <a:ext cx="3920213" cy="10464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ED7D31">
                    <a:lumMod val="50000"/>
                  </a:srgbClr>
                </a:solidFill>
                <a:effectLst/>
                <a:uLnTx/>
                <a:uFillTx/>
              </a:rPr>
              <a:t>Decreto 1083 de 2015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dirty="0">
              <a:ln>
                <a:noFill/>
              </a:ln>
              <a:solidFill>
                <a:srgbClr val="ED7D31">
                  <a:lumMod val="5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ED7D31">
                    <a:lumMod val="50000"/>
                  </a:srgbClr>
                </a:solidFill>
                <a:effectLst/>
                <a:uLnTx/>
                <a:uFillTx/>
              </a:rPr>
              <a:t>Decreto único reglamentario del sector de la función pública</a:t>
            </a:r>
          </a:p>
        </p:txBody>
      </p:sp>
      <p:sp>
        <p:nvSpPr>
          <p:cNvPr id="17" name="12 Rectángulo redondeado">
            <a:extLst>
              <a:ext uri="{FF2B5EF4-FFF2-40B4-BE49-F238E27FC236}">
                <a16:creationId xmlns:a16="http://schemas.microsoft.com/office/drawing/2014/main" xmlns="" id="{66FE5A19-4B09-48E0-BCB3-570B542CED9D}"/>
              </a:ext>
            </a:extLst>
          </p:cNvPr>
          <p:cNvSpPr/>
          <p:nvPr/>
        </p:nvSpPr>
        <p:spPr>
          <a:xfrm>
            <a:off x="107601" y="4444770"/>
            <a:ext cx="4169124" cy="1147589"/>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grpSp>
        <p:nvGrpSpPr>
          <p:cNvPr id="18" name="13 Grupo">
            <a:extLst>
              <a:ext uri="{FF2B5EF4-FFF2-40B4-BE49-F238E27FC236}">
                <a16:creationId xmlns:a16="http://schemas.microsoft.com/office/drawing/2014/main" xmlns="" id="{B704B844-EE1F-4976-ABCF-0ADCF92A1EB9}"/>
              </a:ext>
            </a:extLst>
          </p:cNvPr>
          <p:cNvGrpSpPr/>
          <p:nvPr/>
        </p:nvGrpSpPr>
        <p:grpSpPr>
          <a:xfrm rot="10800000">
            <a:off x="4322359" y="2524088"/>
            <a:ext cx="4320479" cy="1371749"/>
            <a:chOff x="4921357" y="794288"/>
            <a:chExt cx="1821565" cy="611216"/>
          </a:xfrm>
          <a:solidFill>
            <a:srgbClr val="F6A460"/>
          </a:solidFill>
        </p:grpSpPr>
        <p:sp>
          <p:nvSpPr>
            <p:cNvPr id="19" name="14 Cheurón">
              <a:extLst>
                <a:ext uri="{FF2B5EF4-FFF2-40B4-BE49-F238E27FC236}">
                  <a16:creationId xmlns:a16="http://schemas.microsoft.com/office/drawing/2014/main" xmlns="" id="{086323F3-D9F0-43F6-8904-65A2E2B41630}"/>
                </a:ext>
              </a:extLst>
            </p:cNvPr>
            <p:cNvSpPr/>
            <p:nvPr/>
          </p:nvSpPr>
          <p:spPr>
            <a:xfrm>
              <a:off x="4921357" y="794288"/>
              <a:ext cx="1821565" cy="611216"/>
            </a:xfrm>
            <a:prstGeom prst="chevron">
              <a:avLst/>
            </a:prstGeom>
            <a:grpFill/>
            <a:ln w="12700" cap="flat" cmpd="sng" algn="ctr">
              <a:solidFill>
                <a:sysClr val="window" lastClr="FFFFFF">
                  <a:hueOff val="0"/>
                  <a:satOff val="0"/>
                  <a:lumOff val="0"/>
                  <a:alphaOff val="0"/>
                </a:sysClr>
              </a:solidFill>
              <a:prstDash val="solid"/>
              <a:miter lim="800000"/>
            </a:ln>
            <a:effectLst/>
          </p:spPr>
        </p:sp>
        <p:sp>
          <p:nvSpPr>
            <p:cNvPr id="20" name="Cheurón 4">
              <a:extLst>
                <a:ext uri="{FF2B5EF4-FFF2-40B4-BE49-F238E27FC236}">
                  <a16:creationId xmlns:a16="http://schemas.microsoft.com/office/drawing/2014/main" xmlns="" id="{2846222C-FCD4-4E3D-9827-6C96610CDF23}"/>
                </a:ext>
              </a:extLst>
            </p:cNvPr>
            <p:cNvSpPr/>
            <p:nvPr/>
          </p:nvSpPr>
          <p:spPr>
            <a:xfrm rot="10800000">
              <a:off x="5285670" y="878014"/>
              <a:ext cx="1092939" cy="521622"/>
            </a:xfrm>
            <a:prstGeom prst="rect">
              <a:avLst/>
            </a:prstGeom>
            <a:grpFill/>
            <a:ln>
              <a:noFill/>
            </a:ln>
            <a:effectLst/>
          </p:spPr>
          <p:txBody>
            <a:bodyPr spcFirstLastPara="0" vert="horz" wrap="square" lIns="48006" tIns="16002" rIns="16002" bIns="16002"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1" i="0" u="none" strike="noStrike" kern="0" cap="none" spc="0" normalizeH="0" baseline="0" noProof="0" dirty="0">
                  <a:ln>
                    <a:noFill/>
                  </a:ln>
                  <a:solidFill>
                    <a:prstClr val="white"/>
                  </a:solidFill>
                  <a:effectLst/>
                  <a:uLnTx/>
                  <a:uFillTx/>
                </a:rPr>
                <a:t>Título VIII</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none" strike="noStrike" kern="0" cap="none" spc="0" normalizeH="0" baseline="0" noProof="0" dirty="0">
                  <a:ln>
                    <a:noFill/>
                  </a:ln>
                  <a:solidFill>
                    <a:prstClr val="white"/>
                  </a:solidFill>
                  <a:effectLst/>
                  <a:uLnTx/>
                  <a:uFillTx/>
                </a:rPr>
                <a:t>Principios de gerencia pública en la Administración </a:t>
              </a:r>
            </a:p>
          </p:txBody>
        </p:sp>
      </p:grpSp>
      <p:grpSp>
        <p:nvGrpSpPr>
          <p:cNvPr id="21" name="16 Grupo">
            <a:extLst>
              <a:ext uri="{FF2B5EF4-FFF2-40B4-BE49-F238E27FC236}">
                <a16:creationId xmlns:a16="http://schemas.microsoft.com/office/drawing/2014/main" xmlns="" id="{6D5D9FF3-18A8-47E2-9E06-35DFA120A6D0}"/>
              </a:ext>
            </a:extLst>
          </p:cNvPr>
          <p:cNvGrpSpPr/>
          <p:nvPr/>
        </p:nvGrpSpPr>
        <p:grpSpPr>
          <a:xfrm rot="10800000">
            <a:off x="4322358" y="4295281"/>
            <a:ext cx="4320479" cy="1369304"/>
            <a:chOff x="4921357" y="833216"/>
            <a:chExt cx="1821565" cy="611216"/>
          </a:xfrm>
          <a:solidFill>
            <a:srgbClr val="F6A460"/>
          </a:solidFill>
        </p:grpSpPr>
        <p:sp>
          <p:nvSpPr>
            <p:cNvPr id="22" name="17 Cheurón">
              <a:extLst>
                <a:ext uri="{FF2B5EF4-FFF2-40B4-BE49-F238E27FC236}">
                  <a16:creationId xmlns:a16="http://schemas.microsoft.com/office/drawing/2014/main" xmlns="" id="{8820DFDB-65FA-43E2-B627-1491418DA355}"/>
                </a:ext>
              </a:extLst>
            </p:cNvPr>
            <p:cNvSpPr/>
            <p:nvPr/>
          </p:nvSpPr>
          <p:spPr>
            <a:xfrm>
              <a:off x="4921357" y="833216"/>
              <a:ext cx="1821565" cy="611216"/>
            </a:xfrm>
            <a:prstGeom prst="chevron">
              <a:avLst/>
            </a:prstGeom>
            <a:grpFill/>
            <a:ln w="12700" cap="flat" cmpd="sng" algn="ctr">
              <a:solidFill>
                <a:sysClr val="window" lastClr="FFFFFF">
                  <a:hueOff val="0"/>
                  <a:satOff val="0"/>
                  <a:lumOff val="0"/>
                  <a:alphaOff val="0"/>
                </a:sysClr>
              </a:solidFill>
              <a:prstDash val="solid"/>
              <a:miter lim="800000"/>
            </a:ln>
            <a:effectLst/>
          </p:spPr>
        </p:sp>
        <p:sp>
          <p:nvSpPr>
            <p:cNvPr id="23" name="Cheurón 4">
              <a:extLst>
                <a:ext uri="{FF2B5EF4-FFF2-40B4-BE49-F238E27FC236}">
                  <a16:creationId xmlns:a16="http://schemas.microsoft.com/office/drawing/2014/main" xmlns="" id="{5ADEF5EF-33DD-4BF6-9DE5-8F664DB68D4B}"/>
                </a:ext>
              </a:extLst>
            </p:cNvPr>
            <p:cNvSpPr/>
            <p:nvPr/>
          </p:nvSpPr>
          <p:spPr>
            <a:xfrm rot="10800000">
              <a:off x="5285670" y="878014"/>
              <a:ext cx="1092939" cy="521622"/>
            </a:xfrm>
            <a:prstGeom prst="rect">
              <a:avLst/>
            </a:prstGeom>
            <a:grpFill/>
            <a:ln>
              <a:noFill/>
            </a:ln>
            <a:effectLst/>
          </p:spPr>
          <p:txBody>
            <a:bodyPr spcFirstLastPara="0" vert="horz" wrap="square" lIns="48006" tIns="16002" rIns="16002" bIns="16002"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1" i="0" u="none" strike="noStrike" kern="0" cap="none" spc="0" normalizeH="0" baseline="0" noProof="0" dirty="0">
                  <a:ln>
                    <a:noFill/>
                  </a:ln>
                  <a:solidFill>
                    <a:prstClr val="white"/>
                  </a:solidFill>
                  <a:effectLst/>
                  <a:uLnTx/>
                  <a:uFillTx/>
                </a:rPr>
                <a:t>Titulo IV</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sng" strike="noStrike" kern="0" cap="none" spc="0" normalizeH="0" baseline="0" noProof="0" dirty="0">
                  <a:ln>
                    <a:noFill/>
                  </a:ln>
                  <a:solidFill>
                    <a:prstClr val="white"/>
                  </a:solidFill>
                  <a:effectLst/>
                  <a:uLnTx/>
                  <a:uFillTx/>
                </a:rPr>
                <a:t>Competencias </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none" strike="noStrike" kern="0" cap="none" spc="0" normalizeH="0" baseline="0" noProof="0" dirty="0">
                  <a:ln>
                    <a:noFill/>
                  </a:ln>
                  <a:solidFill>
                    <a:prstClr val="white"/>
                  </a:solidFill>
                  <a:effectLst/>
                  <a:uLnTx/>
                  <a:uFillTx/>
                </a:rPr>
                <a:t>Título XIII</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none" strike="noStrike" kern="0" cap="none" spc="0" normalizeH="0" baseline="0" noProof="0" dirty="0">
                  <a:ln>
                    <a:noFill/>
                  </a:ln>
                  <a:solidFill>
                    <a:prstClr val="white"/>
                  </a:solidFill>
                  <a:effectLst/>
                  <a:uLnTx/>
                  <a:uFillTx/>
                </a:rPr>
                <a:t>Gerencia pública</a:t>
              </a:r>
            </a:p>
          </p:txBody>
        </p:sp>
      </p:grpSp>
      <p:sp>
        <p:nvSpPr>
          <p:cNvPr id="24" name="CuadroTexto 23">
            <a:extLst>
              <a:ext uri="{FF2B5EF4-FFF2-40B4-BE49-F238E27FC236}">
                <a16:creationId xmlns:a16="http://schemas.microsoft.com/office/drawing/2014/main" xmlns="" id="{AC2D163C-E3B0-46AF-84DE-8C539EA8B740}"/>
              </a:ext>
            </a:extLst>
          </p:cNvPr>
          <p:cNvSpPr txBox="1"/>
          <p:nvPr/>
        </p:nvSpPr>
        <p:spPr>
          <a:xfrm>
            <a:off x="619920" y="1440435"/>
            <a:ext cx="8216900" cy="646331"/>
          </a:xfrm>
          <a:prstGeom prst="rect">
            <a:avLst/>
          </a:prstGeom>
          <a:noFill/>
        </p:spPr>
        <p:txBody>
          <a:bodyPr wrap="square" rtlCol="0">
            <a:spAutoFit/>
          </a:bodyPr>
          <a:lstStyle/>
          <a:p>
            <a:r>
              <a:rPr lang="es-MX" sz="3600" b="1" dirty="0">
                <a:solidFill>
                  <a:schemeClr val="accent1">
                    <a:lumMod val="75000"/>
                  </a:schemeClr>
                </a:solidFill>
                <a:latin typeface="Work Sans" panose="00000500000000000000" pitchFamily="50" charset="0"/>
              </a:rPr>
              <a:t>Contexto legal</a:t>
            </a:r>
          </a:p>
        </p:txBody>
      </p:sp>
      <p:pic>
        <p:nvPicPr>
          <p:cNvPr id="3" name="Imagen 2">
            <a:extLst>
              <a:ext uri="{FF2B5EF4-FFF2-40B4-BE49-F238E27FC236}">
                <a16:creationId xmlns:a16="http://schemas.microsoft.com/office/drawing/2014/main" xmlns="" id="{DBC46E76-6D97-4951-A0A6-86B854376394}"/>
              </a:ext>
            </a:extLst>
          </p:cNvPr>
          <p:cNvPicPr>
            <a:picLocks noChangeAspect="1"/>
          </p:cNvPicPr>
          <p:nvPr/>
        </p:nvPicPr>
        <p:blipFill rotWithShape="1">
          <a:blip r:embed="rId3"/>
          <a:srcRect l="47009" t="26045" r="38177" b="31861"/>
          <a:stretch/>
        </p:blipFill>
        <p:spPr>
          <a:xfrm>
            <a:off x="7898608" y="2009775"/>
            <a:ext cx="2901155" cy="4636868"/>
          </a:xfrm>
          <a:prstGeom prst="rect">
            <a:avLst/>
          </a:prstGeom>
        </p:spPr>
      </p:pic>
    </p:spTree>
    <p:extLst>
      <p:ext uri="{BB962C8B-B14F-4D97-AF65-F5344CB8AC3E}">
        <p14:creationId xmlns:p14="http://schemas.microsoft.com/office/powerpoint/2010/main" val="32421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pic>
        <p:nvPicPr>
          <p:cNvPr id="13" name="Picture 2" descr="E:\Vibagon\Pictures\IMG-20170119-WA0024.jpg">
            <a:extLst>
              <a:ext uri="{FF2B5EF4-FFF2-40B4-BE49-F238E27FC236}">
                <a16:creationId xmlns:a16="http://schemas.microsoft.com/office/drawing/2014/main" xmlns="" id="{BC46BDB2-274A-44B5-88B8-26596C13D4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82"/>
          <a:stretch/>
        </p:blipFill>
        <p:spPr bwMode="auto">
          <a:xfrm>
            <a:off x="5855703" y="3771899"/>
            <a:ext cx="4742635" cy="29399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xmlns="" id="{36EB90A3-94BE-47DC-B0C8-0FFC07DE87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566"/>
          <a:stretch/>
        </p:blipFill>
        <p:spPr bwMode="auto">
          <a:xfrm>
            <a:off x="402546" y="3524250"/>
            <a:ext cx="4704533"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1 CuadroTexto">
            <a:extLst>
              <a:ext uri="{FF2B5EF4-FFF2-40B4-BE49-F238E27FC236}">
                <a16:creationId xmlns:a16="http://schemas.microsoft.com/office/drawing/2014/main" xmlns="" id="{C67E5F60-6480-4F63-B8F7-6945DC34DEB4}"/>
              </a:ext>
            </a:extLst>
          </p:cNvPr>
          <p:cNvSpPr txBox="1"/>
          <p:nvPr/>
        </p:nvSpPr>
        <p:spPr>
          <a:xfrm>
            <a:off x="87126" y="5464612"/>
            <a:ext cx="1827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ED7D31">
                    <a:lumMod val="50000"/>
                  </a:srgbClr>
                </a:solidFill>
                <a:effectLst/>
                <a:uLnTx/>
                <a:uFillTx/>
              </a:rPr>
              <a:t>Marzo 2020</a:t>
            </a:r>
            <a:endParaRPr kumimoji="0" lang="es-CO" sz="600" b="1" i="0" u="none" strike="noStrike" kern="0" cap="none" spc="0" normalizeH="0" baseline="0" noProof="0" dirty="0">
              <a:ln>
                <a:noFill/>
              </a:ln>
              <a:solidFill>
                <a:srgbClr val="ED7D31">
                  <a:lumMod val="50000"/>
                </a:srgbClr>
              </a:solidFill>
              <a:effectLst/>
              <a:uLnTx/>
              <a:uFillTx/>
            </a:endParaRPr>
          </a:p>
        </p:txBody>
      </p:sp>
      <p:sp>
        <p:nvSpPr>
          <p:cNvPr id="10" name="CuadroTexto 9">
            <a:extLst>
              <a:ext uri="{FF2B5EF4-FFF2-40B4-BE49-F238E27FC236}">
                <a16:creationId xmlns:a16="http://schemas.microsoft.com/office/drawing/2014/main" xmlns="" id="{0447669B-DC42-4453-B005-48D83D69647F}"/>
              </a:ext>
            </a:extLst>
          </p:cNvPr>
          <p:cNvSpPr txBox="1"/>
          <p:nvPr/>
        </p:nvSpPr>
        <p:spPr>
          <a:xfrm>
            <a:off x="415925" y="1828245"/>
            <a:ext cx="8216900" cy="646331"/>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Instrumentos DAFP  </a:t>
            </a:r>
          </a:p>
        </p:txBody>
      </p:sp>
      <p:pic>
        <p:nvPicPr>
          <p:cNvPr id="2" name="Imagen 1">
            <a:extLst>
              <a:ext uri="{FF2B5EF4-FFF2-40B4-BE49-F238E27FC236}">
                <a16:creationId xmlns:a16="http://schemas.microsoft.com/office/drawing/2014/main" xmlns="" id="{1083C46D-2E80-4AE3-8FE9-5470064960B5}"/>
              </a:ext>
            </a:extLst>
          </p:cNvPr>
          <p:cNvPicPr>
            <a:picLocks noChangeAspect="1"/>
          </p:cNvPicPr>
          <p:nvPr/>
        </p:nvPicPr>
        <p:blipFill>
          <a:blip r:embed="rId5"/>
          <a:stretch>
            <a:fillRect/>
          </a:stretch>
        </p:blipFill>
        <p:spPr>
          <a:xfrm>
            <a:off x="402546" y="3128615"/>
            <a:ext cx="2857500" cy="552450"/>
          </a:xfrm>
          <a:prstGeom prst="rect">
            <a:avLst/>
          </a:prstGeom>
        </p:spPr>
      </p:pic>
      <p:pic>
        <p:nvPicPr>
          <p:cNvPr id="14" name="Imagen 13">
            <a:extLst>
              <a:ext uri="{FF2B5EF4-FFF2-40B4-BE49-F238E27FC236}">
                <a16:creationId xmlns:a16="http://schemas.microsoft.com/office/drawing/2014/main" xmlns="" id="{82EA0983-65A9-4627-AD71-BC17235154B8}"/>
              </a:ext>
            </a:extLst>
          </p:cNvPr>
          <p:cNvPicPr>
            <a:picLocks noChangeAspect="1"/>
          </p:cNvPicPr>
          <p:nvPr/>
        </p:nvPicPr>
        <p:blipFill>
          <a:blip r:embed="rId5"/>
          <a:stretch>
            <a:fillRect/>
          </a:stretch>
        </p:blipFill>
        <p:spPr>
          <a:xfrm>
            <a:off x="5855703" y="3219449"/>
            <a:ext cx="2857500" cy="552450"/>
          </a:xfrm>
          <a:prstGeom prst="rect">
            <a:avLst/>
          </a:prstGeom>
        </p:spPr>
      </p:pic>
      <p:sp>
        <p:nvSpPr>
          <p:cNvPr id="20" name="11 CuadroTexto">
            <a:extLst>
              <a:ext uri="{FF2B5EF4-FFF2-40B4-BE49-F238E27FC236}">
                <a16:creationId xmlns:a16="http://schemas.microsoft.com/office/drawing/2014/main" xmlns="" id="{D2E141F7-36A9-4E36-9265-3F23A0253FCC}"/>
              </a:ext>
            </a:extLst>
          </p:cNvPr>
          <p:cNvSpPr txBox="1"/>
          <p:nvPr/>
        </p:nvSpPr>
        <p:spPr>
          <a:xfrm>
            <a:off x="5723756" y="5664667"/>
            <a:ext cx="1827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ED7D31">
                    <a:lumMod val="50000"/>
                  </a:srgbClr>
                </a:solidFill>
                <a:effectLst/>
                <a:uLnTx/>
                <a:uFillTx/>
              </a:rPr>
              <a:t>Enero de 2017</a:t>
            </a:r>
            <a:endParaRPr kumimoji="0" lang="es-CO" sz="600" b="1" i="0" u="none" strike="noStrike" kern="0" cap="none" spc="0" normalizeH="0" baseline="0" noProof="0" dirty="0">
              <a:ln>
                <a:noFill/>
              </a:ln>
              <a:solidFill>
                <a:srgbClr val="ED7D31">
                  <a:lumMod val="50000"/>
                </a:srgbClr>
              </a:solidFill>
              <a:effectLst/>
              <a:uLnTx/>
              <a:uFillTx/>
            </a:endParaRPr>
          </a:p>
        </p:txBody>
      </p:sp>
      <p:sp>
        <p:nvSpPr>
          <p:cNvPr id="8" name="CuadroTexto 7">
            <a:extLst>
              <a:ext uri="{FF2B5EF4-FFF2-40B4-BE49-F238E27FC236}">
                <a16:creationId xmlns:a16="http://schemas.microsoft.com/office/drawing/2014/main" xmlns="" id="{BD16B6DC-EFA0-43DB-8FFA-7BA6DCCF0BDB}"/>
              </a:ext>
            </a:extLst>
          </p:cNvPr>
          <p:cNvSpPr txBox="1"/>
          <p:nvPr/>
        </p:nvSpPr>
        <p:spPr>
          <a:xfrm>
            <a:off x="6861175" y="6211669"/>
            <a:ext cx="2686050" cy="646331"/>
          </a:xfrm>
          <a:prstGeom prst="rect">
            <a:avLst/>
          </a:prstGeom>
          <a:noFill/>
        </p:spPr>
        <p:txBody>
          <a:bodyPr wrap="square" rtlCol="0">
            <a:spAutoFit/>
          </a:bodyPr>
          <a:lstStyle/>
          <a:p>
            <a:pPr algn="ctr"/>
            <a:r>
              <a:rPr lang="es-CO" b="1" dirty="0">
                <a:solidFill>
                  <a:schemeClr val="accent1">
                    <a:lumMod val="75000"/>
                  </a:schemeClr>
                </a:solidFill>
              </a:rPr>
              <a:t>Ministerio de Cultura</a:t>
            </a:r>
            <a:br>
              <a:rPr lang="es-CO" b="1" dirty="0">
                <a:solidFill>
                  <a:schemeClr val="accent1">
                    <a:lumMod val="75000"/>
                  </a:schemeClr>
                </a:solidFill>
              </a:rPr>
            </a:br>
            <a:r>
              <a:rPr lang="es-CO" b="1" dirty="0">
                <a:solidFill>
                  <a:schemeClr val="accent1">
                    <a:lumMod val="75000"/>
                  </a:schemeClr>
                </a:solidFill>
              </a:rPr>
              <a:t>Resolución 419 de 2017 </a:t>
            </a:r>
          </a:p>
        </p:txBody>
      </p:sp>
    </p:spTree>
    <p:extLst>
      <p:ext uri="{BB962C8B-B14F-4D97-AF65-F5344CB8AC3E}">
        <p14:creationId xmlns:p14="http://schemas.microsoft.com/office/powerpoint/2010/main" val="245865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sp>
        <p:nvSpPr>
          <p:cNvPr id="8" name="CuadroTexto 7">
            <a:extLst>
              <a:ext uri="{FF2B5EF4-FFF2-40B4-BE49-F238E27FC236}">
                <a16:creationId xmlns:a16="http://schemas.microsoft.com/office/drawing/2014/main" xmlns="" id="{7D9D2A4F-6AE1-4933-8CBB-D07DBD362869}"/>
              </a:ext>
            </a:extLst>
          </p:cNvPr>
          <p:cNvSpPr txBox="1"/>
          <p:nvPr/>
        </p:nvSpPr>
        <p:spPr>
          <a:xfrm>
            <a:off x="696120" y="1676399"/>
            <a:ext cx="8216900" cy="646331"/>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Definición  </a:t>
            </a:r>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561180" y="2552919"/>
            <a:ext cx="4819651" cy="4108897"/>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6523B25E-CB35-4B8B-BF13-E2327DF63998}"/>
              </a:ext>
            </a:extLst>
          </p:cNvPr>
          <p:cNvSpPr txBox="1"/>
          <p:nvPr/>
        </p:nvSpPr>
        <p:spPr>
          <a:xfrm>
            <a:off x="696120" y="2956415"/>
            <a:ext cx="4571205" cy="3046988"/>
          </a:xfrm>
          <a:prstGeom prst="rect">
            <a:avLst/>
          </a:prstGeom>
          <a:noFill/>
        </p:spPr>
        <p:txBody>
          <a:bodyPr wrap="square" rtlCol="0">
            <a:spAutoFit/>
          </a:bodyPr>
          <a:lstStyle/>
          <a:p>
            <a:pPr algn="just"/>
            <a:r>
              <a:rPr lang="es-ES" sz="2400" dirty="0"/>
              <a:t>El artículo 47 de la Ley 909 de 2004 establece que los empleos de naturaleza gerencial son los que conllevan un ejercicio de responsabilidad directiva en la administración pública de la Rama Ejecutiva del orden nacional y territorial.</a:t>
            </a:r>
          </a:p>
        </p:txBody>
      </p:sp>
      <p:graphicFrame>
        <p:nvGraphicFramePr>
          <p:cNvPr id="10" name="6 Diagrama">
            <a:extLst>
              <a:ext uri="{FF2B5EF4-FFF2-40B4-BE49-F238E27FC236}">
                <a16:creationId xmlns:a16="http://schemas.microsoft.com/office/drawing/2014/main" xmlns="" id="{77001920-6740-4562-9525-09ED868FDEE0}"/>
              </a:ext>
            </a:extLst>
          </p:cNvPr>
          <p:cNvGraphicFramePr/>
          <p:nvPr>
            <p:extLst>
              <p:ext uri="{D42A27DB-BD31-4B8C-83A1-F6EECF244321}">
                <p14:modId xmlns:p14="http://schemas.microsoft.com/office/powerpoint/2010/main" val="518278442"/>
              </p:ext>
            </p:extLst>
          </p:nvPr>
        </p:nvGraphicFramePr>
        <p:xfrm>
          <a:off x="5772150" y="1964204"/>
          <a:ext cx="6143299" cy="4564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5 CuadroTexto">
            <a:extLst>
              <a:ext uri="{FF2B5EF4-FFF2-40B4-BE49-F238E27FC236}">
                <a16:creationId xmlns:a16="http://schemas.microsoft.com/office/drawing/2014/main" xmlns="" id="{20920156-B12F-4FAD-B271-4FD58E197022}"/>
              </a:ext>
            </a:extLst>
          </p:cNvPr>
          <p:cNvSpPr txBox="1"/>
          <p:nvPr/>
        </p:nvSpPr>
        <p:spPr>
          <a:xfrm rot="16200000">
            <a:off x="4011547" y="3685669"/>
            <a:ext cx="478688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F79646">
                    <a:lumMod val="50000"/>
                  </a:srgbClr>
                </a:solidFill>
                <a:effectLst/>
                <a:uLnTx/>
                <a:uFillTx/>
              </a:rPr>
              <a:t>Altas capacidades técnicas y gerenciales</a:t>
            </a:r>
          </a:p>
        </p:txBody>
      </p:sp>
    </p:spTree>
    <p:extLst>
      <p:ext uri="{BB962C8B-B14F-4D97-AF65-F5344CB8AC3E}">
        <p14:creationId xmlns:p14="http://schemas.microsoft.com/office/powerpoint/2010/main" val="384785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sp>
        <p:nvSpPr>
          <p:cNvPr id="8" name="CuadroTexto 7">
            <a:extLst>
              <a:ext uri="{FF2B5EF4-FFF2-40B4-BE49-F238E27FC236}">
                <a16:creationId xmlns:a16="http://schemas.microsoft.com/office/drawing/2014/main" xmlns="" id="{7D9D2A4F-6AE1-4933-8CBB-D07DBD362869}"/>
              </a:ext>
            </a:extLst>
          </p:cNvPr>
          <p:cNvSpPr txBox="1"/>
          <p:nvPr/>
        </p:nvSpPr>
        <p:spPr>
          <a:xfrm>
            <a:off x="696120" y="1345068"/>
            <a:ext cx="8216900" cy="646331"/>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Empleos que lo conforman  </a:t>
            </a:r>
          </a:p>
        </p:txBody>
      </p:sp>
      <p:pic>
        <p:nvPicPr>
          <p:cNvPr id="3" name="Imagen 2">
            <a:extLst>
              <a:ext uri="{FF2B5EF4-FFF2-40B4-BE49-F238E27FC236}">
                <a16:creationId xmlns:a16="http://schemas.microsoft.com/office/drawing/2014/main" xmlns="" id="{164BD518-063C-4841-8BB8-54DA3F5A3645}"/>
              </a:ext>
            </a:extLst>
          </p:cNvPr>
          <p:cNvPicPr>
            <a:picLocks noChangeAspect="1"/>
          </p:cNvPicPr>
          <p:nvPr/>
        </p:nvPicPr>
        <p:blipFill rotWithShape="1">
          <a:blip r:embed="rId3"/>
          <a:srcRect l="22931" t="23379" r="39586" b="39808"/>
          <a:stretch/>
        </p:blipFill>
        <p:spPr>
          <a:xfrm>
            <a:off x="200025" y="2226893"/>
            <a:ext cx="4048125" cy="2236343"/>
          </a:xfrm>
          <a:prstGeom prst="rect">
            <a:avLst/>
          </a:prstGeom>
        </p:spPr>
      </p:pic>
      <p:pic>
        <p:nvPicPr>
          <p:cNvPr id="13" name="Imagen 12">
            <a:extLst>
              <a:ext uri="{FF2B5EF4-FFF2-40B4-BE49-F238E27FC236}">
                <a16:creationId xmlns:a16="http://schemas.microsoft.com/office/drawing/2014/main" xmlns="" id="{5EF1079E-F076-4019-BA7F-1342FC082DE7}"/>
              </a:ext>
            </a:extLst>
          </p:cNvPr>
          <p:cNvPicPr>
            <a:picLocks noChangeAspect="1"/>
          </p:cNvPicPr>
          <p:nvPr/>
        </p:nvPicPr>
        <p:blipFill rotWithShape="1">
          <a:blip r:embed="rId4"/>
          <a:srcRect l="22579" t="17934" r="22122" b="15696"/>
          <a:stretch/>
        </p:blipFill>
        <p:spPr>
          <a:xfrm>
            <a:off x="4181475" y="2551568"/>
            <a:ext cx="5972175" cy="4031905"/>
          </a:xfrm>
          <a:prstGeom prst="rect">
            <a:avLst/>
          </a:prstGeom>
        </p:spPr>
      </p:pic>
      <p:sp>
        <p:nvSpPr>
          <p:cNvPr id="16" name="CuadroTexto 15">
            <a:extLst>
              <a:ext uri="{FF2B5EF4-FFF2-40B4-BE49-F238E27FC236}">
                <a16:creationId xmlns:a16="http://schemas.microsoft.com/office/drawing/2014/main" xmlns="" id="{CEB3540A-ADCE-479C-8832-E636899D4CEF}"/>
              </a:ext>
            </a:extLst>
          </p:cNvPr>
          <p:cNvSpPr txBox="1"/>
          <p:nvPr/>
        </p:nvSpPr>
        <p:spPr>
          <a:xfrm>
            <a:off x="5513388" y="6583473"/>
            <a:ext cx="5400674" cy="261610"/>
          </a:xfrm>
          <a:prstGeom prst="rect">
            <a:avLst/>
          </a:prstGeom>
          <a:noFill/>
        </p:spPr>
        <p:txBody>
          <a:bodyPr wrap="square">
            <a:spAutoFit/>
          </a:bodyPr>
          <a:lstStyle/>
          <a:p>
            <a:r>
              <a:rPr lang="es-ES" sz="1100" b="0" i="0" dirty="0">
                <a:effectLst/>
                <a:latin typeface="Roboto"/>
              </a:rPr>
              <a:t>Fuente: Guía para la gestión de los empleos de naturaleza gerencial 2020 - DAFP </a:t>
            </a:r>
            <a:endParaRPr lang="es-CO" sz="1100" dirty="0"/>
          </a:p>
        </p:txBody>
      </p:sp>
      <p:pic>
        <p:nvPicPr>
          <p:cNvPr id="18" name="Imagen 17">
            <a:extLst>
              <a:ext uri="{FF2B5EF4-FFF2-40B4-BE49-F238E27FC236}">
                <a16:creationId xmlns:a16="http://schemas.microsoft.com/office/drawing/2014/main" xmlns="" id="{8E355CDB-0643-4AB3-9F10-A46E12FAAFFF}"/>
              </a:ext>
            </a:extLst>
          </p:cNvPr>
          <p:cNvPicPr>
            <a:picLocks noChangeAspect="1"/>
          </p:cNvPicPr>
          <p:nvPr/>
        </p:nvPicPr>
        <p:blipFill rotWithShape="1">
          <a:blip r:embed="rId5"/>
          <a:srcRect l="30075" t="41250" r="33147" b="41666"/>
          <a:stretch/>
        </p:blipFill>
        <p:spPr>
          <a:xfrm>
            <a:off x="0" y="5504420"/>
            <a:ext cx="3971926" cy="1037768"/>
          </a:xfrm>
          <a:prstGeom prst="rect">
            <a:avLst/>
          </a:prstGeom>
          <a:ln>
            <a:solidFill>
              <a:schemeClr val="tx1"/>
            </a:solidFill>
          </a:ln>
        </p:spPr>
      </p:pic>
    </p:spTree>
    <p:extLst>
      <p:ext uri="{BB962C8B-B14F-4D97-AF65-F5344CB8AC3E}">
        <p14:creationId xmlns:p14="http://schemas.microsoft.com/office/powerpoint/2010/main" val="422989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30175" y="344322"/>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Principios que rigen la Gerencia Pública</a:t>
            </a:r>
          </a:p>
        </p:txBody>
      </p:sp>
      <p:pic>
        <p:nvPicPr>
          <p:cNvPr id="3" name="Imagen 2">
            <a:extLst>
              <a:ext uri="{FF2B5EF4-FFF2-40B4-BE49-F238E27FC236}">
                <a16:creationId xmlns:a16="http://schemas.microsoft.com/office/drawing/2014/main" xmlns="" id="{ADDBA74A-2889-41C7-B0C9-1B801BF0E961}"/>
              </a:ext>
            </a:extLst>
          </p:cNvPr>
          <p:cNvPicPr>
            <a:picLocks noChangeAspect="1"/>
          </p:cNvPicPr>
          <p:nvPr/>
        </p:nvPicPr>
        <p:blipFill rotWithShape="1">
          <a:blip r:embed="rId3"/>
          <a:srcRect l="19403" t="22679" r="25562" b="21777"/>
          <a:stretch/>
        </p:blipFill>
        <p:spPr>
          <a:xfrm>
            <a:off x="428624" y="1741888"/>
            <a:ext cx="9077326" cy="5116111"/>
          </a:xfrm>
          <a:prstGeom prst="rect">
            <a:avLst/>
          </a:prstGeom>
        </p:spPr>
      </p:pic>
    </p:spTree>
    <p:extLst>
      <p:ext uri="{BB962C8B-B14F-4D97-AF65-F5344CB8AC3E}">
        <p14:creationId xmlns:p14="http://schemas.microsoft.com/office/powerpoint/2010/main" val="274516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30175" y="344322"/>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Principios que rigen la Gerencia Pública</a:t>
            </a:r>
          </a:p>
        </p:txBody>
      </p:sp>
      <p:pic>
        <p:nvPicPr>
          <p:cNvPr id="8" name="Imagen 7">
            <a:extLst>
              <a:ext uri="{FF2B5EF4-FFF2-40B4-BE49-F238E27FC236}">
                <a16:creationId xmlns:a16="http://schemas.microsoft.com/office/drawing/2014/main" xmlns="" id="{53E95621-2369-435B-B0C0-76FF2ABCF4D1}"/>
              </a:ext>
            </a:extLst>
          </p:cNvPr>
          <p:cNvPicPr>
            <a:picLocks noChangeAspect="1"/>
          </p:cNvPicPr>
          <p:nvPr/>
        </p:nvPicPr>
        <p:blipFill rotWithShape="1">
          <a:blip r:embed="rId3"/>
          <a:srcRect l="23372" t="17935" r="28384" b="13457"/>
          <a:stretch/>
        </p:blipFill>
        <p:spPr>
          <a:xfrm>
            <a:off x="819149" y="1481027"/>
            <a:ext cx="7527926" cy="5280309"/>
          </a:xfrm>
          <a:prstGeom prst="rect">
            <a:avLst/>
          </a:prstGeom>
        </p:spPr>
      </p:pic>
    </p:spTree>
    <p:extLst>
      <p:ext uri="{BB962C8B-B14F-4D97-AF65-F5344CB8AC3E}">
        <p14:creationId xmlns:p14="http://schemas.microsoft.com/office/powerpoint/2010/main" val="141389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uadroTexto 36">
            <a:extLst>
              <a:ext uri="{FF2B5EF4-FFF2-40B4-BE49-F238E27FC236}">
                <a16:creationId xmlns:a16="http://schemas.microsoft.com/office/drawing/2014/main" xmlns="" id="{3E7D5E98-6235-49D7-8EBC-6DF5802B7FA6}"/>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Gestión del rendimiento</a:t>
            </a:r>
          </a:p>
        </p:txBody>
      </p:sp>
      <p:sp>
        <p:nvSpPr>
          <p:cNvPr id="38" name="Rectángulo: esquinas redondeadas 37">
            <a:extLst>
              <a:ext uri="{FF2B5EF4-FFF2-40B4-BE49-F238E27FC236}">
                <a16:creationId xmlns:a16="http://schemas.microsoft.com/office/drawing/2014/main" xmlns="" id="{D5DCD4D3-4D7F-4523-A1B5-2743D9E9F0AE}"/>
              </a:ext>
            </a:extLst>
          </p:cNvPr>
          <p:cNvSpPr/>
          <p:nvPr/>
        </p:nvSpPr>
        <p:spPr>
          <a:xfrm>
            <a:off x="1029426" y="2937577"/>
            <a:ext cx="8890000" cy="2499309"/>
          </a:xfrm>
          <a:prstGeom prst="roundRect">
            <a:avLst/>
          </a:prstGeom>
          <a:solidFill>
            <a:schemeClr val="bg1">
              <a:lumMod val="95000"/>
            </a:schemeClr>
          </a:solid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xmlns="" id="{26C09FB6-C326-41DD-848A-D448CAF9F656}"/>
              </a:ext>
            </a:extLst>
          </p:cNvPr>
          <p:cNvSpPr txBox="1"/>
          <p:nvPr/>
        </p:nvSpPr>
        <p:spPr>
          <a:xfrm>
            <a:off x="1158080" y="3429000"/>
            <a:ext cx="8483602" cy="1815882"/>
          </a:xfrm>
          <a:prstGeom prst="rect">
            <a:avLst/>
          </a:prstGeom>
          <a:noFill/>
        </p:spPr>
        <p:txBody>
          <a:bodyPr wrap="square" rtlCol="0">
            <a:spAutoFit/>
          </a:bodyPr>
          <a:lstStyle/>
          <a:p>
            <a:pPr algn="just"/>
            <a:r>
              <a:rPr lang="es-ES" sz="2800" dirty="0">
                <a:solidFill>
                  <a:srgbClr val="2B4D89"/>
                </a:solidFill>
                <a:latin typeface="Work Sans" panose="00000500000000000000" pitchFamily="50" charset="0"/>
              </a:rPr>
              <a:t>La gestión del rendimiento es un componente que permite identificar y evaluar las fortalezas o aspectos por mejorar del </a:t>
            </a:r>
            <a:r>
              <a:rPr lang="es-ES" sz="2800" dirty="0">
                <a:solidFill>
                  <a:srgbClr val="2B4D89"/>
                </a:solidFill>
              </a:rPr>
              <a:t>gerente</a:t>
            </a:r>
            <a:r>
              <a:rPr lang="es-ES" sz="2800" dirty="0">
                <a:solidFill>
                  <a:srgbClr val="2B4D89"/>
                </a:solidFill>
                <a:latin typeface="Work Sans" panose="00000500000000000000" pitchFamily="50" charset="0"/>
              </a:rPr>
              <a:t> público, con el fin de incentivar la gestión eficiente y avanzar en las falencias identificadas.</a:t>
            </a:r>
            <a:endParaRPr lang="es-MX" sz="2800" dirty="0">
              <a:solidFill>
                <a:srgbClr val="2B4D89"/>
              </a:solidFill>
              <a:latin typeface="Work Sans" panose="00000500000000000000" pitchFamily="50" charset="0"/>
            </a:endParaRPr>
          </a:p>
        </p:txBody>
      </p:sp>
      <p:sp>
        <p:nvSpPr>
          <p:cNvPr id="17" name="CuadroTexto 16">
            <a:extLst>
              <a:ext uri="{FF2B5EF4-FFF2-40B4-BE49-F238E27FC236}">
                <a16:creationId xmlns:a16="http://schemas.microsoft.com/office/drawing/2014/main" xmlns="" id="{CE03C99A-623C-4962-A617-E44923580948}"/>
              </a:ext>
            </a:extLst>
          </p:cNvPr>
          <p:cNvSpPr txBox="1"/>
          <p:nvPr/>
        </p:nvSpPr>
        <p:spPr>
          <a:xfrm>
            <a:off x="764382" y="1737248"/>
            <a:ext cx="8216900" cy="1200329"/>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Definición</a:t>
            </a:r>
          </a:p>
          <a:p>
            <a:r>
              <a:rPr lang="es-MX" sz="3600" b="1" dirty="0">
                <a:solidFill>
                  <a:srgbClr val="2B4D89"/>
                </a:solidFill>
                <a:latin typeface="Work Sans" panose="00000500000000000000" pitchFamily="50" charset="0"/>
              </a:rPr>
              <a:t>                                                                              </a:t>
            </a:r>
          </a:p>
        </p:txBody>
      </p:sp>
    </p:spTree>
    <p:extLst>
      <p:ext uri="{BB962C8B-B14F-4D97-AF65-F5344CB8AC3E}">
        <p14:creationId xmlns:p14="http://schemas.microsoft.com/office/powerpoint/2010/main" val="327000543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H7EN5MXTHQNV-662-3216</_dlc_DocId>
    <_dlc_DocIdUrl xmlns="ae9388c0-b1e2-40ea-b6a8-c51c7913cbd2">
      <Url>https://www.mincultura.gov.co/prensa/noticias/_layouts/15/DocIdRedir.aspx?ID=H7EN5MXTHQNV-662-3216</Url>
      <Description>H7EN5MXTHQNV-662-3216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af9882422a04ea6c210bf5d297301c2e">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A295A6-6508-45FF-BAD0-E47FF9B9236B}"/>
</file>

<file path=customXml/itemProps2.xml><?xml version="1.0" encoding="utf-8"?>
<ds:datastoreItem xmlns:ds="http://schemas.openxmlformats.org/officeDocument/2006/customXml" ds:itemID="{CD016741-1FC5-4AEE-9FCB-B4275725F4DE}"/>
</file>

<file path=customXml/itemProps3.xml><?xml version="1.0" encoding="utf-8"?>
<ds:datastoreItem xmlns:ds="http://schemas.openxmlformats.org/officeDocument/2006/customXml" ds:itemID="{371B2122-8481-4CB9-B941-517409DB47CD}"/>
</file>

<file path=customXml/itemProps4.xml><?xml version="1.0" encoding="utf-8"?>
<ds:datastoreItem xmlns:ds="http://schemas.openxmlformats.org/officeDocument/2006/customXml" ds:itemID="{6F69CB78-2003-4D0C-81A6-D791D7D09915}"/>
</file>

<file path=docProps/app.xml><?xml version="1.0" encoding="utf-8"?>
<Properties xmlns="http://schemas.openxmlformats.org/officeDocument/2006/extended-properties" xmlns:vt="http://schemas.openxmlformats.org/officeDocument/2006/docPropsVTypes">
  <Template>Office Theme</Template>
  <TotalTime>265</TotalTime>
  <Words>1059</Words>
  <Application>Microsoft Office PowerPoint</Application>
  <PresentationFormat>Personalizado</PresentationFormat>
  <Paragraphs>168</Paragraphs>
  <Slides>20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MS PGothic</vt:lpstr>
      <vt:lpstr>Arial</vt:lpstr>
      <vt:lpstr>Calibri</vt:lpstr>
      <vt:lpstr>Calibri Light</vt:lpstr>
      <vt:lpstr>Roboto</vt:lpstr>
      <vt:lpstr>Segoe UI</vt:lpstr>
      <vt:lpstr>Times New Roman</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Carvajal Tapasco</dc:creator>
  <cp:lastModifiedBy>Melissa Toledo Orozco</cp:lastModifiedBy>
  <cp:revision>29</cp:revision>
  <dcterms:created xsi:type="dcterms:W3CDTF">2021-02-09T19:28:28Z</dcterms:created>
  <dcterms:modified xsi:type="dcterms:W3CDTF">2021-02-16T16:51:30Z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bc2a29b9-8b07-4b9b-84cc-8b417352735b</vt:lpwstr>
  </property>
</Properties>
</file>