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66" r:id="rId4"/>
    <p:sldId id="273" r:id="rId5"/>
    <p:sldId id="276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4" r:id="rId14"/>
    <p:sldId id="270" r:id="rId15"/>
    <p:sldId id="275" r:id="rId16"/>
    <p:sldId id="278" r:id="rId17"/>
    <p:sldId id="259" r:id="rId18"/>
    <p:sldId id="277" r:id="rId19"/>
    <p:sldId id="279" r:id="rId20"/>
    <p:sldId id="261" r:id="rId21"/>
    <p:sldId id="26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5" initials="o" lastIdx="1" clrIdx="0">
    <p:extLst>
      <p:ext uri="{19B8F6BF-5375-455C-9EA6-DF929625EA0E}">
        <p15:presenceInfo xmlns:p15="http://schemas.microsoft.com/office/powerpoint/2012/main" userId="S::office5@mincultura.gov.co::bed9bbc2-d68b-48bb-95ac-9d578b03a0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1292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43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29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274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2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50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257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18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6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94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04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42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78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7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37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9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57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19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79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7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6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2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co/url?sa=i&amp;rct=j&amp;q=cedula+de+ciud&amp;source=images&amp;cd=&amp;cad=rja&amp;docid=M0sM36YKs6grNM&amp;tbnid=yc0RlHCP40lKnM:&amp;ved=0CAUQjRw&amp;url=http://admisiones.unimagdalena.edu.co/servicios/&amp;ei=XHKCUcDjJoi29gTB-oCgDw&amp;bvm=bv.45921128,d.dmg&amp;psig=AFQjCNE1xGiaMBNWQJt0ghgK-dXIAO_XCA&amp;ust=1367589842526809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hyperlink" Target="Referencia%20CD.ppt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0" Type="http://schemas.openxmlformats.org/officeDocument/2006/relationships/image" Target="../media/image44.gif"/><Relationship Id="rId4" Type="http://schemas.openxmlformats.org/officeDocument/2006/relationships/image" Target="../media/image41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757" y="0"/>
            <a:ext cx="34332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863749" y="541671"/>
            <a:ext cx="5607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s-CO" sz="4400" b="1" dirty="0">
                <a:solidFill>
                  <a:schemeClr val="tx1"/>
                </a:solidFill>
                <a:latin typeface="Montserrat" panose="02000505000000020004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43003" y="2627140"/>
            <a:ext cx="4681747" cy="60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 de archivos 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aplicación TRD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380115" y="-55577"/>
            <a:ext cx="4665057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  </a:t>
            </a:r>
          </a:p>
        </p:txBody>
      </p:sp>
      <p:pic>
        <p:nvPicPr>
          <p:cNvPr id="24" name="Picture 7" descr="http://stc.obolog.net/multimedia/fotos/191000/190831/190831-116201.jpg">
            <a:extLst>
              <a:ext uri="{FF2B5EF4-FFF2-40B4-BE49-F238E27FC236}">
                <a16:creationId xmlns:a16="http://schemas.microsoft.com/office/drawing/2014/main" id="{D16B3EA8-9192-4B9B-BBA6-C5492634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35" y="1846942"/>
            <a:ext cx="1165657" cy="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2F190A37-D735-4BDA-9BCE-CF7473880924}"/>
              </a:ext>
            </a:extLst>
          </p:cNvPr>
          <p:cNvGrpSpPr/>
          <p:nvPr/>
        </p:nvGrpSpPr>
        <p:grpSpPr>
          <a:xfrm>
            <a:off x="3557386" y="2544200"/>
            <a:ext cx="1387670" cy="1443082"/>
            <a:chOff x="3942314" y="3660697"/>
            <a:chExt cx="1387670" cy="1749802"/>
          </a:xfrm>
        </p:grpSpPr>
        <p:grpSp>
          <p:nvGrpSpPr>
            <p:cNvPr id="26" name="6 Grupo">
              <a:extLst>
                <a:ext uri="{FF2B5EF4-FFF2-40B4-BE49-F238E27FC236}">
                  <a16:creationId xmlns:a16="http://schemas.microsoft.com/office/drawing/2014/main" id="{19B07572-B333-4F43-B7F0-B9D5B6CF9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2314" y="3660697"/>
              <a:ext cx="1387670" cy="1749802"/>
              <a:chOff x="5286534" y="717123"/>
              <a:chExt cx="2879271" cy="3642226"/>
            </a:xfrm>
          </p:grpSpPr>
          <p:sp>
            <p:nvSpPr>
              <p:cNvPr id="30" name="3 Esquina doblada">
                <a:extLst>
                  <a:ext uri="{FF2B5EF4-FFF2-40B4-BE49-F238E27FC236}">
                    <a16:creationId xmlns:a16="http://schemas.microsoft.com/office/drawing/2014/main" id="{94097ACD-F16B-42FF-90FB-956135AC69AA}"/>
                  </a:ext>
                </a:extLst>
              </p:cNvPr>
              <p:cNvSpPr/>
              <p:nvPr/>
            </p:nvSpPr>
            <p:spPr>
              <a:xfrm>
                <a:off x="5286534" y="717123"/>
                <a:ext cx="2879271" cy="3642226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050"/>
              </a:p>
            </p:txBody>
          </p:sp>
          <p:sp>
            <p:nvSpPr>
              <p:cNvPr id="31" name="31 Rectángulo">
                <a:extLst>
                  <a:ext uri="{FF2B5EF4-FFF2-40B4-BE49-F238E27FC236}">
                    <a16:creationId xmlns:a16="http://schemas.microsoft.com/office/drawing/2014/main" id="{1D636074-08E8-40D0-BE65-B19EED59DD97}"/>
                  </a:ext>
                </a:extLst>
              </p:cNvPr>
              <p:cNvSpPr/>
              <p:nvPr/>
            </p:nvSpPr>
            <p:spPr>
              <a:xfrm>
                <a:off x="7910883" y="759847"/>
                <a:ext cx="244189" cy="245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27" name="4 Grupo">
              <a:extLst>
                <a:ext uri="{FF2B5EF4-FFF2-40B4-BE49-F238E27FC236}">
                  <a16:creationId xmlns:a16="http://schemas.microsoft.com/office/drawing/2014/main" id="{07F2CFAB-A4A8-4798-A1AF-EFF731E5D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865" y="3764073"/>
              <a:ext cx="1025525" cy="771525"/>
              <a:chOff x="5911690" y="717123"/>
              <a:chExt cx="2008187" cy="1845111"/>
            </a:xfrm>
          </p:grpSpPr>
          <p:sp>
            <p:nvSpPr>
              <p:cNvPr id="28" name="1 Esquina doblada">
                <a:extLst>
                  <a:ext uri="{FF2B5EF4-FFF2-40B4-BE49-F238E27FC236}">
                    <a16:creationId xmlns:a16="http://schemas.microsoft.com/office/drawing/2014/main" id="{5DE67C6F-5DBF-42BA-820B-C9AD8D71335D}"/>
                  </a:ext>
                </a:extLst>
              </p:cNvPr>
              <p:cNvSpPr/>
              <p:nvPr/>
            </p:nvSpPr>
            <p:spPr>
              <a:xfrm>
                <a:off x="5911690" y="717123"/>
                <a:ext cx="2008187" cy="1845111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050"/>
              </a:p>
            </p:txBody>
          </p:sp>
          <p:pic>
            <p:nvPicPr>
              <p:cNvPr id="29" name="Picture 4" descr="http://admisiones.unimagdalena.edu.co/mEstudiantes/imagenes/cedula.jpg">
                <a:hlinkClick r:id="rId6"/>
                <a:extLst>
                  <a:ext uri="{FF2B5EF4-FFF2-40B4-BE49-F238E27FC236}">
                    <a16:creationId xmlns:a16="http://schemas.microsoft.com/office/drawing/2014/main" id="{1823572A-E02C-475F-8CE3-DBB80C4643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19447" y="758886"/>
                <a:ext cx="1286981" cy="148444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</p:pic>
        </p:grpSp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FE136D5A-B498-41D3-9827-8193B8DE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06" y="709110"/>
            <a:ext cx="9413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0045498B-B071-4E43-989F-44453FE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687" y="339487"/>
            <a:ext cx="241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PREPARAR</a:t>
            </a:r>
          </a:p>
        </p:txBody>
      </p:sp>
      <p:cxnSp>
        <p:nvCxnSpPr>
          <p:cNvPr id="34" name="Conector: angular 27">
            <a:extLst>
              <a:ext uri="{FF2B5EF4-FFF2-40B4-BE49-F238E27FC236}">
                <a16:creationId xmlns:a16="http://schemas.microsoft.com/office/drawing/2014/main" id="{3ECE8812-AEBE-4DB2-ABE1-3A2EE09D1D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55187" y="2067546"/>
            <a:ext cx="3250439" cy="589033"/>
          </a:xfrm>
          <a:prstGeom prst="bentConnector3">
            <a:avLst>
              <a:gd name="adj1" fmla="val 99565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124518" y="924121"/>
            <a:ext cx="3765378" cy="3331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altLang="es-CO" dirty="0">
                <a:solidFill>
                  <a:schemeClr val="tx1"/>
                </a:solidFill>
              </a:rPr>
              <a:t>Retiro de materiales metálicos (ganchos, clips) y abrasivos  de los documentos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cs typeface="Arial" panose="020B0604020202020204" pitchFamily="34" charset="0"/>
              </a:rPr>
              <a:t>Documentos tamaño inferior a media carta adheridos en una hoja.</a:t>
            </a:r>
          </a:p>
          <a:p>
            <a:endParaRPr lang="es-CO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cs typeface="Arial" panose="020B0604020202020204" pitchFamily="34" charset="0"/>
                <a:hlinkClick r:id="rId9" action="ppaction://hlinkpres?slideindex=1&amp;slidetitle="/>
              </a:rPr>
              <a:t>Soportes Distintos del papel: </a:t>
            </a:r>
            <a:r>
              <a:rPr lang="es-CO" sz="1200" dirty="0" err="1">
                <a:solidFill>
                  <a:schemeClr val="tx1"/>
                </a:solidFill>
                <a:cs typeface="Arial" panose="020B0604020202020204" pitchFamily="34" charset="0"/>
                <a:hlinkClick r:id="rId9" action="ppaction://hlinkpres?slideindex=1&amp;slidetitle="/>
              </a:rPr>
              <a:t>CD´s</a:t>
            </a:r>
            <a:r>
              <a:rPr lang="es-CO" sz="1200" dirty="0">
                <a:solidFill>
                  <a:schemeClr val="tx1"/>
                </a:solidFill>
                <a:cs typeface="Arial" panose="020B0604020202020204" pitchFamily="34" charset="0"/>
                <a:hlinkClick r:id="rId9" action="ppaction://hlinkpres?slideindex=1&amp;slidetitle="/>
              </a:rPr>
              <a:t>, </a:t>
            </a:r>
            <a:endParaRPr lang="es-CO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s-CO" sz="1200" dirty="0">
                <a:solidFill>
                  <a:schemeClr val="tx1"/>
                </a:solidFill>
                <a:cs typeface="Arial" panose="020B0604020202020204" pitchFamily="34" charset="0"/>
              </a:rPr>
              <a:t>        Discos , videos, etc., se deja constancia en         </a:t>
            </a:r>
          </a:p>
          <a:p>
            <a:pPr lvl="1"/>
            <a:r>
              <a:rPr lang="es-CO" sz="1200" dirty="0">
                <a:solidFill>
                  <a:schemeClr val="tx1"/>
                </a:solidFill>
                <a:cs typeface="Arial" panose="020B0604020202020204" pitchFamily="34" charset="0"/>
              </a:rPr>
              <a:t>        hoja control en el área de notas</a:t>
            </a:r>
            <a:r>
              <a:rPr lang="es-CO" sz="1200" dirty="0">
                <a:solidFill>
                  <a:srgbClr val="FF0000"/>
                </a:solidFill>
                <a:cs typeface="Arial" panose="020B0604020202020204" pitchFamily="34" charset="0"/>
              </a:rPr>
              <a:t>.  </a:t>
            </a:r>
            <a:endParaRPr lang="es-CO" sz="11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5045172" y="339487"/>
            <a:ext cx="3765378" cy="339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CO" dirty="0">
                <a:solidFill>
                  <a:schemeClr val="tx1"/>
                </a:solidFill>
              </a:rPr>
              <a:t>Depure la información:  Hojas blancas, documentos de apoyo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CO" dirty="0">
                <a:solidFill>
                  <a:schemeClr val="tx1"/>
                </a:solidFill>
              </a:rPr>
              <a:t>No  archive documentos repetidos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altLang="es-CO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/>
                </a:solidFill>
              </a:rPr>
              <a:t> </a:t>
            </a:r>
            <a:r>
              <a:rPr lang="es-ES" altLang="es-CO" dirty="0">
                <a:solidFill>
                  <a:schemeClr val="tx1"/>
                </a:solidFill>
              </a:rPr>
              <a:t>Los expedientes deben archivarse en carpeta de conservación, en buen estado. No exceder los 200 folios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7" name="Picture 3" descr="http://www.escuelaenlanube.com/wp-content/uploads/2013/04/imagenes_colegio32.jpg">
            <a:extLst>
              <a:ext uri="{FF2B5EF4-FFF2-40B4-BE49-F238E27FC236}">
                <a16:creationId xmlns:a16="http://schemas.microsoft.com/office/drawing/2014/main" id="{ECE39600-4BA8-436E-8775-31780127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76" y="1500722"/>
            <a:ext cx="7985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C:\Users\Leonardo\AppData\Local\Microsoft\Windows\Temporary Internet Files\Content.IE5\XBCOD42N\MC900437052[1].png">
            <a:extLst>
              <a:ext uri="{FF2B5EF4-FFF2-40B4-BE49-F238E27FC236}">
                <a16:creationId xmlns:a16="http://schemas.microsoft.com/office/drawing/2014/main" id="{CD56486F-C2D0-42D5-A651-067BD056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218808"/>
            <a:ext cx="1157107" cy="11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0045498B-B071-4E43-989F-44453FE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116" y="4159237"/>
            <a:ext cx="2416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ELIMINAR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5306495" y="3977613"/>
            <a:ext cx="3242731" cy="79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es-CO" sz="1200" dirty="0">
                <a:solidFill>
                  <a:schemeClr val="tx1"/>
                </a:solidFill>
              </a:rPr>
              <a:t>Registre en el FUID Inventario Documental la documentación que eliminará;  por cumplimiento a  TRD; o  por constituirse en documentos de apoyo </a:t>
            </a:r>
          </a:p>
        </p:txBody>
      </p:sp>
    </p:spTree>
    <p:extLst>
      <p:ext uri="{BB962C8B-B14F-4D97-AF65-F5344CB8AC3E}">
        <p14:creationId xmlns:p14="http://schemas.microsoft.com/office/powerpoint/2010/main" val="38630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477560" y="-55777"/>
            <a:ext cx="4665057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565F21A-3C59-4FEB-B64C-FE44A61C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570" y="683058"/>
            <a:ext cx="2416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FOLIAR</a:t>
            </a:r>
          </a:p>
        </p:txBody>
      </p:sp>
      <p:grpSp>
        <p:nvGrpSpPr>
          <p:cNvPr id="9" name="Grupo 28">
            <a:extLst>
              <a:ext uri="{FF2B5EF4-FFF2-40B4-BE49-F238E27FC236}">
                <a16:creationId xmlns:a16="http://schemas.microsoft.com/office/drawing/2014/main" id="{31359701-BF38-4519-A89F-C9591F9F0C42}"/>
              </a:ext>
            </a:extLst>
          </p:cNvPr>
          <p:cNvGrpSpPr>
            <a:grpSpLocks/>
          </p:cNvGrpSpPr>
          <p:nvPr/>
        </p:nvGrpSpPr>
        <p:grpSpPr bwMode="auto">
          <a:xfrm>
            <a:off x="2434822" y="3103889"/>
            <a:ext cx="1804589" cy="1950737"/>
            <a:chOff x="2766542" y="3390900"/>
            <a:chExt cx="2260599" cy="2145324"/>
          </a:xfrm>
        </p:grpSpPr>
        <p:sp>
          <p:nvSpPr>
            <p:cNvPr id="10" name="3 Esquina doblada">
              <a:extLst>
                <a:ext uri="{FF2B5EF4-FFF2-40B4-BE49-F238E27FC236}">
                  <a16:creationId xmlns:a16="http://schemas.microsoft.com/office/drawing/2014/main" id="{964A953B-B04F-4DCB-B4FB-C3077AC4F379}"/>
                </a:ext>
              </a:extLst>
            </p:cNvPr>
            <p:cNvSpPr/>
            <p:nvPr/>
          </p:nvSpPr>
          <p:spPr>
            <a:xfrm>
              <a:off x="3027363" y="3429000"/>
              <a:ext cx="1233487" cy="156686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/>
            </a:p>
          </p:txBody>
        </p:sp>
        <p:sp>
          <p:nvSpPr>
            <p:cNvPr id="11" name="4 Rectángulo">
              <a:extLst>
                <a:ext uri="{FF2B5EF4-FFF2-40B4-BE49-F238E27FC236}">
                  <a16:creationId xmlns:a16="http://schemas.microsoft.com/office/drawing/2014/main" id="{29C85DA3-CDFC-4341-9F90-A5BDC28EF7F2}"/>
                </a:ext>
              </a:extLst>
            </p:cNvPr>
            <p:cNvSpPr/>
            <p:nvPr/>
          </p:nvSpPr>
          <p:spPr>
            <a:xfrm>
              <a:off x="4016375" y="3390900"/>
              <a:ext cx="244475" cy="31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  <p:sp>
          <p:nvSpPr>
            <p:cNvPr id="12" name="5 Esquina doblada">
              <a:extLst>
                <a:ext uri="{FF2B5EF4-FFF2-40B4-BE49-F238E27FC236}">
                  <a16:creationId xmlns:a16="http://schemas.microsoft.com/office/drawing/2014/main" id="{2DD2BFF5-4044-42FA-80D2-349197DE73CD}"/>
                </a:ext>
              </a:extLst>
            </p:cNvPr>
            <p:cNvSpPr/>
            <p:nvPr/>
          </p:nvSpPr>
          <p:spPr>
            <a:xfrm>
              <a:off x="2874963" y="3752850"/>
              <a:ext cx="1233487" cy="156686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/>
            </a:p>
          </p:txBody>
        </p:sp>
        <p:sp>
          <p:nvSpPr>
            <p:cNvPr id="13" name="6 Rectángulo">
              <a:extLst>
                <a:ext uri="{FF2B5EF4-FFF2-40B4-BE49-F238E27FC236}">
                  <a16:creationId xmlns:a16="http://schemas.microsoft.com/office/drawing/2014/main" id="{EF43A0DC-4EA2-4792-A031-252310580FF0}"/>
                </a:ext>
              </a:extLst>
            </p:cNvPr>
            <p:cNvSpPr/>
            <p:nvPr/>
          </p:nvSpPr>
          <p:spPr>
            <a:xfrm>
              <a:off x="3863975" y="3714750"/>
              <a:ext cx="244475" cy="31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4" name="20 Esquina doblada">
              <a:extLst>
                <a:ext uri="{FF2B5EF4-FFF2-40B4-BE49-F238E27FC236}">
                  <a16:creationId xmlns:a16="http://schemas.microsoft.com/office/drawing/2014/main" id="{7C595F6A-F896-41C3-A3E6-05062209218A}"/>
                </a:ext>
              </a:extLst>
            </p:cNvPr>
            <p:cNvSpPr/>
            <p:nvPr/>
          </p:nvSpPr>
          <p:spPr>
            <a:xfrm>
              <a:off x="2766542" y="3970948"/>
              <a:ext cx="1233486" cy="1565276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Señores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Agencia de Renovación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Del Territorio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Ciudad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Informamos que a partir de la fecha trasladamos nuestras oficinas.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Atentamente,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PEPITO  PEREZ</a:t>
              </a:r>
            </a:p>
          </p:txBody>
        </p:sp>
        <p:sp>
          <p:nvSpPr>
            <p:cNvPr id="15" name="21 Rectángulo">
              <a:extLst>
                <a:ext uri="{FF2B5EF4-FFF2-40B4-BE49-F238E27FC236}">
                  <a16:creationId xmlns:a16="http://schemas.microsoft.com/office/drawing/2014/main" id="{8E6F4854-72D8-4D5D-AA1C-D4DD05BE8698}"/>
                </a:ext>
              </a:extLst>
            </p:cNvPr>
            <p:cNvSpPr/>
            <p:nvPr/>
          </p:nvSpPr>
          <p:spPr>
            <a:xfrm>
              <a:off x="3671888" y="4097337"/>
              <a:ext cx="244475" cy="319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  <p:sp>
          <p:nvSpPr>
            <p:cNvPr id="16" name="22 Flecha izquierda">
              <a:extLst>
                <a:ext uri="{FF2B5EF4-FFF2-40B4-BE49-F238E27FC236}">
                  <a16:creationId xmlns:a16="http://schemas.microsoft.com/office/drawing/2014/main" id="{8E9E7EF6-5212-4A05-A583-3FF7B3B46EAA}"/>
                </a:ext>
              </a:extLst>
            </p:cNvPr>
            <p:cNvSpPr/>
            <p:nvPr/>
          </p:nvSpPr>
          <p:spPr>
            <a:xfrm>
              <a:off x="3936528" y="3683611"/>
              <a:ext cx="1090613" cy="1055687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Solo por  la cara  frontal</a:t>
              </a:r>
            </a:p>
          </p:txBody>
        </p:sp>
      </p:grpSp>
      <p:pic>
        <p:nvPicPr>
          <p:cNvPr id="17" name="Picture 2" descr="http://u.jimdo.com/www51/o/s0d708bd31704ca88/img/ib5aa1f8374be6aec/1357068907/std/image.gif">
            <a:extLst>
              <a:ext uri="{FF2B5EF4-FFF2-40B4-BE49-F238E27FC236}">
                <a16:creationId xmlns:a16="http://schemas.microsoft.com/office/drawing/2014/main" id="{61D146C8-EF7D-4B82-9322-A8D80078E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0" y="2688159"/>
            <a:ext cx="87965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BF24105-D427-4379-99F8-509967B4F28B}"/>
              </a:ext>
            </a:extLst>
          </p:cNvPr>
          <p:cNvSpPr/>
          <p:nvPr/>
        </p:nvSpPr>
        <p:spPr>
          <a:xfrm>
            <a:off x="369313" y="1101018"/>
            <a:ext cx="3424695" cy="2728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ES" altLang="es-CO" sz="1200" dirty="0">
                <a:solidFill>
                  <a:schemeClr val="tx1"/>
                </a:solidFill>
              </a:rPr>
              <a:t>Se realiza a lápiz  en el extremo superior derecho, en el sentido del texto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CO" altLang="es-CO" sz="1200" dirty="0">
                <a:solidFill>
                  <a:schemeClr val="tx1"/>
                </a:solidFill>
              </a:rPr>
              <a:t>Sin enmendaduras</a:t>
            </a:r>
          </a:p>
          <a:p>
            <a:pPr marL="0" lvl="1"/>
            <a:endParaRPr lang="es-CO" altLang="es-CO" sz="1200" dirty="0">
              <a:solidFill>
                <a:schemeClr val="tx1"/>
              </a:solidFill>
            </a:endParaRPr>
          </a:p>
          <a:p>
            <a:pPr marL="0" lvl="1"/>
            <a:r>
              <a:rPr lang="es-CO" altLang="es-CO" sz="1200" b="1" u="sng" dirty="0">
                <a:solidFill>
                  <a:schemeClr val="tx1"/>
                </a:solidFill>
              </a:rPr>
              <a:t>Expedientes simples</a:t>
            </a:r>
            <a:r>
              <a:rPr lang="es-CO" altLang="es-CO" sz="1200" dirty="0">
                <a:solidFill>
                  <a:schemeClr val="tx1"/>
                </a:solidFill>
              </a:rPr>
              <a:t>, foliación empieza en </a:t>
            </a:r>
          </a:p>
          <a:p>
            <a:pPr marL="0" lvl="1"/>
            <a:r>
              <a:rPr lang="es-CO" altLang="es-CO" sz="1200" dirty="0">
                <a:solidFill>
                  <a:schemeClr val="tx1"/>
                </a:solidFill>
              </a:rPr>
              <a:t>1 hasta 200 máximo en cada carpeta</a:t>
            </a:r>
          </a:p>
          <a:p>
            <a:pPr marL="0" lvl="1"/>
            <a:endParaRPr lang="es-CO" altLang="es-CO" sz="1200" dirty="0">
              <a:solidFill>
                <a:schemeClr val="tx1"/>
              </a:solidFill>
            </a:endParaRPr>
          </a:p>
          <a:p>
            <a:pPr marL="0" lvl="1"/>
            <a:r>
              <a:rPr lang="es-CO" altLang="es-CO" sz="1200" b="1" u="sng" dirty="0">
                <a:solidFill>
                  <a:schemeClr val="tx1"/>
                </a:solidFill>
              </a:rPr>
              <a:t>Expedientes compuestos</a:t>
            </a:r>
            <a:r>
              <a:rPr lang="es-CO" altLang="es-CO" sz="1200" dirty="0">
                <a:solidFill>
                  <a:schemeClr val="tx1"/>
                </a:solidFill>
              </a:rPr>
              <a:t>, foliación es consecutiva hasta la última carpeta . (</a:t>
            </a:r>
            <a:r>
              <a:rPr lang="es-CO" altLang="es-CO" sz="1100" dirty="0">
                <a:solidFill>
                  <a:schemeClr val="tx1"/>
                </a:solidFill>
              </a:rPr>
              <a:t>Ejemplo:  Contratos, convenios, historias laborales</a:t>
            </a:r>
            <a:r>
              <a:rPr lang="es-CO" altLang="es-CO" sz="1200" dirty="0">
                <a:solidFill>
                  <a:schemeClr val="tx1"/>
                </a:solidFill>
              </a:rPr>
              <a:t>)</a:t>
            </a:r>
          </a:p>
          <a:p>
            <a:pPr marL="0" lvl="1"/>
            <a:endParaRPr lang="es-ES" altLang="es-CO" sz="1200" dirty="0">
              <a:solidFill>
                <a:schemeClr val="tx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CO" altLang="es-CO" sz="1100" dirty="0" err="1">
                <a:solidFill>
                  <a:schemeClr val="tx1"/>
                </a:solidFill>
              </a:rPr>
              <a:t>Cp</a:t>
            </a:r>
            <a:r>
              <a:rPr lang="es-CO" altLang="es-CO" sz="1100" dirty="0">
                <a:solidFill>
                  <a:schemeClr val="tx1"/>
                </a:solidFill>
              </a:rPr>
              <a:t> 1 de 2  folios 1 a 200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CO" altLang="es-CO" sz="1100" dirty="0" err="1">
                <a:solidFill>
                  <a:schemeClr val="tx1"/>
                </a:solidFill>
              </a:rPr>
              <a:t>Cp</a:t>
            </a:r>
            <a:r>
              <a:rPr lang="es-CO" altLang="es-CO" sz="1100" dirty="0">
                <a:solidFill>
                  <a:schemeClr val="tx1"/>
                </a:solidFill>
              </a:rPr>
              <a:t> 2 de 2  folios 201 a 350</a:t>
            </a:r>
            <a:endParaRPr lang="es-CO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3A83A1C-BE24-4B66-A1CF-3BAB93AC2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227" y="3219987"/>
            <a:ext cx="2405350" cy="1731323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147E29A3-D284-47BB-BAE2-E3CD2BE8EB42}"/>
              </a:ext>
            </a:extLst>
          </p:cNvPr>
          <p:cNvGrpSpPr/>
          <p:nvPr/>
        </p:nvGrpSpPr>
        <p:grpSpPr>
          <a:xfrm>
            <a:off x="5724128" y="431781"/>
            <a:ext cx="2485888" cy="1769531"/>
            <a:chOff x="6246055" y="1441421"/>
            <a:chExt cx="3571766" cy="2762096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0219F8F-02BD-42D3-A918-99A1647A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055" y="1441421"/>
              <a:ext cx="3571766" cy="2762096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982DB6F-9486-4D2D-ABB1-B64DD5B7F06F}"/>
                </a:ext>
              </a:extLst>
            </p:cNvPr>
            <p:cNvSpPr/>
            <p:nvPr/>
          </p:nvSpPr>
          <p:spPr>
            <a:xfrm>
              <a:off x="8485600" y="1922654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7818781F-5B47-40BC-BA09-6C37B6119EE3}"/>
                </a:ext>
              </a:extLst>
            </p:cNvPr>
            <p:cNvSpPr/>
            <p:nvPr/>
          </p:nvSpPr>
          <p:spPr>
            <a:xfrm>
              <a:off x="7042106" y="3404011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9AFCA411-CDD2-4344-9051-30CC25B969C8}"/>
                </a:ext>
              </a:extLst>
            </p:cNvPr>
            <p:cNvSpPr/>
            <p:nvPr/>
          </p:nvSpPr>
          <p:spPr>
            <a:xfrm>
              <a:off x="6876170" y="2146692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E157F18-797F-41C9-B37F-D4950EA5E66E}"/>
                </a:ext>
              </a:extLst>
            </p:cNvPr>
            <p:cNvSpPr/>
            <p:nvPr/>
          </p:nvSpPr>
          <p:spPr>
            <a:xfrm>
              <a:off x="8682444" y="2972001"/>
              <a:ext cx="324030" cy="40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CO" sz="1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s-E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489FA80-D00D-4A89-A7BA-F4F98A33EB13}"/>
              </a:ext>
            </a:extLst>
          </p:cNvPr>
          <p:cNvSpPr/>
          <p:nvPr/>
        </p:nvSpPr>
        <p:spPr>
          <a:xfrm>
            <a:off x="7282813" y="1082180"/>
            <a:ext cx="2171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1200" b="1" dirty="0"/>
              <a:t>Carpeta 4 Aletas</a:t>
            </a:r>
            <a:endParaRPr lang="es-ES" altLang="es-CO" sz="1200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FFB3963-4AD8-4691-88CD-720C2A354A47}"/>
              </a:ext>
            </a:extLst>
          </p:cNvPr>
          <p:cNvSpPr/>
          <p:nvPr/>
        </p:nvSpPr>
        <p:spPr>
          <a:xfrm>
            <a:off x="4675767" y="1817983"/>
            <a:ext cx="4281505" cy="189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 b="1" dirty="0">
                <a:solidFill>
                  <a:schemeClr val="tx1"/>
                </a:solidFill>
              </a:rPr>
              <a:t>Como utilizarlas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100" dirty="0">
                <a:solidFill>
                  <a:schemeClr val="tx1"/>
                </a:solidFill>
              </a:rPr>
              <a:t>No perfore los documentos a archivar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100" dirty="0">
                <a:solidFill>
                  <a:schemeClr val="tx1"/>
                </a:solidFill>
              </a:rPr>
              <a:t>Para el almacenamiento de los documentos se debe doblar la pestaña más larga y sobre ésta  la pestaña más corta en donde se coloca la identificación.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100" dirty="0">
                <a:solidFill>
                  <a:schemeClr val="tx1"/>
                </a:solidFill>
              </a:rPr>
              <a:t>Cerrado el expediente, la Hoja Control de expedientes se coloca al inicio al inicio del mismo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>
              <a:solidFill>
                <a:schemeClr val="tx1"/>
              </a:solidFill>
            </a:endParaRPr>
          </a:p>
          <a:p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3A875AD9-2520-4974-83B0-4EEEA8C925B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04449" y="2373602"/>
            <a:ext cx="3492411" cy="783924"/>
          </a:xfrm>
          <a:prstGeom prst="bentConnector3">
            <a:avLst>
              <a:gd name="adj1" fmla="val 9979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609600" y="280064"/>
            <a:ext cx="993660" cy="1081896"/>
            <a:chOff x="388760" y="616380"/>
            <a:chExt cx="1214500" cy="1214500"/>
          </a:xfrm>
        </p:grpSpPr>
        <p:pic>
          <p:nvPicPr>
            <p:cNvPr id="32" name="Picture 8" descr="C:\Users\Leonardo\AppData\Local\Microsoft\Windows\Temporary Internet Files\Content.IE5\8KD8E4AQ\MC900437053[1].png">
              <a:extLst>
                <a:ext uri="{FF2B5EF4-FFF2-40B4-BE49-F238E27FC236}">
                  <a16:creationId xmlns:a16="http://schemas.microsoft.com/office/drawing/2014/main" id="{A8526BD1-A641-4064-BAF4-12072086B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60" y="616380"/>
              <a:ext cx="1214500" cy="12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Elipse 32"/>
            <p:cNvSpPr/>
            <p:nvPr/>
          </p:nvSpPr>
          <p:spPr>
            <a:xfrm>
              <a:off x="914170" y="1025983"/>
              <a:ext cx="489478" cy="4588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b="1" dirty="0"/>
                <a:t>4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00BE6A5A-348B-4F6B-89A7-EF85C9340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354" y="149541"/>
            <a:ext cx="4120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Unidad de conservación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0416" y="3174125"/>
            <a:ext cx="2609528" cy="18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1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7" grpId="0"/>
      <p:bldP spid="2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76" y="79507"/>
            <a:ext cx="6397799" cy="4719712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AE8B121-8CD3-4A83-93E4-C170CEA4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130" y="66535"/>
            <a:ext cx="5559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Identificación carpetas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576D7A-9C91-4B1C-83BC-9FAE8ABC1BD9}"/>
              </a:ext>
            </a:extLst>
          </p:cNvPr>
          <p:cNvSpPr/>
          <p:nvPr/>
        </p:nvSpPr>
        <p:spPr>
          <a:xfrm>
            <a:off x="6038485" y="3063487"/>
            <a:ext cx="31854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0ACCA8-52C5-41D9-8349-24301A69463D}"/>
              </a:ext>
            </a:extLst>
          </p:cNvPr>
          <p:cNvSpPr/>
          <p:nvPr/>
        </p:nvSpPr>
        <p:spPr>
          <a:xfrm>
            <a:off x="5127053" y="2694155"/>
            <a:ext cx="8888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D227E75-4127-4C97-B2DC-B43BE344921F}"/>
              </a:ext>
            </a:extLst>
          </p:cNvPr>
          <p:cNvSpPr/>
          <p:nvPr/>
        </p:nvSpPr>
        <p:spPr>
          <a:xfrm>
            <a:off x="3605649" y="1442326"/>
            <a:ext cx="1071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412.90.15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FAB614-2A24-4BEB-ABE7-D836B5E48A35}"/>
              </a:ext>
            </a:extLst>
          </p:cNvPr>
          <p:cNvSpPr/>
          <p:nvPr/>
        </p:nvSpPr>
        <p:spPr>
          <a:xfrm>
            <a:off x="3609295" y="1177466"/>
            <a:ext cx="674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412.90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E2253E-8D46-4EDB-B545-9F294E47494D}"/>
              </a:ext>
            </a:extLst>
          </p:cNvPr>
          <p:cNvSpPr/>
          <p:nvPr/>
        </p:nvSpPr>
        <p:spPr>
          <a:xfrm>
            <a:off x="3784808" y="1170807"/>
            <a:ext cx="228565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CONCEPTOS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1F55A5-3199-440D-972C-43D219C38917}"/>
              </a:ext>
            </a:extLst>
          </p:cNvPr>
          <p:cNvSpPr/>
          <p:nvPr/>
        </p:nvSpPr>
        <p:spPr>
          <a:xfrm>
            <a:off x="4367250" y="1440460"/>
            <a:ext cx="3136136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5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Concepto Técnico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1E80EE-00BC-4137-9287-099CC0F79D6F}"/>
              </a:ext>
            </a:extLst>
          </p:cNvPr>
          <p:cNvSpPr/>
          <p:nvPr/>
        </p:nvSpPr>
        <p:spPr>
          <a:xfrm>
            <a:off x="5113585" y="2471130"/>
            <a:ext cx="1483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25/01/2017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F9C8ADC-5FC6-4457-9D6A-19B16B149F38}"/>
              </a:ext>
            </a:extLst>
          </p:cNvPr>
          <p:cNvSpPr/>
          <p:nvPr/>
        </p:nvSpPr>
        <p:spPr>
          <a:xfrm>
            <a:off x="6336058" y="2448638"/>
            <a:ext cx="10874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15/12/2017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F3E1E50-8399-4A89-9221-D28A1E56928B}"/>
              </a:ext>
            </a:extLst>
          </p:cNvPr>
          <p:cNvSpPr/>
          <p:nvPr/>
        </p:nvSpPr>
        <p:spPr>
          <a:xfrm>
            <a:off x="2652218" y="2191982"/>
            <a:ext cx="425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5AFA2E-A8FA-4C1C-957A-131519551570}"/>
              </a:ext>
            </a:extLst>
          </p:cNvPr>
          <p:cNvSpPr/>
          <p:nvPr/>
        </p:nvSpPr>
        <p:spPr>
          <a:xfrm>
            <a:off x="3622074" y="939844"/>
            <a:ext cx="525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2DB0DEB-A6A8-4241-901F-C6C603BF6073}"/>
              </a:ext>
            </a:extLst>
          </p:cNvPr>
          <p:cNvSpPr/>
          <p:nvPr/>
        </p:nvSpPr>
        <p:spPr>
          <a:xfrm>
            <a:off x="4367250" y="929731"/>
            <a:ext cx="3406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66"/>
                </a:solidFill>
              </a:rPr>
              <a:t>Grupo de Protección de Bienes de Interés Cultural</a:t>
            </a:r>
          </a:p>
        </p:txBody>
      </p:sp>
      <p:pic>
        <p:nvPicPr>
          <p:cNvPr id="22" name="Picture 2" descr="http://u.jimdo.com/www51/o/s0d708bd31704ca88/img/ib5aa1f8374be6aec/1357068907/std/image.gif">
            <a:extLst>
              <a:ext uri="{FF2B5EF4-FFF2-40B4-BE49-F238E27FC236}">
                <a16:creationId xmlns:a16="http://schemas.microsoft.com/office/drawing/2014/main" id="{E1D64971-F0BF-4BD1-90E5-67E3EBAC1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13" y="2414615"/>
            <a:ext cx="1295877" cy="11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F3E1E50-8399-4A89-9221-D28A1E56928B}"/>
              </a:ext>
            </a:extLst>
          </p:cNvPr>
          <p:cNvSpPr/>
          <p:nvPr/>
        </p:nvSpPr>
        <p:spPr>
          <a:xfrm>
            <a:off x="2595068" y="2495324"/>
            <a:ext cx="1487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194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F3E1E50-8399-4A89-9221-D28A1E56928B}"/>
              </a:ext>
            </a:extLst>
          </p:cNvPr>
          <p:cNvSpPr/>
          <p:nvPr/>
        </p:nvSpPr>
        <p:spPr>
          <a:xfrm>
            <a:off x="2595068" y="2765135"/>
            <a:ext cx="649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194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0ACCA8-52C5-41D9-8349-24301A69463D}"/>
              </a:ext>
            </a:extLst>
          </p:cNvPr>
          <p:cNvSpPr/>
          <p:nvPr/>
        </p:nvSpPr>
        <p:spPr>
          <a:xfrm>
            <a:off x="5988050" y="2694155"/>
            <a:ext cx="55982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9576D7A-9C91-4B1C-83BC-9FAE8ABC1BD9}"/>
              </a:ext>
            </a:extLst>
          </p:cNvPr>
          <p:cNvSpPr/>
          <p:nvPr/>
        </p:nvSpPr>
        <p:spPr>
          <a:xfrm>
            <a:off x="6809913" y="3071149"/>
            <a:ext cx="5437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1F55A5-3199-440D-972C-43D219C38917}"/>
              </a:ext>
            </a:extLst>
          </p:cNvPr>
          <p:cNvSpPr/>
          <p:nvPr/>
        </p:nvSpPr>
        <p:spPr>
          <a:xfrm>
            <a:off x="4141642" y="1769823"/>
            <a:ext cx="3136136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Inmueble Carrera 7 No 12 -70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5AFA2E-A8FA-4C1C-957A-131519551570}"/>
              </a:ext>
            </a:extLst>
          </p:cNvPr>
          <p:cNvSpPr/>
          <p:nvPr/>
        </p:nvSpPr>
        <p:spPr>
          <a:xfrm>
            <a:off x="3628424" y="710194"/>
            <a:ext cx="525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0066"/>
                </a:solidFill>
              </a:rPr>
              <a:t>410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2DB0DEB-A6A8-4241-901F-C6C603BF6073}"/>
              </a:ext>
            </a:extLst>
          </p:cNvPr>
          <p:cNvSpPr/>
          <p:nvPr/>
        </p:nvSpPr>
        <p:spPr>
          <a:xfrm>
            <a:off x="4373600" y="713831"/>
            <a:ext cx="3406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66"/>
                </a:solidFill>
              </a:rPr>
              <a:t>DIRECCIÓN DE PATRIMONIO</a:t>
            </a:r>
          </a:p>
        </p:txBody>
      </p:sp>
    </p:spTree>
    <p:extLst>
      <p:ext uri="{BB962C8B-B14F-4D97-AF65-F5344CB8AC3E}">
        <p14:creationId xmlns:p14="http://schemas.microsoft.com/office/powerpoint/2010/main" val="2066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047E42FA-539D-497D-88B0-E728A96D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2889">
            <a:off x="808265" y="200507"/>
            <a:ext cx="878342" cy="8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98962ED-E54B-4455-B4DC-0B399DF9B7F9}"/>
              </a:ext>
            </a:extLst>
          </p:cNvPr>
          <p:cNvSpPr/>
          <p:nvPr/>
        </p:nvSpPr>
        <p:spPr>
          <a:xfrm>
            <a:off x="326197" y="1207787"/>
            <a:ext cx="1772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FUID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DD9969E-3535-47C9-B7B3-FD29C6C7DFAE}"/>
              </a:ext>
            </a:extLst>
          </p:cNvPr>
          <p:cNvSpPr/>
          <p:nvPr/>
        </p:nvSpPr>
        <p:spPr>
          <a:xfrm>
            <a:off x="282279" y="2421014"/>
            <a:ext cx="1814535" cy="22571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ormato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nico de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nventario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ocumental</a:t>
            </a:r>
          </a:p>
          <a:p>
            <a:pPr algn="ctr"/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50" dirty="0"/>
              <a:t>Es un instrumento archivístico de recuperación de información que </a:t>
            </a:r>
            <a:r>
              <a:rPr lang="es-ES" sz="1050" u="sng" dirty="0"/>
              <a:t>describe</a:t>
            </a:r>
            <a:r>
              <a:rPr lang="es-ES" sz="1050" dirty="0"/>
              <a:t> de manera exacta y precisa las series o asuntos de un fondo documental.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Resultado de imagen para LUPA gif">
            <a:extLst>
              <a:ext uri="{FF2B5EF4-FFF2-40B4-BE49-F238E27FC236}">
                <a16:creationId xmlns:a16="http://schemas.microsoft.com/office/drawing/2014/main" id="{697F1BEF-79D6-4E91-B1BF-1660DC5E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650">
            <a:off x="371074" y="807752"/>
            <a:ext cx="2581976" cy="22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0" y="492524"/>
            <a:ext cx="8719350" cy="4158452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6AE46-2E25-49DA-8B8F-4F3A1CEAF396}"/>
              </a:ext>
            </a:extLst>
          </p:cNvPr>
          <p:cNvSpPr/>
          <p:nvPr/>
        </p:nvSpPr>
        <p:spPr>
          <a:xfrm>
            <a:off x="3018345" y="378305"/>
            <a:ext cx="418045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CO" sz="1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9E3FDF-7760-40F4-8EF7-34C7DA39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437" y="212875"/>
            <a:ext cx="2837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DESCRIBIR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7072E0-C6AE-4C1F-A23C-2BAA55784F23}"/>
              </a:ext>
            </a:extLst>
          </p:cNvPr>
          <p:cNvSpPr/>
          <p:nvPr/>
        </p:nvSpPr>
        <p:spPr>
          <a:xfrm>
            <a:off x="3936422" y="216042"/>
            <a:ext cx="508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/>
              <a:t>Su finalidad en general es dar información sobre la documentación de un archivo (total o parcial) para localizar y recuperar dicha documentación</a:t>
            </a:r>
            <a:endParaRPr lang="es-CO" sz="1100" dirty="0"/>
          </a:p>
        </p:txBody>
      </p:sp>
      <p:sp>
        <p:nvSpPr>
          <p:cNvPr id="14" name="AutoShape 4" descr="Imagen relacionada">
            <a:extLst>
              <a:ext uri="{FF2B5EF4-FFF2-40B4-BE49-F238E27FC236}">
                <a16:creationId xmlns:a16="http://schemas.microsoft.com/office/drawing/2014/main" id="{53C226D5-67B5-4895-A2EB-74A16F9CE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6174" y="20865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100"/>
          </a:p>
        </p:txBody>
      </p:sp>
      <p:pic>
        <p:nvPicPr>
          <p:cNvPr id="16" name="Picture 12" descr="Resultado de imagen para LUPA gif">
            <a:extLst>
              <a:ext uri="{FF2B5EF4-FFF2-40B4-BE49-F238E27FC236}">
                <a16:creationId xmlns:a16="http://schemas.microsoft.com/office/drawing/2014/main" id="{7E49752A-2C07-4B55-BD42-3F43EAFB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650">
            <a:off x="196973" y="1796458"/>
            <a:ext cx="3609607" cy="34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6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2315 L 0.71494 0.001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7" y="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320035" y="40603"/>
            <a:ext cx="6937065" cy="5040372"/>
            <a:chOff x="1320035" y="40603"/>
            <a:chExt cx="6937065" cy="504037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035" y="40603"/>
              <a:ext cx="6937065" cy="5040372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21439" y="1715249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28905" y="2011656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21439" y="2306873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255309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286377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3182225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95D68114-8535-4A66-98F4-4B7CEF6FD6A2}"/>
                </a:ext>
              </a:extLst>
            </p:cNvPr>
            <p:cNvSpPr/>
            <p:nvPr/>
          </p:nvSpPr>
          <p:spPr>
            <a:xfrm>
              <a:off x="1412426" y="3447703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1B04B5D-29C2-4D72-98D1-21F67C82BE53}"/>
              </a:ext>
            </a:extLst>
          </p:cNvPr>
          <p:cNvSpPr/>
          <p:nvPr/>
        </p:nvSpPr>
        <p:spPr>
          <a:xfrm>
            <a:off x="2996338" y="556366"/>
            <a:ext cx="1683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Dirección de Patrimonio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3A0969F-E8F0-4063-93A6-15B380390176}"/>
              </a:ext>
            </a:extLst>
          </p:cNvPr>
          <p:cNvSpPr/>
          <p:nvPr/>
        </p:nvSpPr>
        <p:spPr>
          <a:xfrm>
            <a:off x="2996338" y="759576"/>
            <a:ext cx="31999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Grupo de Protección de Bienes de Interés Cultural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6F82B8-1B48-4057-9393-CF218E2DF323}"/>
              </a:ext>
            </a:extLst>
          </p:cNvPr>
          <p:cNvSpPr/>
          <p:nvPr/>
        </p:nvSpPr>
        <p:spPr>
          <a:xfrm>
            <a:off x="3001163" y="977548"/>
            <a:ext cx="15616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421.90   CONCEPTOS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32FABE5-7497-4198-A556-B0D15683939B}"/>
              </a:ext>
            </a:extLst>
          </p:cNvPr>
          <p:cNvSpPr/>
          <p:nvPr/>
        </p:nvSpPr>
        <p:spPr>
          <a:xfrm>
            <a:off x="4879855" y="977548"/>
            <a:ext cx="21483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421.90.12    Conceptos técnicos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BB43215-498F-4DFA-9119-A3D3127A871F}"/>
              </a:ext>
            </a:extLst>
          </p:cNvPr>
          <p:cNvSpPr/>
          <p:nvPr/>
        </p:nvSpPr>
        <p:spPr>
          <a:xfrm>
            <a:off x="2996338" y="1220115"/>
            <a:ext cx="30812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Conceptos técnicos  Enero a Diciembre de 2017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DDAF8F-0C85-44F4-97A9-36A865216A18}"/>
              </a:ext>
            </a:extLst>
          </p:cNvPr>
          <p:cNvSpPr/>
          <p:nvPr/>
        </p:nvSpPr>
        <p:spPr>
          <a:xfrm>
            <a:off x="2890505" y="1730242"/>
            <a:ext cx="28552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Conceptos técnicos  Inmueble </a:t>
            </a:r>
            <a:r>
              <a:rPr lang="es-ES" sz="1050" dirty="0" err="1"/>
              <a:t>Cra</a:t>
            </a:r>
            <a:r>
              <a:rPr lang="es-ES" sz="1050" dirty="0"/>
              <a:t>. 7 Calle 9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D68114-8535-4A66-98F4-4B7CEF6FD6A2}"/>
              </a:ext>
            </a:extLst>
          </p:cNvPr>
          <p:cNvSpPr/>
          <p:nvPr/>
        </p:nvSpPr>
        <p:spPr>
          <a:xfrm>
            <a:off x="1913808" y="1748473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/>
              <a:t>1 a 1</a:t>
            </a:r>
            <a:r>
              <a:rPr lang="es-ES" sz="1050" dirty="0"/>
              <a:t>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48F16D4-F982-488A-8070-E9C83C6D05BF}"/>
              </a:ext>
            </a:extLst>
          </p:cNvPr>
          <p:cNvSpPr/>
          <p:nvPr/>
        </p:nvSpPr>
        <p:spPr>
          <a:xfrm>
            <a:off x="5978260" y="1726395"/>
            <a:ext cx="105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15/01/2017</a:t>
            </a:r>
            <a:endParaRPr lang="es-ES" sz="105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F85D282-C1D4-46B4-8C80-B74807B8B879}"/>
              </a:ext>
            </a:extLst>
          </p:cNvPr>
          <p:cNvSpPr/>
          <p:nvPr/>
        </p:nvSpPr>
        <p:spPr>
          <a:xfrm>
            <a:off x="2895545" y="2008003"/>
            <a:ext cx="20970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Conceptos técnicos  Febrero 12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275AD8C-7D9E-4385-9F45-FB2C232E097F}"/>
              </a:ext>
            </a:extLst>
          </p:cNvPr>
          <p:cNvSpPr/>
          <p:nvPr/>
        </p:nvSpPr>
        <p:spPr>
          <a:xfrm>
            <a:off x="1913808" y="2053834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/>
              <a:t>11 a  25</a:t>
            </a:r>
            <a:endParaRPr lang="es-ES" sz="105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2AA0419-53B3-4442-B9D9-26B44B2C597B}"/>
              </a:ext>
            </a:extLst>
          </p:cNvPr>
          <p:cNvSpPr/>
          <p:nvPr/>
        </p:nvSpPr>
        <p:spPr>
          <a:xfrm>
            <a:off x="5935592" y="1976034"/>
            <a:ext cx="105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12/02/2017</a:t>
            </a:r>
            <a:endParaRPr lang="es-ES" sz="105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BDE111A-D71E-4B36-864D-EF55093775A2}"/>
              </a:ext>
            </a:extLst>
          </p:cNvPr>
          <p:cNvSpPr/>
          <p:nvPr/>
        </p:nvSpPr>
        <p:spPr>
          <a:xfrm>
            <a:off x="6505042" y="589756"/>
            <a:ext cx="105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12/02/2017</a:t>
            </a:r>
            <a:endParaRPr lang="es-ES" sz="1050" dirty="0"/>
          </a:p>
        </p:txBody>
      </p:sp>
      <p:sp>
        <p:nvSpPr>
          <p:cNvPr id="32" name="Forma libre: forma 19">
            <a:extLst>
              <a:ext uri="{FF2B5EF4-FFF2-40B4-BE49-F238E27FC236}">
                <a16:creationId xmlns:a16="http://schemas.microsoft.com/office/drawing/2014/main" id="{22F44B65-89C4-4AFB-AB6E-02CBBB55221A}"/>
              </a:ext>
            </a:extLst>
          </p:cNvPr>
          <p:cNvSpPr/>
          <p:nvPr/>
        </p:nvSpPr>
        <p:spPr>
          <a:xfrm>
            <a:off x="6790534" y="4723255"/>
            <a:ext cx="1029275" cy="365243"/>
          </a:xfrm>
          <a:custGeom>
            <a:avLst/>
            <a:gdLst>
              <a:gd name="connsiteX0" fmla="*/ 464234 w 1233371"/>
              <a:gd name="connsiteY0" fmla="*/ 534572 h 773723"/>
              <a:gd name="connsiteX1" fmla="*/ 351693 w 1233371"/>
              <a:gd name="connsiteY1" fmla="*/ 520504 h 773723"/>
              <a:gd name="connsiteX2" fmla="*/ 0 w 1233371"/>
              <a:gd name="connsiteY2" fmla="*/ 492369 h 773723"/>
              <a:gd name="connsiteX3" fmla="*/ 14068 w 1233371"/>
              <a:gd name="connsiteY3" fmla="*/ 140677 h 773723"/>
              <a:gd name="connsiteX4" fmla="*/ 42203 w 1233371"/>
              <a:gd name="connsiteY4" fmla="*/ 112541 h 773723"/>
              <a:gd name="connsiteX5" fmla="*/ 84406 w 1233371"/>
              <a:gd name="connsiteY5" fmla="*/ 168812 h 773723"/>
              <a:gd name="connsiteX6" fmla="*/ 112542 w 1233371"/>
              <a:gd name="connsiteY6" fmla="*/ 295421 h 773723"/>
              <a:gd name="connsiteX7" fmla="*/ 154745 w 1233371"/>
              <a:gd name="connsiteY7" fmla="*/ 675249 h 773723"/>
              <a:gd name="connsiteX8" fmla="*/ 168813 w 1233371"/>
              <a:gd name="connsiteY8" fmla="*/ 576775 h 773723"/>
              <a:gd name="connsiteX9" fmla="*/ 196948 w 1233371"/>
              <a:gd name="connsiteY9" fmla="*/ 506437 h 773723"/>
              <a:gd name="connsiteX10" fmla="*/ 225083 w 1233371"/>
              <a:gd name="connsiteY10" fmla="*/ 618978 h 773723"/>
              <a:gd name="connsiteX11" fmla="*/ 253219 w 1233371"/>
              <a:gd name="connsiteY11" fmla="*/ 661181 h 773723"/>
              <a:gd name="connsiteX12" fmla="*/ 309489 w 1233371"/>
              <a:gd name="connsiteY12" fmla="*/ 647114 h 773723"/>
              <a:gd name="connsiteX13" fmla="*/ 365760 w 1233371"/>
              <a:gd name="connsiteY13" fmla="*/ 562707 h 773723"/>
              <a:gd name="connsiteX14" fmla="*/ 379828 w 1233371"/>
              <a:gd name="connsiteY14" fmla="*/ 647114 h 773723"/>
              <a:gd name="connsiteX15" fmla="*/ 464234 w 1233371"/>
              <a:gd name="connsiteY15" fmla="*/ 590843 h 773723"/>
              <a:gd name="connsiteX16" fmla="*/ 478302 w 1233371"/>
              <a:gd name="connsiteY16" fmla="*/ 506437 h 773723"/>
              <a:gd name="connsiteX17" fmla="*/ 506437 w 1233371"/>
              <a:gd name="connsiteY17" fmla="*/ 562707 h 773723"/>
              <a:gd name="connsiteX18" fmla="*/ 534573 w 1233371"/>
              <a:gd name="connsiteY18" fmla="*/ 633046 h 773723"/>
              <a:gd name="connsiteX19" fmla="*/ 618979 w 1233371"/>
              <a:gd name="connsiteY19" fmla="*/ 576775 h 773723"/>
              <a:gd name="connsiteX20" fmla="*/ 633046 w 1233371"/>
              <a:gd name="connsiteY20" fmla="*/ 492369 h 773723"/>
              <a:gd name="connsiteX21" fmla="*/ 675249 w 1233371"/>
              <a:gd name="connsiteY21" fmla="*/ 562707 h 773723"/>
              <a:gd name="connsiteX22" fmla="*/ 717453 w 1233371"/>
              <a:gd name="connsiteY22" fmla="*/ 647114 h 773723"/>
              <a:gd name="connsiteX23" fmla="*/ 745588 w 1233371"/>
              <a:gd name="connsiteY23" fmla="*/ 689317 h 773723"/>
              <a:gd name="connsiteX24" fmla="*/ 759656 w 1233371"/>
              <a:gd name="connsiteY24" fmla="*/ 731520 h 773723"/>
              <a:gd name="connsiteX25" fmla="*/ 815926 w 1233371"/>
              <a:gd name="connsiteY25" fmla="*/ 773723 h 773723"/>
              <a:gd name="connsiteX26" fmla="*/ 844062 w 1233371"/>
              <a:gd name="connsiteY26" fmla="*/ 647114 h 773723"/>
              <a:gd name="connsiteX27" fmla="*/ 900333 w 1233371"/>
              <a:gd name="connsiteY27" fmla="*/ 590843 h 773723"/>
              <a:gd name="connsiteX28" fmla="*/ 928468 w 1233371"/>
              <a:gd name="connsiteY28" fmla="*/ 492369 h 773723"/>
              <a:gd name="connsiteX29" fmla="*/ 914400 w 1233371"/>
              <a:gd name="connsiteY29" fmla="*/ 337624 h 773723"/>
              <a:gd name="connsiteX30" fmla="*/ 675249 w 1233371"/>
              <a:gd name="connsiteY30" fmla="*/ 28135 h 773723"/>
              <a:gd name="connsiteX31" fmla="*/ 633046 w 1233371"/>
              <a:gd name="connsiteY31" fmla="*/ 0 h 773723"/>
              <a:gd name="connsiteX32" fmla="*/ 562708 w 1233371"/>
              <a:gd name="connsiteY32" fmla="*/ 14067 h 773723"/>
              <a:gd name="connsiteX33" fmla="*/ 548640 w 1233371"/>
              <a:gd name="connsiteY33" fmla="*/ 56271 h 773723"/>
              <a:gd name="connsiteX34" fmla="*/ 576776 w 1233371"/>
              <a:gd name="connsiteY34" fmla="*/ 281354 h 773723"/>
              <a:gd name="connsiteX35" fmla="*/ 675249 w 1233371"/>
              <a:gd name="connsiteY35" fmla="*/ 393895 h 773723"/>
              <a:gd name="connsiteX36" fmla="*/ 773723 w 1233371"/>
              <a:gd name="connsiteY36" fmla="*/ 436098 h 773723"/>
              <a:gd name="connsiteX37" fmla="*/ 1153551 w 1233371"/>
              <a:gd name="connsiteY37" fmla="*/ 422031 h 773723"/>
              <a:gd name="connsiteX38" fmla="*/ 1223889 w 1233371"/>
              <a:gd name="connsiteY38" fmla="*/ 436098 h 773723"/>
              <a:gd name="connsiteX39" fmla="*/ 1223889 w 1233371"/>
              <a:gd name="connsiteY39" fmla="*/ 675249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33371" h="773723">
                <a:moveTo>
                  <a:pt x="464234" y="534572"/>
                </a:moveTo>
                <a:cubicBezTo>
                  <a:pt x="426720" y="529883"/>
                  <a:pt x="389409" y="523105"/>
                  <a:pt x="351693" y="520504"/>
                </a:cubicBezTo>
                <a:cubicBezTo>
                  <a:pt x="-154" y="496239"/>
                  <a:pt x="159191" y="532168"/>
                  <a:pt x="0" y="492369"/>
                </a:cubicBezTo>
                <a:cubicBezTo>
                  <a:pt x="4689" y="375138"/>
                  <a:pt x="1112" y="257284"/>
                  <a:pt x="14068" y="140677"/>
                </a:cubicBezTo>
                <a:cubicBezTo>
                  <a:pt x="15533" y="127495"/>
                  <a:pt x="29888" y="107615"/>
                  <a:pt x="42203" y="112541"/>
                </a:cubicBezTo>
                <a:cubicBezTo>
                  <a:pt x="63972" y="121249"/>
                  <a:pt x="70338" y="150055"/>
                  <a:pt x="84406" y="168812"/>
                </a:cubicBezTo>
                <a:cubicBezTo>
                  <a:pt x="101058" y="218768"/>
                  <a:pt x="108416" y="233526"/>
                  <a:pt x="112542" y="295421"/>
                </a:cubicBezTo>
                <a:cubicBezTo>
                  <a:pt x="137161" y="664711"/>
                  <a:pt x="62649" y="537108"/>
                  <a:pt x="154745" y="675249"/>
                </a:cubicBezTo>
                <a:cubicBezTo>
                  <a:pt x="159434" y="642424"/>
                  <a:pt x="160771" y="608943"/>
                  <a:pt x="168813" y="576775"/>
                </a:cubicBezTo>
                <a:cubicBezTo>
                  <a:pt x="174938" y="552277"/>
                  <a:pt x="176746" y="491286"/>
                  <a:pt x="196948" y="506437"/>
                </a:cubicBezTo>
                <a:cubicBezTo>
                  <a:pt x="227882" y="529638"/>
                  <a:pt x="203633" y="586804"/>
                  <a:pt x="225083" y="618978"/>
                </a:cubicBezTo>
                <a:lnTo>
                  <a:pt x="253219" y="661181"/>
                </a:lnTo>
                <a:cubicBezTo>
                  <a:pt x="271976" y="656492"/>
                  <a:pt x="292702" y="656706"/>
                  <a:pt x="309489" y="647114"/>
                </a:cubicBezTo>
                <a:cubicBezTo>
                  <a:pt x="352882" y="622319"/>
                  <a:pt x="352332" y="602995"/>
                  <a:pt x="365760" y="562707"/>
                </a:cubicBezTo>
                <a:cubicBezTo>
                  <a:pt x="370449" y="590843"/>
                  <a:pt x="359659" y="626945"/>
                  <a:pt x="379828" y="647114"/>
                </a:cubicBezTo>
                <a:cubicBezTo>
                  <a:pt x="416165" y="683451"/>
                  <a:pt x="457149" y="601470"/>
                  <a:pt x="464234" y="590843"/>
                </a:cubicBezTo>
                <a:cubicBezTo>
                  <a:pt x="468923" y="562708"/>
                  <a:pt x="454569" y="522259"/>
                  <a:pt x="478302" y="506437"/>
                </a:cubicBezTo>
                <a:cubicBezTo>
                  <a:pt x="495750" y="494804"/>
                  <a:pt x="497920" y="543544"/>
                  <a:pt x="506437" y="562707"/>
                </a:cubicBezTo>
                <a:cubicBezTo>
                  <a:pt x="516693" y="585783"/>
                  <a:pt x="525194" y="609600"/>
                  <a:pt x="534573" y="633046"/>
                </a:cubicBezTo>
                <a:cubicBezTo>
                  <a:pt x="562708" y="614289"/>
                  <a:pt x="599588" y="604477"/>
                  <a:pt x="618979" y="576775"/>
                </a:cubicBezTo>
                <a:cubicBezTo>
                  <a:pt x="635336" y="553408"/>
                  <a:pt x="605374" y="499287"/>
                  <a:pt x="633046" y="492369"/>
                </a:cubicBezTo>
                <a:cubicBezTo>
                  <a:pt x="659572" y="485737"/>
                  <a:pt x="662156" y="538703"/>
                  <a:pt x="675249" y="562707"/>
                </a:cubicBezTo>
                <a:cubicBezTo>
                  <a:pt x="690312" y="590323"/>
                  <a:pt x="702176" y="619616"/>
                  <a:pt x="717453" y="647114"/>
                </a:cubicBezTo>
                <a:cubicBezTo>
                  <a:pt x="725664" y="661894"/>
                  <a:pt x="738027" y="674195"/>
                  <a:pt x="745588" y="689317"/>
                </a:cubicBezTo>
                <a:cubicBezTo>
                  <a:pt x="752220" y="702580"/>
                  <a:pt x="750163" y="720128"/>
                  <a:pt x="759656" y="731520"/>
                </a:cubicBezTo>
                <a:cubicBezTo>
                  <a:pt x="774666" y="749532"/>
                  <a:pt x="797169" y="759655"/>
                  <a:pt x="815926" y="773723"/>
                </a:cubicBezTo>
                <a:cubicBezTo>
                  <a:pt x="825305" y="731520"/>
                  <a:pt x="825945" y="686367"/>
                  <a:pt x="844062" y="647114"/>
                </a:cubicBezTo>
                <a:cubicBezTo>
                  <a:pt x="855178" y="623029"/>
                  <a:pt x="887631" y="614130"/>
                  <a:pt x="900333" y="590843"/>
                </a:cubicBezTo>
                <a:cubicBezTo>
                  <a:pt x="916680" y="560873"/>
                  <a:pt x="919090" y="525194"/>
                  <a:pt x="928468" y="492369"/>
                </a:cubicBezTo>
                <a:cubicBezTo>
                  <a:pt x="923779" y="440787"/>
                  <a:pt x="934011" y="385562"/>
                  <a:pt x="914400" y="337624"/>
                </a:cubicBezTo>
                <a:cubicBezTo>
                  <a:pt x="898191" y="298003"/>
                  <a:pt x="700624" y="55624"/>
                  <a:pt x="675249" y="28135"/>
                </a:cubicBezTo>
                <a:cubicBezTo>
                  <a:pt x="663781" y="15712"/>
                  <a:pt x="647114" y="9378"/>
                  <a:pt x="633046" y="0"/>
                </a:cubicBezTo>
                <a:cubicBezTo>
                  <a:pt x="609600" y="4689"/>
                  <a:pt x="582603" y="804"/>
                  <a:pt x="562708" y="14067"/>
                </a:cubicBezTo>
                <a:cubicBezTo>
                  <a:pt x="550370" y="22293"/>
                  <a:pt x="547861" y="41463"/>
                  <a:pt x="548640" y="56271"/>
                </a:cubicBezTo>
                <a:cubicBezTo>
                  <a:pt x="552614" y="131778"/>
                  <a:pt x="556881" y="208407"/>
                  <a:pt x="576776" y="281354"/>
                </a:cubicBezTo>
                <a:cubicBezTo>
                  <a:pt x="590104" y="330222"/>
                  <a:pt x="631071" y="371806"/>
                  <a:pt x="675249" y="393895"/>
                </a:cubicBezTo>
                <a:cubicBezTo>
                  <a:pt x="707191" y="409866"/>
                  <a:pt x="740898" y="422030"/>
                  <a:pt x="773723" y="436098"/>
                </a:cubicBezTo>
                <a:cubicBezTo>
                  <a:pt x="900332" y="431409"/>
                  <a:pt x="1026855" y="422031"/>
                  <a:pt x="1153551" y="422031"/>
                </a:cubicBezTo>
                <a:cubicBezTo>
                  <a:pt x="1177461" y="422031"/>
                  <a:pt x="1217490" y="413060"/>
                  <a:pt x="1223889" y="436098"/>
                </a:cubicBezTo>
                <a:cubicBezTo>
                  <a:pt x="1245225" y="512907"/>
                  <a:pt x="1223889" y="595532"/>
                  <a:pt x="1223889" y="67524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Rectángulo 3"/>
          <p:cNvSpPr/>
          <p:nvPr/>
        </p:nvSpPr>
        <p:spPr>
          <a:xfrm>
            <a:off x="2890505" y="4874508"/>
            <a:ext cx="2760900" cy="21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050" dirty="0"/>
              <a:t>Karen Ramirez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2895382" y="4382757"/>
            <a:ext cx="2760900" cy="21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000" dirty="0"/>
              <a:t>Jorge Alberto Rojas</a:t>
            </a:r>
          </a:p>
        </p:txBody>
      </p:sp>
      <p:sp>
        <p:nvSpPr>
          <p:cNvPr id="6" name="Forma libre 5"/>
          <p:cNvSpPr/>
          <p:nvPr/>
        </p:nvSpPr>
        <p:spPr>
          <a:xfrm>
            <a:off x="6713621" y="4449553"/>
            <a:ext cx="842211" cy="226721"/>
          </a:xfrm>
          <a:custGeom>
            <a:avLst/>
            <a:gdLst>
              <a:gd name="connsiteX0" fmla="*/ 0 w 842211"/>
              <a:gd name="connsiteY0" fmla="*/ 244467 h 332699"/>
              <a:gd name="connsiteX1" fmla="*/ 56147 w 842211"/>
              <a:gd name="connsiteY1" fmla="*/ 204362 h 332699"/>
              <a:gd name="connsiteX2" fmla="*/ 80211 w 842211"/>
              <a:gd name="connsiteY2" fmla="*/ 180299 h 332699"/>
              <a:gd name="connsiteX3" fmla="*/ 104274 w 842211"/>
              <a:gd name="connsiteY3" fmla="*/ 164257 h 332699"/>
              <a:gd name="connsiteX4" fmla="*/ 144379 w 842211"/>
              <a:gd name="connsiteY4" fmla="*/ 132173 h 332699"/>
              <a:gd name="connsiteX5" fmla="*/ 200526 w 842211"/>
              <a:gd name="connsiteY5" fmla="*/ 108109 h 332699"/>
              <a:gd name="connsiteX6" fmla="*/ 232611 w 842211"/>
              <a:gd name="connsiteY6" fmla="*/ 92067 h 332699"/>
              <a:gd name="connsiteX7" fmla="*/ 264695 w 842211"/>
              <a:gd name="connsiteY7" fmla="*/ 84046 h 332699"/>
              <a:gd name="connsiteX8" fmla="*/ 288758 w 842211"/>
              <a:gd name="connsiteY8" fmla="*/ 76025 h 332699"/>
              <a:gd name="connsiteX9" fmla="*/ 385011 w 842211"/>
              <a:gd name="connsiteY9" fmla="*/ 84046 h 332699"/>
              <a:gd name="connsiteX10" fmla="*/ 393032 w 842211"/>
              <a:gd name="connsiteY10" fmla="*/ 108109 h 332699"/>
              <a:gd name="connsiteX11" fmla="*/ 368968 w 842211"/>
              <a:gd name="connsiteY11" fmla="*/ 220404 h 332699"/>
              <a:gd name="connsiteX12" fmla="*/ 344905 w 842211"/>
              <a:gd name="connsiteY12" fmla="*/ 252488 h 332699"/>
              <a:gd name="connsiteX13" fmla="*/ 320842 w 842211"/>
              <a:gd name="connsiteY13" fmla="*/ 260509 h 332699"/>
              <a:gd name="connsiteX14" fmla="*/ 264695 w 842211"/>
              <a:gd name="connsiteY14" fmla="*/ 300615 h 332699"/>
              <a:gd name="connsiteX15" fmla="*/ 216568 w 842211"/>
              <a:gd name="connsiteY15" fmla="*/ 316657 h 332699"/>
              <a:gd name="connsiteX16" fmla="*/ 192505 w 842211"/>
              <a:gd name="connsiteY16" fmla="*/ 324678 h 332699"/>
              <a:gd name="connsiteX17" fmla="*/ 168442 w 842211"/>
              <a:gd name="connsiteY17" fmla="*/ 332699 h 332699"/>
              <a:gd name="connsiteX18" fmla="*/ 152400 w 842211"/>
              <a:gd name="connsiteY18" fmla="*/ 308636 h 332699"/>
              <a:gd name="connsiteX19" fmla="*/ 184484 w 842211"/>
              <a:gd name="connsiteY19" fmla="*/ 244467 h 332699"/>
              <a:gd name="connsiteX20" fmla="*/ 232611 w 842211"/>
              <a:gd name="connsiteY20" fmla="*/ 236446 h 332699"/>
              <a:gd name="connsiteX21" fmla="*/ 441158 w 842211"/>
              <a:gd name="connsiteY21" fmla="*/ 228425 h 332699"/>
              <a:gd name="connsiteX22" fmla="*/ 497305 w 842211"/>
              <a:gd name="connsiteY22" fmla="*/ 172278 h 332699"/>
              <a:gd name="connsiteX23" fmla="*/ 521368 w 842211"/>
              <a:gd name="connsiteY23" fmla="*/ 68004 h 332699"/>
              <a:gd name="connsiteX24" fmla="*/ 537411 w 842211"/>
              <a:gd name="connsiteY24" fmla="*/ 51962 h 332699"/>
              <a:gd name="connsiteX25" fmla="*/ 561474 w 842211"/>
              <a:gd name="connsiteY25" fmla="*/ 19878 h 332699"/>
              <a:gd name="connsiteX26" fmla="*/ 609600 w 842211"/>
              <a:gd name="connsiteY26" fmla="*/ 3836 h 332699"/>
              <a:gd name="connsiteX27" fmla="*/ 697832 w 842211"/>
              <a:gd name="connsiteY27" fmla="*/ 11857 h 332699"/>
              <a:gd name="connsiteX28" fmla="*/ 689811 w 842211"/>
              <a:gd name="connsiteY28" fmla="*/ 100088 h 332699"/>
              <a:gd name="connsiteX29" fmla="*/ 673768 w 842211"/>
              <a:gd name="connsiteY29" fmla="*/ 116130 h 332699"/>
              <a:gd name="connsiteX30" fmla="*/ 625642 w 842211"/>
              <a:gd name="connsiteY30" fmla="*/ 132173 h 332699"/>
              <a:gd name="connsiteX31" fmla="*/ 601579 w 842211"/>
              <a:gd name="connsiteY31" fmla="*/ 140194 h 332699"/>
              <a:gd name="connsiteX32" fmla="*/ 553453 w 842211"/>
              <a:gd name="connsiteY32" fmla="*/ 164257 h 332699"/>
              <a:gd name="connsiteX33" fmla="*/ 513347 w 842211"/>
              <a:gd name="connsiteY33" fmla="*/ 156236 h 332699"/>
              <a:gd name="connsiteX34" fmla="*/ 521368 w 842211"/>
              <a:gd name="connsiteY34" fmla="*/ 108109 h 332699"/>
              <a:gd name="connsiteX35" fmla="*/ 529390 w 842211"/>
              <a:gd name="connsiteY35" fmla="*/ 84046 h 332699"/>
              <a:gd name="connsiteX36" fmla="*/ 553453 w 842211"/>
              <a:gd name="connsiteY36" fmla="*/ 76025 h 332699"/>
              <a:gd name="connsiteX37" fmla="*/ 585537 w 842211"/>
              <a:gd name="connsiteY37" fmla="*/ 124151 h 332699"/>
              <a:gd name="connsiteX38" fmla="*/ 601579 w 842211"/>
              <a:gd name="connsiteY38" fmla="*/ 172278 h 332699"/>
              <a:gd name="connsiteX39" fmla="*/ 609600 w 842211"/>
              <a:gd name="connsiteY39" fmla="*/ 196341 h 332699"/>
              <a:gd name="connsiteX40" fmla="*/ 625642 w 842211"/>
              <a:gd name="connsiteY40" fmla="*/ 220404 h 332699"/>
              <a:gd name="connsiteX41" fmla="*/ 633663 w 842211"/>
              <a:gd name="connsiteY41" fmla="*/ 244467 h 332699"/>
              <a:gd name="connsiteX42" fmla="*/ 713874 w 842211"/>
              <a:gd name="connsiteY42" fmla="*/ 292594 h 332699"/>
              <a:gd name="connsiteX43" fmla="*/ 745958 w 842211"/>
              <a:gd name="connsiteY43" fmla="*/ 268530 h 332699"/>
              <a:gd name="connsiteX44" fmla="*/ 770021 w 842211"/>
              <a:gd name="connsiteY44" fmla="*/ 260509 h 332699"/>
              <a:gd name="connsiteX45" fmla="*/ 786063 w 842211"/>
              <a:gd name="connsiteY45" fmla="*/ 236446 h 332699"/>
              <a:gd name="connsiteX46" fmla="*/ 818147 w 842211"/>
              <a:gd name="connsiteY46" fmla="*/ 188320 h 332699"/>
              <a:gd name="connsiteX47" fmla="*/ 842211 w 842211"/>
              <a:gd name="connsiteY47" fmla="*/ 164257 h 33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2211" h="332699">
                <a:moveTo>
                  <a:pt x="0" y="244467"/>
                </a:moveTo>
                <a:cubicBezTo>
                  <a:pt x="18716" y="231099"/>
                  <a:pt x="38187" y="218730"/>
                  <a:pt x="56147" y="204362"/>
                </a:cubicBezTo>
                <a:cubicBezTo>
                  <a:pt x="65005" y="197276"/>
                  <a:pt x="71496" y="187561"/>
                  <a:pt x="80211" y="180299"/>
                </a:cubicBezTo>
                <a:cubicBezTo>
                  <a:pt x="87617" y="174128"/>
                  <a:pt x="96562" y="170041"/>
                  <a:pt x="104274" y="164257"/>
                </a:cubicBezTo>
                <a:cubicBezTo>
                  <a:pt x="117970" y="153985"/>
                  <a:pt x="130135" y="141670"/>
                  <a:pt x="144379" y="132173"/>
                </a:cubicBezTo>
                <a:cubicBezTo>
                  <a:pt x="176304" y="110889"/>
                  <a:pt x="170579" y="120943"/>
                  <a:pt x="200526" y="108109"/>
                </a:cubicBezTo>
                <a:cubicBezTo>
                  <a:pt x="211517" y="103399"/>
                  <a:pt x="221415" y="96265"/>
                  <a:pt x="232611" y="92067"/>
                </a:cubicBezTo>
                <a:cubicBezTo>
                  <a:pt x="242933" y="88196"/>
                  <a:pt x="254095" y="87074"/>
                  <a:pt x="264695" y="84046"/>
                </a:cubicBezTo>
                <a:cubicBezTo>
                  <a:pt x="272825" y="81723"/>
                  <a:pt x="280737" y="78699"/>
                  <a:pt x="288758" y="76025"/>
                </a:cubicBezTo>
                <a:cubicBezTo>
                  <a:pt x="320842" y="78699"/>
                  <a:pt x="354239" y="74578"/>
                  <a:pt x="385011" y="84046"/>
                </a:cubicBezTo>
                <a:cubicBezTo>
                  <a:pt x="393092" y="86532"/>
                  <a:pt x="393032" y="99654"/>
                  <a:pt x="393032" y="108109"/>
                </a:cubicBezTo>
                <a:cubicBezTo>
                  <a:pt x="393032" y="183563"/>
                  <a:pt x="398490" y="179074"/>
                  <a:pt x="368968" y="220404"/>
                </a:cubicBezTo>
                <a:cubicBezTo>
                  <a:pt x="361198" y="231282"/>
                  <a:pt x="355175" y="243930"/>
                  <a:pt x="344905" y="252488"/>
                </a:cubicBezTo>
                <a:cubicBezTo>
                  <a:pt x="338410" y="257901"/>
                  <a:pt x="328863" y="257835"/>
                  <a:pt x="320842" y="260509"/>
                </a:cubicBezTo>
                <a:cubicBezTo>
                  <a:pt x="316530" y="263743"/>
                  <a:pt x="274294" y="296349"/>
                  <a:pt x="264695" y="300615"/>
                </a:cubicBezTo>
                <a:cubicBezTo>
                  <a:pt x="249242" y="307483"/>
                  <a:pt x="232610" y="311310"/>
                  <a:pt x="216568" y="316657"/>
                </a:cubicBezTo>
                <a:lnTo>
                  <a:pt x="192505" y="324678"/>
                </a:lnTo>
                <a:lnTo>
                  <a:pt x="168442" y="332699"/>
                </a:lnTo>
                <a:cubicBezTo>
                  <a:pt x="163095" y="324678"/>
                  <a:pt x="153596" y="318202"/>
                  <a:pt x="152400" y="308636"/>
                </a:cubicBezTo>
                <a:cubicBezTo>
                  <a:pt x="149538" y="285737"/>
                  <a:pt x="161687" y="254599"/>
                  <a:pt x="184484" y="244467"/>
                </a:cubicBezTo>
                <a:cubicBezTo>
                  <a:pt x="199346" y="237862"/>
                  <a:pt x="216379" y="237460"/>
                  <a:pt x="232611" y="236446"/>
                </a:cubicBezTo>
                <a:cubicBezTo>
                  <a:pt x="302043" y="232107"/>
                  <a:pt x="371642" y="231099"/>
                  <a:pt x="441158" y="228425"/>
                </a:cubicBezTo>
                <a:cubicBezTo>
                  <a:pt x="496319" y="191651"/>
                  <a:pt x="483187" y="214632"/>
                  <a:pt x="497305" y="172278"/>
                </a:cubicBezTo>
                <a:cubicBezTo>
                  <a:pt x="499511" y="156838"/>
                  <a:pt x="506688" y="82683"/>
                  <a:pt x="521368" y="68004"/>
                </a:cubicBezTo>
                <a:cubicBezTo>
                  <a:pt x="526716" y="62657"/>
                  <a:pt x="532570" y="57772"/>
                  <a:pt x="537411" y="51962"/>
                </a:cubicBezTo>
                <a:cubicBezTo>
                  <a:pt x="545969" y="41692"/>
                  <a:pt x="550351" y="27293"/>
                  <a:pt x="561474" y="19878"/>
                </a:cubicBezTo>
                <a:cubicBezTo>
                  <a:pt x="575544" y="10498"/>
                  <a:pt x="593558" y="9183"/>
                  <a:pt x="609600" y="3836"/>
                </a:cubicBezTo>
                <a:cubicBezTo>
                  <a:pt x="639011" y="6510"/>
                  <a:pt x="678926" y="-10830"/>
                  <a:pt x="697832" y="11857"/>
                </a:cubicBezTo>
                <a:cubicBezTo>
                  <a:pt x="716738" y="34544"/>
                  <a:pt x="696452" y="71313"/>
                  <a:pt x="689811" y="100088"/>
                </a:cubicBezTo>
                <a:cubicBezTo>
                  <a:pt x="688110" y="107457"/>
                  <a:pt x="680532" y="112748"/>
                  <a:pt x="673768" y="116130"/>
                </a:cubicBezTo>
                <a:cubicBezTo>
                  <a:pt x="658643" y="123692"/>
                  <a:pt x="641684" y="126825"/>
                  <a:pt x="625642" y="132173"/>
                </a:cubicBezTo>
                <a:cubicBezTo>
                  <a:pt x="617621" y="134847"/>
                  <a:pt x="608614" y="135504"/>
                  <a:pt x="601579" y="140194"/>
                </a:cubicBezTo>
                <a:cubicBezTo>
                  <a:pt x="570481" y="160926"/>
                  <a:pt x="586661" y="153188"/>
                  <a:pt x="553453" y="164257"/>
                </a:cubicBezTo>
                <a:cubicBezTo>
                  <a:pt x="540084" y="161583"/>
                  <a:pt x="520111" y="168073"/>
                  <a:pt x="513347" y="156236"/>
                </a:cubicBezTo>
                <a:cubicBezTo>
                  <a:pt x="505278" y="142115"/>
                  <a:pt x="517840" y="123985"/>
                  <a:pt x="521368" y="108109"/>
                </a:cubicBezTo>
                <a:cubicBezTo>
                  <a:pt x="523202" y="99855"/>
                  <a:pt x="523411" y="90024"/>
                  <a:pt x="529390" y="84046"/>
                </a:cubicBezTo>
                <a:cubicBezTo>
                  <a:pt x="535369" y="78068"/>
                  <a:pt x="545432" y="78699"/>
                  <a:pt x="553453" y="76025"/>
                </a:cubicBezTo>
                <a:cubicBezTo>
                  <a:pt x="564148" y="92067"/>
                  <a:pt x="579440" y="105860"/>
                  <a:pt x="585537" y="124151"/>
                </a:cubicBezTo>
                <a:lnTo>
                  <a:pt x="601579" y="172278"/>
                </a:lnTo>
                <a:cubicBezTo>
                  <a:pt x="604253" y="180299"/>
                  <a:pt x="604910" y="189306"/>
                  <a:pt x="609600" y="196341"/>
                </a:cubicBezTo>
                <a:cubicBezTo>
                  <a:pt x="614947" y="204362"/>
                  <a:pt x="621331" y="211782"/>
                  <a:pt x="625642" y="220404"/>
                </a:cubicBezTo>
                <a:cubicBezTo>
                  <a:pt x="629423" y="227966"/>
                  <a:pt x="627684" y="238489"/>
                  <a:pt x="633663" y="244467"/>
                </a:cubicBezTo>
                <a:cubicBezTo>
                  <a:pt x="653018" y="263822"/>
                  <a:pt x="688559" y="279936"/>
                  <a:pt x="713874" y="292594"/>
                </a:cubicBezTo>
                <a:cubicBezTo>
                  <a:pt x="724569" y="284573"/>
                  <a:pt x="734351" y="275163"/>
                  <a:pt x="745958" y="268530"/>
                </a:cubicBezTo>
                <a:cubicBezTo>
                  <a:pt x="753299" y="264335"/>
                  <a:pt x="763419" y="265791"/>
                  <a:pt x="770021" y="260509"/>
                </a:cubicBezTo>
                <a:cubicBezTo>
                  <a:pt x="777549" y="254487"/>
                  <a:pt x="780716" y="244467"/>
                  <a:pt x="786063" y="236446"/>
                </a:cubicBezTo>
                <a:cubicBezTo>
                  <a:pt x="800645" y="178120"/>
                  <a:pt x="781219" y="225247"/>
                  <a:pt x="818147" y="188320"/>
                </a:cubicBezTo>
                <a:cubicBezTo>
                  <a:pt x="844435" y="162032"/>
                  <a:pt x="822120" y="164257"/>
                  <a:pt x="842211" y="16425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2AA0419-53B3-4442-B9D9-26B44B2C597B}"/>
              </a:ext>
            </a:extLst>
          </p:cNvPr>
          <p:cNvSpPr/>
          <p:nvPr/>
        </p:nvSpPr>
        <p:spPr>
          <a:xfrm>
            <a:off x="6844241" y="1682675"/>
            <a:ext cx="1459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El folio 7 hace referencia a 1 cd, Este CD se encuentra al final del expediente</a:t>
            </a:r>
            <a:endParaRPr lang="es-ES" sz="600" dirty="0"/>
          </a:p>
        </p:txBody>
      </p:sp>
    </p:spTree>
    <p:extLst>
      <p:ext uri="{BB962C8B-B14F-4D97-AF65-F5344CB8AC3E}">
        <p14:creationId xmlns:p14="http://schemas.microsoft.com/office/powerpoint/2010/main" val="65313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4" grpId="0"/>
      <p:bldP spid="41" grpId="0"/>
      <p:bldP spid="6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123" y="495963"/>
            <a:ext cx="1466850" cy="1143450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23" y="3146596"/>
            <a:ext cx="1989484" cy="9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5 CuadroTexto"/>
          <p:cNvSpPr txBox="1"/>
          <p:nvPr/>
        </p:nvSpPr>
        <p:spPr>
          <a:xfrm>
            <a:off x="369262" y="14427"/>
            <a:ext cx="551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Procedimiento Transferencias Primarias</a:t>
            </a:r>
          </a:p>
        </p:txBody>
      </p:sp>
      <p:sp>
        <p:nvSpPr>
          <p:cNvPr id="2" name="Pentágono 1"/>
          <p:cNvSpPr/>
          <p:nvPr/>
        </p:nvSpPr>
        <p:spPr>
          <a:xfrm>
            <a:off x="485708" y="714714"/>
            <a:ext cx="2027035" cy="542586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Cronograma</a:t>
            </a:r>
          </a:p>
        </p:txBody>
      </p:sp>
      <p:sp>
        <p:nvSpPr>
          <p:cNvPr id="6" name="Pentágono 5"/>
          <p:cNvSpPr/>
          <p:nvPr/>
        </p:nvSpPr>
        <p:spPr>
          <a:xfrm>
            <a:off x="485709" y="1617432"/>
            <a:ext cx="2117558" cy="57917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Organización documental</a:t>
            </a:r>
          </a:p>
        </p:txBody>
      </p:sp>
      <p:sp>
        <p:nvSpPr>
          <p:cNvPr id="8" name="Pentágono 7"/>
          <p:cNvSpPr/>
          <p:nvPr/>
        </p:nvSpPr>
        <p:spPr>
          <a:xfrm>
            <a:off x="476210" y="2495598"/>
            <a:ext cx="2117558" cy="56717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Elaboración y remisión FUID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655" y="2410844"/>
            <a:ext cx="598237" cy="651925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>
            <a:off x="431565" y="3371400"/>
            <a:ext cx="2117558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Verificación Transferencia</a:t>
            </a:r>
          </a:p>
        </p:txBody>
      </p:sp>
      <p:pic>
        <p:nvPicPr>
          <p:cNvPr id="12" name="Picture 12" descr="Resultado de imagen para LUPA gif">
            <a:extLst>
              <a:ext uri="{FF2B5EF4-FFF2-40B4-BE49-F238E27FC236}">
                <a16:creationId xmlns:a16="http://schemas.microsoft.com/office/drawing/2014/main" id="{7E49752A-2C07-4B55-BD42-3F43EAFB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650">
            <a:off x="3772559" y="3248402"/>
            <a:ext cx="942306" cy="8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organizacion document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55" y="1562046"/>
            <a:ext cx="915354" cy="6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esultado de imagen para cronograma de transferencias docu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Pentágono 16"/>
          <p:cNvSpPr/>
          <p:nvPr/>
        </p:nvSpPr>
        <p:spPr>
          <a:xfrm flipH="1">
            <a:off x="6724650" y="844740"/>
            <a:ext cx="2212740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Gestión de entrega</a:t>
            </a:r>
          </a:p>
        </p:txBody>
      </p:sp>
      <p:sp>
        <p:nvSpPr>
          <p:cNvPr id="19" name="Pentágono 18"/>
          <p:cNvSpPr/>
          <p:nvPr/>
        </p:nvSpPr>
        <p:spPr>
          <a:xfrm flipH="1">
            <a:off x="6807196" y="2080322"/>
            <a:ext cx="2130194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Ubicación de cajas en </a:t>
            </a:r>
            <a:r>
              <a:rPr lang="es-CO" dirty="0" err="1"/>
              <a:t>Acentral</a:t>
            </a:r>
            <a:endParaRPr lang="es-CO" dirty="0"/>
          </a:p>
        </p:txBody>
      </p:sp>
      <p:sp>
        <p:nvSpPr>
          <p:cNvPr id="20" name="Pentágono 19"/>
          <p:cNvSpPr/>
          <p:nvPr/>
        </p:nvSpPr>
        <p:spPr>
          <a:xfrm flipH="1">
            <a:off x="6807196" y="3307514"/>
            <a:ext cx="2130194" cy="66104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Remisión con acuse de recibo</a:t>
            </a:r>
          </a:p>
        </p:txBody>
      </p:sp>
      <p:pic>
        <p:nvPicPr>
          <p:cNvPr id="1032" name="Picture 8" descr="ARTec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2975" y="426670"/>
            <a:ext cx="1543111" cy="17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712" y="2003438"/>
            <a:ext cx="1803844" cy="1163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Resultado de imagen para pd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3" y="3315904"/>
            <a:ext cx="2055206" cy="11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1024 0.004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BA8BC0F-0CD0-42AD-A166-008207C0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1" y="1030499"/>
            <a:ext cx="2689142" cy="4098081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00522" y="1123601"/>
            <a:ext cx="34289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A1A9419E-8236-4AB0-9EDC-4E420B6BBE6F}"/>
              </a:ext>
            </a:extLst>
          </p:cNvPr>
          <p:cNvSpPr/>
          <p:nvPr/>
        </p:nvSpPr>
        <p:spPr>
          <a:xfrm>
            <a:off x="757798" y="611222"/>
            <a:ext cx="1882961" cy="600564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Carpetas Correo Electrónico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B02F228-AD8B-437B-8884-D05967F01137}"/>
              </a:ext>
            </a:extLst>
          </p:cNvPr>
          <p:cNvSpPr/>
          <p:nvPr/>
        </p:nvSpPr>
        <p:spPr>
          <a:xfrm>
            <a:off x="2918702" y="588538"/>
            <a:ext cx="608813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800" dirty="0">
                <a:ln/>
                <a:solidFill>
                  <a:srgbClr val="FF3399"/>
                </a:solidFill>
              </a:rPr>
              <a:t>Salvaguarda tu información digital y organízala de acuerdo al repositorio donde la tengas 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EA92D856-084F-4105-8216-CBF3D068D79B}"/>
              </a:ext>
            </a:extLst>
          </p:cNvPr>
          <p:cNvSpPr/>
          <p:nvPr/>
        </p:nvSpPr>
        <p:spPr>
          <a:xfrm>
            <a:off x="3568148" y="1512067"/>
            <a:ext cx="4939748" cy="3268655"/>
          </a:xfrm>
          <a:prstGeom prst="lef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ln/>
                <a:solidFill>
                  <a:srgbClr val="FF3399"/>
                </a:solidFill>
              </a:rPr>
              <a:t>Crea carpetas en tu correo de acuerdo a la estructura de la Tabla de Retención Documental vigente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692FF32-FF57-4872-BFA6-09F288001C8F}"/>
              </a:ext>
            </a:extLst>
          </p:cNvPr>
          <p:cNvSpPr/>
          <p:nvPr/>
        </p:nvSpPr>
        <p:spPr>
          <a:xfrm>
            <a:off x="2390855" y="-1"/>
            <a:ext cx="661598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bg1"/>
                </a:solidFill>
              </a:rPr>
              <a:t>Organización  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45527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D96701-5636-490D-988A-FB25CAA7A6E9}"/>
              </a:ext>
            </a:extLst>
          </p:cNvPr>
          <p:cNvSpPr/>
          <p:nvPr/>
        </p:nvSpPr>
        <p:spPr>
          <a:xfrm>
            <a:off x="3641709" y="2660464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Actas de eliminación 2021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CBE0DF-2604-4E8E-AA12-3A0EA54F5B9A}"/>
              </a:ext>
            </a:extLst>
          </p:cNvPr>
          <p:cNvSpPr/>
          <p:nvPr/>
        </p:nvSpPr>
        <p:spPr>
          <a:xfrm>
            <a:off x="3671275" y="3254791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de gestión  2021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BA8BC0F-0CD0-42AD-A166-008207C0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1" y="1030499"/>
            <a:ext cx="2689142" cy="4098081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00522" y="1123601"/>
            <a:ext cx="34289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5" y="-1"/>
            <a:ext cx="661598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bg1"/>
                </a:solidFill>
              </a:rPr>
              <a:t>Organización  correo electrónico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A1A9419E-8236-4AB0-9EDC-4E420B6BBE6F}"/>
              </a:ext>
            </a:extLst>
          </p:cNvPr>
          <p:cNvSpPr/>
          <p:nvPr/>
        </p:nvSpPr>
        <p:spPr>
          <a:xfrm>
            <a:off x="757798" y="611222"/>
            <a:ext cx="1882961" cy="600564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Carpetas Correo Electrónico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7E674268-0A85-4732-B5A2-91389F8A4991}"/>
              </a:ext>
            </a:extLst>
          </p:cNvPr>
          <p:cNvSpPr/>
          <p:nvPr/>
        </p:nvSpPr>
        <p:spPr>
          <a:xfrm>
            <a:off x="1856739" y="2689537"/>
            <a:ext cx="1720850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1E1833C-CD8C-4B16-82FF-8EDBE0976639}"/>
              </a:ext>
            </a:extLst>
          </p:cNvPr>
          <p:cNvSpPr/>
          <p:nvPr/>
        </p:nvSpPr>
        <p:spPr>
          <a:xfrm>
            <a:off x="1856739" y="3341447"/>
            <a:ext cx="1720850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2D1586A-A7EF-41A5-BD12-BAC22D1FCB64}"/>
              </a:ext>
            </a:extLst>
          </p:cNvPr>
          <p:cNvSpPr/>
          <p:nvPr/>
        </p:nvSpPr>
        <p:spPr>
          <a:xfrm>
            <a:off x="3700922" y="3620849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Transferencias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AA4A372-0FB2-4ACA-A60E-9F970727F785}"/>
              </a:ext>
            </a:extLst>
          </p:cNvPr>
          <p:cNvSpPr/>
          <p:nvPr/>
        </p:nvSpPr>
        <p:spPr>
          <a:xfrm>
            <a:off x="6919544" y="2496423"/>
            <a:ext cx="2086169" cy="124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Se crean carpetas con la descripción del contenido y la  vigencia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18189D13-F8CF-4294-9965-EDDA47150CA8}"/>
              </a:ext>
            </a:extLst>
          </p:cNvPr>
          <p:cNvSpPr/>
          <p:nvPr/>
        </p:nvSpPr>
        <p:spPr>
          <a:xfrm>
            <a:off x="6147582" y="2363372"/>
            <a:ext cx="633926" cy="204685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39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3" grpId="0" animBg="1"/>
      <p:bldP spid="15" grpId="0" animBg="1"/>
      <p:bldP spid="17" grpId="0" animBg="1"/>
      <p:bldP spid="19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0B3E053-9661-4C33-B8CE-66B2E7CB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8" y="1610189"/>
            <a:ext cx="3000375" cy="1157288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65790" y="1162051"/>
            <a:ext cx="34290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6" y="-1"/>
            <a:ext cx="626868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100" b="1" dirty="0">
                <a:ln/>
                <a:solidFill>
                  <a:schemeClr val="bg1"/>
                </a:solidFill>
              </a:rPr>
              <a:t>Organización  Carpeta Privada del Grupo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B19C512-C72C-43D2-BD63-ABCA81B5EA47}"/>
              </a:ext>
            </a:extLst>
          </p:cNvPr>
          <p:cNvSpPr/>
          <p:nvPr/>
        </p:nvSpPr>
        <p:spPr>
          <a:xfrm>
            <a:off x="445359" y="851259"/>
            <a:ext cx="1978865" cy="582416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Privada del Grupo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4A3D7BA-A3A3-49A1-9AC9-2CCEB9A8E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40" y="2893432"/>
            <a:ext cx="2557463" cy="2043113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E7599E-1683-458D-AFC5-F161D5C5FEB9}"/>
              </a:ext>
            </a:extLst>
          </p:cNvPr>
          <p:cNvSpPr/>
          <p:nvPr/>
        </p:nvSpPr>
        <p:spPr>
          <a:xfrm>
            <a:off x="2918702" y="588538"/>
            <a:ext cx="608813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800" dirty="0">
                <a:ln/>
                <a:solidFill>
                  <a:srgbClr val="FF3399"/>
                </a:solidFill>
              </a:rPr>
              <a:t>Salvaguarda tu información digital y organízala de acuerdo al repositorio donde la tengas  </a:t>
            </a:r>
          </a:p>
        </p:txBody>
      </p:sp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id="{BB7651D0-9E27-4550-935C-B9A492C3EECF}"/>
              </a:ext>
            </a:extLst>
          </p:cNvPr>
          <p:cNvSpPr/>
          <p:nvPr/>
        </p:nvSpPr>
        <p:spPr>
          <a:xfrm>
            <a:off x="3568148" y="1512067"/>
            <a:ext cx="4939748" cy="3268655"/>
          </a:xfrm>
          <a:prstGeom prst="lef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ln/>
                <a:solidFill>
                  <a:srgbClr val="FF3399"/>
                </a:solidFill>
              </a:rPr>
              <a:t>Crea carpetas en el sitio Privado del grupo, de acuerdo a la estructura de la Tabla de Retención Documental vigente</a:t>
            </a:r>
          </a:p>
        </p:txBody>
      </p:sp>
    </p:spTree>
    <p:extLst>
      <p:ext uri="{BB962C8B-B14F-4D97-AF65-F5344CB8AC3E}">
        <p14:creationId xmlns:p14="http://schemas.microsoft.com/office/powerpoint/2010/main" val="32511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0B3E053-9661-4C33-B8CE-66B2E7CB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8" y="903373"/>
            <a:ext cx="3000375" cy="1157288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:a16="http://schemas.microsoft.com/office/drawing/2014/main" id="{F52ADF8F-4A6D-4551-B1D8-F433F57CB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139358" y="978789"/>
            <a:ext cx="34290" cy="396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57500" cy="4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6" y="-1"/>
            <a:ext cx="626868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100" b="1" dirty="0">
                <a:ln/>
                <a:solidFill>
                  <a:schemeClr val="bg1"/>
                </a:solidFill>
              </a:rPr>
              <a:t>Organización  Carpeta Privada del Grupo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B19C512-C72C-43D2-BD63-ABCA81B5EA47}"/>
              </a:ext>
            </a:extLst>
          </p:cNvPr>
          <p:cNvSpPr/>
          <p:nvPr/>
        </p:nvSpPr>
        <p:spPr>
          <a:xfrm>
            <a:off x="325784" y="462674"/>
            <a:ext cx="1978865" cy="582416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Privada del Grupo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4A3D7BA-A3A3-49A1-9AC9-2CCEB9A8E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40" y="2186616"/>
            <a:ext cx="2626183" cy="256123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E2AB0A8-D94F-41F6-A15E-3D266B6F780E}"/>
              </a:ext>
            </a:extLst>
          </p:cNvPr>
          <p:cNvSpPr/>
          <p:nvPr/>
        </p:nvSpPr>
        <p:spPr>
          <a:xfrm>
            <a:off x="3597222" y="2359898"/>
            <a:ext cx="332232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Actas de eliminación 2021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781F616-71A4-4CC6-AA59-E08551276D84}"/>
              </a:ext>
            </a:extLst>
          </p:cNvPr>
          <p:cNvSpPr/>
          <p:nvPr/>
        </p:nvSpPr>
        <p:spPr>
          <a:xfrm>
            <a:off x="3595814" y="3053580"/>
            <a:ext cx="278325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de gestión  2021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90BD6DC-0905-4540-8ABE-108F59F5F87F}"/>
              </a:ext>
            </a:extLst>
          </p:cNvPr>
          <p:cNvSpPr/>
          <p:nvPr/>
        </p:nvSpPr>
        <p:spPr>
          <a:xfrm>
            <a:off x="2296078" y="2406384"/>
            <a:ext cx="1281511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FB40E46-1C91-4300-AEFB-EDFE1F902664}"/>
              </a:ext>
            </a:extLst>
          </p:cNvPr>
          <p:cNvSpPr/>
          <p:nvPr/>
        </p:nvSpPr>
        <p:spPr>
          <a:xfrm>
            <a:off x="2296078" y="3254791"/>
            <a:ext cx="1237161" cy="228600"/>
          </a:xfrm>
          <a:prstGeom prst="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00">
              <a:ln/>
              <a:solidFill>
                <a:srgbClr val="FF3399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EB4A486-EA5E-4E46-97AA-EBA364845AA2}"/>
              </a:ext>
            </a:extLst>
          </p:cNvPr>
          <p:cNvSpPr/>
          <p:nvPr/>
        </p:nvSpPr>
        <p:spPr>
          <a:xfrm>
            <a:off x="3625461" y="3419638"/>
            <a:ext cx="278325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Inventarios Transferencias 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F3F5EC6-E18C-4E8A-AC92-9D03619947FA}"/>
              </a:ext>
            </a:extLst>
          </p:cNvPr>
          <p:cNvSpPr/>
          <p:nvPr/>
        </p:nvSpPr>
        <p:spPr>
          <a:xfrm>
            <a:off x="6801232" y="2529466"/>
            <a:ext cx="2086169" cy="124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Se crean carpetas con la descripción del contenido y la  vigencia</a:t>
            </a:r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EEA1ABAF-885D-4A44-8A8F-8A9450193FC4}"/>
              </a:ext>
            </a:extLst>
          </p:cNvPr>
          <p:cNvSpPr/>
          <p:nvPr/>
        </p:nvSpPr>
        <p:spPr>
          <a:xfrm>
            <a:off x="6147582" y="2363372"/>
            <a:ext cx="633926" cy="1758462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10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8" grpId="0" animBg="1"/>
      <p:bldP spid="20" grpId="0" animBg="1"/>
      <p:bldP spid="24" grpId="0" animBg="1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" y="4696798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062AE253-21CC-428F-8098-057BAB215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92" y="116887"/>
            <a:ext cx="3681131" cy="27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Ð»Ð°Ð²Ð½Ð°Ñ">
            <a:extLst>
              <a:ext uri="{FF2B5EF4-FFF2-40B4-BE49-F238E27FC236}">
                <a16:creationId xmlns:a16="http://schemas.microsoft.com/office/drawing/2014/main" id="{07B64A34-108C-45B9-BDB0-D2F4D1255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13" y="-5050"/>
            <a:ext cx="4966204" cy="52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CB03F1-3293-4A43-B9EF-F2A6B3F4C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0" y="6328096"/>
            <a:ext cx="2966156" cy="38281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4B97B82-0B12-43EC-B5C8-8192D9C7B04A}"/>
              </a:ext>
            </a:extLst>
          </p:cNvPr>
          <p:cNvSpPr/>
          <p:nvPr/>
        </p:nvSpPr>
        <p:spPr>
          <a:xfrm rot="331967">
            <a:off x="6131217" y="1173543"/>
            <a:ext cx="972587" cy="267925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r>
              <a:rPr lang="es-CO" sz="1050" b="1" dirty="0">
                <a:solidFill>
                  <a:srgbClr val="0066FF"/>
                </a:solidFill>
              </a:rPr>
              <a:t>Agenda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E62456F-729A-4586-895C-65B3DD8C95F1}"/>
              </a:ext>
            </a:extLst>
          </p:cNvPr>
          <p:cNvSpPr/>
          <p:nvPr/>
        </p:nvSpPr>
        <p:spPr>
          <a:xfrm>
            <a:off x="3090994" y="2789180"/>
            <a:ext cx="3724654" cy="232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2" indent="-228600">
              <a:lnSpc>
                <a:spcPct val="150000"/>
              </a:lnSpc>
              <a:buAutoNum type="arabicPeriod"/>
            </a:pPr>
            <a:r>
              <a:rPr lang="es-CO" sz="1200" dirty="0">
                <a:solidFill>
                  <a:schemeClr val="tx1"/>
                </a:solidFill>
              </a:rPr>
              <a:t>Marco  Normativo</a:t>
            </a:r>
          </a:p>
          <a:p>
            <a:pPr lvl="2">
              <a:lnSpc>
                <a:spcPct val="150000"/>
              </a:lnSpc>
            </a:pPr>
            <a:r>
              <a:rPr lang="es-CO" sz="1100" dirty="0">
                <a:solidFill>
                  <a:schemeClr val="tx1"/>
                </a:solidFill>
              </a:rPr>
              <a:t>      Utilización Plantillas Comunicaciones Oficiales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2. Fases de Archivo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3. Tabla de Retención Documental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4. Organización  Documental </a:t>
            </a: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     Clasificar, Ordenar; Describir, </a:t>
            </a:r>
          </a:p>
          <a:p>
            <a:pPr lvl="7"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5. Socialización Transferencias Primarias</a:t>
            </a:r>
          </a:p>
          <a:p>
            <a:pPr lvl="7">
              <a:lnSpc>
                <a:spcPct val="150000"/>
              </a:lnSpc>
            </a:pPr>
            <a:endParaRPr lang="es-CO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CO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02CFF550-026E-41F2-A1D9-7B59141E07E5}"/>
              </a:ext>
            </a:extLst>
          </p:cNvPr>
          <p:cNvSpPr txBox="1">
            <a:spLocks/>
          </p:cNvSpPr>
          <p:nvPr/>
        </p:nvSpPr>
        <p:spPr>
          <a:xfrm>
            <a:off x="533100" y="46748"/>
            <a:ext cx="2726394" cy="8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Sensibilización</a:t>
            </a:r>
          </a:p>
          <a:p>
            <a:pPr algn="l"/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Documental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63;p14">
            <a:extLst>
              <a:ext uri="{FF2B5EF4-FFF2-40B4-BE49-F238E27FC236}">
                <a16:creationId xmlns:a16="http://schemas.microsoft.com/office/drawing/2014/main" id="{F9862DCB-039D-49C0-9B51-66ED109107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36499" y="930839"/>
            <a:ext cx="34289" cy="40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713FAB31-D416-4B9C-95D0-FC97A4F9F4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4328781" y="-4328781"/>
            <a:ext cx="486439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9531DF6A-FAD7-46F3-907F-63006BBAEE2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8" y="24491"/>
            <a:ext cx="1655359" cy="43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CF75C8-F0C8-4C11-8C0B-F92C5A5E69B4}"/>
              </a:ext>
            </a:extLst>
          </p:cNvPr>
          <p:cNvSpPr/>
          <p:nvPr/>
        </p:nvSpPr>
        <p:spPr>
          <a:xfrm>
            <a:off x="2390855" y="-1"/>
            <a:ext cx="601764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bg1"/>
                </a:solidFill>
              </a:rPr>
              <a:t>Organización en Colecciones AZ Digital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B82C720-4B4C-4FB2-8EAA-9482C34DC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8" y="1353164"/>
            <a:ext cx="2839629" cy="3572055"/>
          </a:xfrm>
          <a:prstGeom prst="rect">
            <a:avLst/>
          </a:prstGeom>
        </p:spPr>
      </p:pic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27360F5E-1C67-4C2A-A4A6-D95A575C74A7}"/>
              </a:ext>
            </a:extLst>
          </p:cNvPr>
          <p:cNvSpPr/>
          <p:nvPr/>
        </p:nvSpPr>
        <p:spPr>
          <a:xfrm>
            <a:off x="313583" y="630557"/>
            <a:ext cx="1882961" cy="600564"/>
          </a:xfrm>
          <a:prstGeom prst="downArrow">
            <a:avLst>
              <a:gd name="adj1" fmla="val 86202"/>
              <a:gd name="adj2" fmla="val 50000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AZ Digital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2EA97C-B495-4BC5-B6FE-DD255664F0C2}"/>
              </a:ext>
            </a:extLst>
          </p:cNvPr>
          <p:cNvSpPr/>
          <p:nvPr/>
        </p:nvSpPr>
        <p:spPr>
          <a:xfrm>
            <a:off x="6625617" y="4947293"/>
            <a:ext cx="2642566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25" dirty="0">
                <a:ln/>
                <a:solidFill>
                  <a:schemeClr val="tx1"/>
                </a:solidFill>
              </a:rPr>
              <a:t>Grupo de Gestión Documental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5682ADE-329F-4478-992B-0BFEE994C3AD}"/>
              </a:ext>
            </a:extLst>
          </p:cNvPr>
          <p:cNvSpPr/>
          <p:nvPr/>
        </p:nvSpPr>
        <p:spPr>
          <a:xfrm>
            <a:off x="2918702" y="588538"/>
            <a:ext cx="608813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800" dirty="0">
                <a:ln/>
                <a:solidFill>
                  <a:srgbClr val="FF3399"/>
                </a:solidFill>
              </a:rPr>
              <a:t>Salvaguarda tu información digital y organízala de acuerdo al repositorio donde la tengas  </a:t>
            </a:r>
          </a:p>
        </p:txBody>
      </p:sp>
      <p:sp>
        <p:nvSpPr>
          <p:cNvPr id="20" name="Flecha: hacia la izquierda 19">
            <a:extLst>
              <a:ext uri="{FF2B5EF4-FFF2-40B4-BE49-F238E27FC236}">
                <a16:creationId xmlns:a16="http://schemas.microsoft.com/office/drawing/2014/main" id="{5B6AAC9A-12C4-4739-9BAB-1C9407B7F6BE}"/>
              </a:ext>
            </a:extLst>
          </p:cNvPr>
          <p:cNvSpPr/>
          <p:nvPr/>
        </p:nvSpPr>
        <p:spPr>
          <a:xfrm>
            <a:off x="3568148" y="1512067"/>
            <a:ext cx="4939748" cy="3268655"/>
          </a:xfrm>
          <a:prstGeom prst="lef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n/>
                <a:solidFill>
                  <a:srgbClr val="FF3399"/>
                </a:solidFill>
              </a:rPr>
              <a:t>Crea carpetas en las series (colecciones) establecidas en AZ de acuerdo a la estructura de la Tabla de Retención Documental vigente</a:t>
            </a:r>
          </a:p>
        </p:txBody>
      </p:sp>
    </p:spTree>
    <p:extLst>
      <p:ext uri="{BB962C8B-B14F-4D97-AF65-F5344CB8AC3E}">
        <p14:creationId xmlns:p14="http://schemas.microsoft.com/office/powerpoint/2010/main" val="83344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8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ÐÐ°ÑÑÐ¸Ð½ÐºÐ¸ Ð°Ð½Ð¸Ð¼Ð°ÑÐ¸Ñ Ð´Ð»Ñ Ð¿ÑÐµÐ·ÐµÐ½ÑÐ°ÑÐ¸Ñ ÑÐµÐ»Ð¾Ð²ÐµÑÐºÐ¸">
            <a:extLst>
              <a:ext uri="{FF2B5EF4-FFF2-40B4-BE49-F238E27FC236}">
                <a16:creationId xmlns:a16="http://schemas.microsoft.com/office/drawing/2014/main" id="{1D6B42D7-F08A-407F-AA6E-CE3CAB235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22" y="2667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77716" y="1215957"/>
            <a:ext cx="43422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Gracias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99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6516216" y="2880479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800" b="1" dirty="0">
                <a:solidFill>
                  <a:schemeClr val="bg1"/>
                </a:solidFill>
                <a:latin typeface="Montserrat" panose="02000505000000020004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CB03F1-3293-4A43-B9EF-F2A6B3F4C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97419"/>
            <a:ext cx="3203848" cy="413493"/>
          </a:xfrm>
          <a:prstGeom prst="rect">
            <a:avLst/>
          </a:prstGeom>
        </p:spPr>
      </p:pic>
      <p:sp>
        <p:nvSpPr>
          <p:cNvPr id="8" name="2 Marcador de texto">
            <a:extLst>
              <a:ext uri="{FF2B5EF4-FFF2-40B4-BE49-F238E27FC236}">
                <a16:creationId xmlns:a16="http://schemas.microsoft.com/office/drawing/2014/main" id="{C8B3025A-E5C1-4008-9A5F-995159A45AB2}"/>
              </a:ext>
            </a:extLst>
          </p:cNvPr>
          <p:cNvSpPr txBox="1">
            <a:spLocks/>
          </p:cNvSpPr>
          <p:nvPr/>
        </p:nvSpPr>
        <p:spPr>
          <a:xfrm>
            <a:off x="533100" y="763663"/>
            <a:ext cx="4321894" cy="4651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400" dirty="0"/>
              <a:t>El Ministerio de Cultura vela por el cumplimiento de la normatividad que en materia de Gestión documental emite el Archivo General de la Nación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1400" b="1" dirty="0"/>
              <a:t>Ley General de Archivos 594 de 2.000  </a:t>
            </a:r>
            <a:r>
              <a:rPr lang="es-CO" sz="14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O" sz="1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O" sz="1400" dirty="0"/>
              <a:t>Procesos de la Gestión Documental: </a:t>
            </a:r>
          </a:p>
          <a:p>
            <a:pPr algn="just"/>
            <a:r>
              <a:rPr lang="es-CO" sz="1400" dirty="0"/>
              <a:t>Planeación</a:t>
            </a:r>
          </a:p>
          <a:p>
            <a:pPr algn="just"/>
            <a:r>
              <a:rPr lang="es-CO" sz="1400" dirty="0"/>
              <a:t>Producción</a:t>
            </a:r>
          </a:p>
          <a:p>
            <a:pPr algn="just"/>
            <a:r>
              <a:rPr lang="es-CO" sz="1400" dirty="0"/>
              <a:t>Gestión y trámite</a:t>
            </a:r>
          </a:p>
          <a:p>
            <a:pPr algn="just"/>
            <a:r>
              <a:rPr lang="es-CO" sz="1400" dirty="0"/>
              <a:t>Organización</a:t>
            </a:r>
          </a:p>
          <a:p>
            <a:pPr algn="just"/>
            <a:r>
              <a:rPr lang="es-CO" sz="1400" dirty="0"/>
              <a:t>Disposición de los documentos</a:t>
            </a:r>
          </a:p>
          <a:p>
            <a:pPr algn="just"/>
            <a:r>
              <a:rPr lang="es-CO" sz="1400" dirty="0"/>
              <a:t>Preservación a largo plazo y valoración.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1400" dirty="0"/>
          </a:p>
          <a:p>
            <a:pPr lvl="1">
              <a:buFont typeface="Wingdings" pitchFamily="2" charset="2"/>
              <a:buChar char="q"/>
            </a:pPr>
            <a:endParaRPr lang="es-CO" sz="2000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02CFF550-026E-41F2-A1D9-7B59141E07E5}"/>
              </a:ext>
            </a:extLst>
          </p:cNvPr>
          <p:cNvSpPr txBox="1">
            <a:spLocks/>
          </p:cNvSpPr>
          <p:nvPr/>
        </p:nvSpPr>
        <p:spPr>
          <a:xfrm>
            <a:off x="533100" y="46749"/>
            <a:ext cx="3670612" cy="40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Marco Normativo</a:t>
            </a:r>
          </a:p>
        </p:txBody>
      </p:sp>
      <p:pic>
        <p:nvPicPr>
          <p:cNvPr id="11" name="Picture 4" descr="Resultado de imagen para normas gif animado">
            <a:extLst>
              <a:ext uri="{FF2B5EF4-FFF2-40B4-BE49-F238E27FC236}">
                <a16:creationId xmlns:a16="http://schemas.microsoft.com/office/drawing/2014/main" id="{05A9E1BA-E5E5-4AEA-B2AF-5217D9944A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28" y="1798166"/>
            <a:ext cx="2882373" cy="28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6B9AC9-0AE5-456E-AEAD-D35DFBD6503B}"/>
              </a:ext>
            </a:extLst>
          </p:cNvPr>
          <p:cNvSpPr txBox="1"/>
          <p:nvPr/>
        </p:nvSpPr>
        <p:spPr>
          <a:xfrm>
            <a:off x="5657883" y="1173181"/>
            <a:ext cx="32075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Helvetica"/>
                <a:cs typeface="Helvetica"/>
              </a:rPr>
              <a:t>Normas complementarias: </a:t>
            </a:r>
          </a:p>
          <a:p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Acuerdo AGN 060 de 2001- Administración de Comunicaciones Oficiales</a:t>
            </a:r>
          </a:p>
          <a:p>
            <a:pPr>
              <a:buClr>
                <a:srgbClr val="FF0000"/>
              </a:buClr>
            </a:pPr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Acuerdo AGN 004 de 2019- Tablas de Retención Documental.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Acuerdo AGN 005 de 2013- Criterios básicos para la clasificación, ordenación y descripción de archivos públicos.</a:t>
            </a:r>
          </a:p>
          <a:p>
            <a:pPr>
              <a:buClr>
                <a:srgbClr val="FF0000"/>
              </a:buClr>
            </a:pPr>
            <a:endParaRPr lang="es-CO" sz="1200" dirty="0"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O" sz="1200" dirty="0">
                <a:latin typeface="Helvetica"/>
                <a:cs typeface="Helvetica"/>
              </a:rPr>
              <a:t>Decreto 1080 de 2015- Gestión de Documentos.</a:t>
            </a:r>
          </a:p>
          <a:p>
            <a:endParaRPr lang="es-CO" sz="1200" dirty="0"/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3466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433285" y="-132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Plantillas Comunicaciones</a:t>
            </a:r>
          </a:p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Oficiales  2019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433285" y="1467135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Oficios  y comunicación interna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30" y="54259"/>
            <a:ext cx="4164072" cy="50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941" y="79922"/>
            <a:ext cx="4115567" cy="495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2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433285" y="-132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Plantillas Comunicaciones </a:t>
            </a:r>
          </a:p>
          <a:p>
            <a:pPr algn="l"/>
            <a:r>
              <a:rPr lang="es-CO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Oficiales  2019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433285" y="1467135"/>
            <a:ext cx="5408350" cy="54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Memorandos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0" y="68422"/>
            <a:ext cx="4182952" cy="497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30" y="68421"/>
            <a:ext cx="4049427" cy="497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5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9935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360F66-837E-4E42-983A-4B36F14A9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97419"/>
            <a:ext cx="3203848" cy="413493"/>
          </a:xfrm>
          <a:prstGeom prst="rect">
            <a:avLst/>
          </a:prstGeom>
        </p:spPr>
      </p:pic>
      <p:pic>
        <p:nvPicPr>
          <p:cNvPr id="8" name="Picture 2" descr="Ð¡ÑÐ¾Ð¸Ð¼Ð¾ÑÑÑ 400-800 ÑÑÐ±Ð»ÐµÐ¹. Ð¡ÑÐ¾Ðº â Ð¾Ñ 2 ÑÐ°ÑÐ¾Ð². ÐÐµÑÐºÐ¾Ð½ÐµÑÐ½Ð°Ñ Ð³Ð°ÑÐ°Ð½ÑÐ¸Ñ. ÐÐµÑÐ¿Ð»Ð°ÑÐ½ÑÐµ Ð´Ð¾ÑÐ°Ð±Ð¾ÑÐºÐ¸. ÐÐ°ÐºÐ°Ð·Ð°ÑÑ ÑÐµÑÐµÑÐ°Ñ Ð¼Ð¾Ð¶Ð½Ð¾ Ð·Ð´ÐµÑÑ.">
            <a:extLst>
              <a:ext uri="{FF2B5EF4-FFF2-40B4-BE49-F238E27FC236}">
                <a16:creationId xmlns:a16="http://schemas.microsoft.com/office/drawing/2014/main" id="{91F2EC0C-E9EE-432F-9FE9-DEC9EAC7E6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2529" y="-17445"/>
            <a:ext cx="1598669" cy="19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>
            <a:extLst>
              <a:ext uri="{FF2B5EF4-FFF2-40B4-BE49-F238E27FC236}">
                <a16:creationId xmlns:a16="http://schemas.microsoft.com/office/drawing/2014/main" id="{8ACAA078-060A-4ADF-8368-6920698D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18" y="1733683"/>
            <a:ext cx="2293010" cy="1364502"/>
          </a:xfrm>
          <a:prstGeom prst="rect">
            <a:avLst/>
          </a:prstGeom>
          <a:solidFill>
            <a:srgbClr val="FFC000"/>
          </a:solidFill>
          <a:ln>
            <a:solidFill>
              <a:srgbClr val="A88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Picture 6" descr="Resultado de imagen para archivo de gestion en movimiento">
            <a:extLst>
              <a:ext uri="{FF2B5EF4-FFF2-40B4-BE49-F238E27FC236}">
                <a16:creationId xmlns:a16="http://schemas.microsoft.com/office/drawing/2014/main" id="{173797BB-2327-4290-93CB-F00BA443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0" y="1722241"/>
            <a:ext cx="2365512" cy="1326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n para archivo historico">
            <a:extLst>
              <a:ext uri="{FF2B5EF4-FFF2-40B4-BE49-F238E27FC236}">
                <a16:creationId xmlns:a16="http://schemas.microsoft.com/office/drawing/2014/main" id="{00A077A9-D0FA-4FA7-8AD8-C853914E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36" y="1741834"/>
            <a:ext cx="2113010" cy="14036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curvada hacia abajo 4">
            <a:extLst>
              <a:ext uri="{FF2B5EF4-FFF2-40B4-BE49-F238E27FC236}">
                <a16:creationId xmlns:a16="http://schemas.microsoft.com/office/drawing/2014/main" id="{DBD7AA24-28E7-41EF-8FDF-283CA2AF2BF9}"/>
              </a:ext>
            </a:extLst>
          </p:cNvPr>
          <p:cNvSpPr/>
          <p:nvPr/>
        </p:nvSpPr>
        <p:spPr>
          <a:xfrm>
            <a:off x="2021778" y="1150851"/>
            <a:ext cx="1380939" cy="550280"/>
          </a:xfrm>
          <a:prstGeom prst="curvedDownArrow">
            <a:avLst>
              <a:gd name="adj1" fmla="val 25000"/>
              <a:gd name="adj2" fmla="val 50000"/>
              <a:gd name="adj3" fmla="val 49557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tx1"/>
              </a:solidFill>
            </a:endParaRPr>
          </a:p>
        </p:txBody>
      </p:sp>
      <p:sp>
        <p:nvSpPr>
          <p:cNvPr id="13" name="Flecha curvada hacia abajo 12">
            <a:extLst>
              <a:ext uri="{FF2B5EF4-FFF2-40B4-BE49-F238E27FC236}">
                <a16:creationId xmlns:a16="http://schemas.microsoft.com/office/drawing/2014/main" id="{D786CAD8-9DB0-4F5C-872D-55AF2DAE712D}"/>
              </a:ext>
            </a:extLst>
          </p:cNvPr>
          <p:cNvSpPr/>
          <p:nvPr/>
        </p:nvSpPr>
        <p:spPr>
          <a:xfrm>
            <a:off x="5358493" y="1063863"/>
            <a:ext cx="1689368" cy="594745"/>
          </a:xfrm>
          <a:prstGeom prst="curvedDownArrow">
            <a:avLst>
              <a:gd name="adj1" fmla="val 25000"/>
              <a:gd name="adj2" fmla="val 50000"/>
              <a:gd name="adj3" fmla="val 49557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D9653FC-ECF4-4606-B189-5222413C9CDB}"/>
              </a:ext>
            </a:extLst>
          </p:cNvPr>
          <p:cNvSpPr/>
          <p:nvPr/>
        </p:nvSpPr>
        <p:spPr>
          <a:xfrm>
            <a:off x="452885" y="1209572"/>
            <a:ext cx="106792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0066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Gestión</a:t>
            </a:r>
            <a:endParaRPr lang="es-ES" sz="2000" dirty="0">
              <a:ln w="0"/>
              <a:solidFill>
                <a:srgbClr val="0066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685E1E-ED8A-4678-89F1-C5731E0F3850}"/>
              </a:ext>
            </a:extLst>
          </p:cNvPr>
          <p:cNvSpPr/>
          <p:nvPr/>
        </p:nvSpPr>
        <p:spPr>
          <a:xfrm>
            <a:off x="3774301" y="1218402"/>
            <a:ext cx="101181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0066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Central</a:t>
            </a:r>
            <a:endParaRPr lang="es-ES" sz="2000" dirty="0">
              <a:ln w="0"/>
              <a:solidFill>
                <a:srgbClr val="0066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6A0AE3C-3575-4FE8-87FA-3079FEA95D33}"/>
              </a:ext>
            </a:extLst>
          </p:cNvPr>
          <p:cNvSpPr/>
          <p:nvPr/>
        </p:nvSpPr>
        <p:spPr>
          <a:xfrm>
            <a:off x="7869609" y="1286041"/>
            <a:ext cx="1183337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0066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Histórico</a:t>
            </a:r>
            <a:endParaRPr lang="es-ES" sz="2000" dirty="0">
              <a:ln w="0"/>
              <a:solidFill>
                <a:srgbClr val="0066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Pentágono 7">
            <a:extLst>
              <a:ext uri="{FF2B5EF4-FFF2-40B4-BE49-F238E27FC236}">
                <a16:creationId xmlns:a16="http://schemas.microsoft.com/office/drawing/2014/main" id="{2116E236-732B-470F-ABCD-4C722A745203}"/>
              </a:ext>
            </a:extLst>
          </p:cNvPr>
          <p:cNvSpPr/>
          <p:nvPr/>
        </p:nvSpPr>
        <p:spPr>
          <a:xfrm>
            <a:off x="566039" y="3081787"/>
            <a:ext cx="3161321" cy="453982"/>
          </a:xfrm>
          <a:prstGeom prst="homePlate">
            <a:avLst/>
          </a:prstGeom>
          <a:solidFill>
            <a:srgbClr val="FFC000"/>
          </a:solidFill>
          <a:ln>
            <a:solidFill>
              <a:srgbClr val="A88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Primarios</a:t>
            </a:r>
            <a:endParaRPr lang="es-ES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entágono 17">
            <a:extLst>
              <a:ext uri="{FF2B5EF4-FFF2-40B4-BE49-F238E27FC236}">
                <a16:creationId xmlns:a16="http://schemas.microsoft.com/office/drawing/2014/main" id="{5D1E089E-261F-47E9-BF8C-1B819AD83250}"/>
              </a:ext>
            </a:extLst>
          </p:cNvPr>
          <p:cNvSpPr/>
          <p:nvPr/>
        </p:nvSpPr>
        <p:spPr>
          <a:xfrm>
            <a:off x="5171878" y="3139810"/>
            <a:ext cx="3161321" cy="439219"/>
          </a:xfrm>
          <a:prstGeom prst="homePlate">
            <a:avLst/>
          </a:prstGeom>
          <a:solidFill>
            <a:srgbClr val="FFC000"/>
          </a:solidFill>
          <a:ln>
            <a:solidFill>
              <a:srgbClr val="A88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Secundarios</a:t>
            </a:r>
            <a:endParaRPr lang="es-ES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CFF776C-0567-408A-B788-08E60402284E}"/>
              </a:ext>
            </a:extLst>
          </p:cNvPr>
          <p:cNvSpPr/>
          <p:nvPr/>
        </p:nvSpPr>
        <p:spPr>
          <a:xfrm>
            <a:off x="662408" y="3544669"/>
            <a:ext cx="3895860" cy="125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Técnico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0213FEB-0858-48E6-B659-9F9BF6C24E9F}"/>
              </a:ext>
            </a:extLst>
          </p:cNvPr>
          <p:cNvSpPr/>
          <p:nvPr/>
        </p:nvSpPr>
        <p:spPr>
          <a:xfrm>
            <a:off x="4640486" y="3661442"/>
            <a:ext cx="3895860" cy="125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ED3FD12-96AF-4CD1-8176-05FBFE792DC7}"/>
              </a:ext>
            </a:extLst>
          </p:cNvPr>
          <p:cNvSpPr/>
          <p:nvPr/>
        </p:nvSpPr>
        <p:spPr>
          <a:xfrm>
            <a:off x="389328" y="39049"/>
            <a:ext cx="3013389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2. Fases de Archivo</a:t>
            </a:r>
          </a:p>
        </p:txBody>
      </p:sp>
      <p:pic>
        <p:nvPicPr>
          <p:cNvPr id="22" name="Picture 2" descr="Contact u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385" y="3081787"/>
            <a:ext cx="1118605" cy="21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45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9935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/>
          <p:cNvSpPr txBox="1"/>
          <p:nvPr/>
        </p:nvSpPr>
        <p:spPr>
          <a:xfrm>
            <a:off x="341920" y="-57001"/>
            <a:ext cx="469815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 Tabla de Retención Documental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743A12-EB14-4705-B71B-9DFC0D7EF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0" y="332881"/>
            <a:ext cx="8175956" cy="4810618"/>
          </a:xfrm>
          <a:prstGeom prst="rect">
            <a:avLst/>
          </a:prstGeom>
        </p:spPr>
      </p:pic>
      <p:sp>
        <p:nvSpPr>
          <p:cNvPr id="10" name="Rectángulo: esquinas redondeadas 7">
            <a:extLst>
              <a:ext uri="{FF2B5EF4-FFF2-40B4-BE49-F238E27FC236}">
                <a16:creationId xmlns:a16="http://schemas.microsoft.com/office/drawing/2014/main" id="{9C4271FA-C893-49F3-A4D9-82551C3482CA}"/>
              </a:ext>
            </a:extLst>
          </p:cNvPr>
          <p:cNvSpPr/>
          <p:nvPr/>
        </p:nvSpPr>
        <p:spPr>
          <a:xfrm>
            <a:off x="399699" y="989027"/>
            <a:ext cx="3272972" cy="157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UNIDAD ADMINISTRATIVA: DIRECCIÓN DE PATRIMONIO</a:t>
            </a:r>
            <a:endParaRPr lang="es-CO" sz="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9D3CD79F-B22A-4B9F-8757-38EBA16924A8}"/>
              </a:ext>
            </a:extLst>
          </p:cNvPr>
          <p:cNvSpPr/>
          <p:nvPr/>
        </p:nvSpPr>
        <p:spPr>
          <a:xfrm>
            <a:off x="425632" y="1161262"/>
            <a:ext cx="2602793" cy="18789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9477A87-39EB-4181-B3BC-7B8BDD6ACD36}"/>
              </a:ext>
            </a:extLst>
          </p:cNvPr>
          <p:cNvSpPr/>
          <p:nvPr/>
        </p:nvSpPr>
        <p:spPr>
          <a:xfrm>
            <a:off x="507380" y="2403981"/>
            <a:ext cx="1657482" cy="1985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1">
            <a:extLst>
              <a:ext uri="{FF2B5EF4-FFF2-40B4-BE49-F238E27FC236}">
                <a16:creationId xmlns:a16="http://schemas.microsoft.com/office/drawing/2014/main" id="{9A34B606-2DC4-42E0-B412-406571447290}"/>
              </a:ext>
            </a:extLst>
          </p:cNvPr>
          <p:cNvSpPr/>
          <p:nvPr/>
        </p:nvSpPr>
        <p:spPr>
          <a:xfrm>
            <a:off x="449601" y="2714636"/>
            <a:ext cx="2883680" cy="69116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E78D5BB-03DE-4134-9C6E-756ABFE7B8AE}"/>
              </a:ext>
            </a:extLst>
          </p:cNvPr>
          <p:cNvSpPr/>
          <p:nvPr/>
        </p:nvSpPr>
        <p:spPr>
          <a:xfrm>
            <a:off x="3538501" y="1349160"/>
            <a:ext cx="515078" cy="20859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3">
            <a:extLst>
              <a:ext uri="{FF2B5EF4-FFF2-40B4-BE49-F238E27FC236}">
                <a16:creationId xmlns:a16="http://schemas.microsoft.com/office/drawing/2014/main" id="{B470ED50-ED65-4D7A-AA97-D365D0812F41}"/>
              </a:ext>
            </a:extLst>
          </p:cNvPr>
          <p:cNvSpPr/>
          <p:nvPr/>
        </p:nvSpPr>
        <p:spPr>
          <a:xfrm>
            <a:off x="4053579" y="1357974"/>
            <a:ext cx="643848" cy="20859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4">
            <a:extLst>
              <a:ext uri="{FF2B5EF4-FFF2-40B4-BE49-F238E27FC236}">
                <a16:creationId xmlns:a16="http://schemas.microsoft.com/office/drawing/2014/main" id="{22F3DAC4-BF4A-48AD-8EE2-80CB2CD6DEDC}"/>
              </a:ext>
            </a:extLst>
          </p:cNvPr>
          <p:cNvSpPr/>
          <p:nvPr/>
        </p:nvSpPr>
        <p:spPr>
          <a:xfrm>
            <a:off x="6209535" y="1495673"/>
            <a:ext cx="2349589" cy="191012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Picture 2" descr="ÐÐ¸Ð¿Ð»Ð¾Ð¼Ð½Ð°Ñ ÑÐ°Ð±Ð¾ÑÐ° (ÐÐÐ  Ð±Ð°ÐºÐ°Ð»Ð°Ð²ÑÐ° Ð¸Ð»Ð¸ Ð¼Ð°Ð³Ð¸ÑÑÐµÑÑÐºÐ°Ñ Ð´Ð¸ÑÑÐµÑÑÐ°ÑÐ¸Ñ), Ð° ÑÐ°ÐºÐ¶Ðµ Ð´Ð¸Ð¿Ð»Ð¾Ð¼Ð½ÑÐµ ÑÐ°Ð±Ð¾ÑÑ Ð´Ð»Ñ Ð·Ð°ÑÑÐ±ÐµÐ¶Ð½ÑÑ ÐÐ£ÐÐ¾Ð², Ð´Ð¸Ð¿Ð»Ð¾Ð¼Ð½ÑÐµ ÑÐ°Ð±Ð¾ÑÑ Ð½Ð° Ð°Ð½Ð³Ð»Ð¸Ð¹ÑÐºÐ¾Ð¼ ÑÐ·ÑÐºÐµ Ð¸ Ð²ÑÐ¿ÑÑÐºÐ½ÑÐµ ÑÐ°Ð±Ð¾ÑÑ Ð¿ÑÐ¾Ð³ÑÐ°Ð¼Ð¼ ÐÐÐ Ð¸ MSC. ÐÑ 3 Ð´Ð½ÐµÐ¹. ÐÐµÑÐ¿Ð»Ð°ÑÐ½ÑÐµ Ð´Ð¾ÑÐ°Ð±Ð¾ÑÐºÐ¸. ÐÐµÑÐºÐ¾Ð½ÐµÑÐ½Ð°Ñ Ð³Ð°ÑÐ°Ð½ÑÐ¸Ñ. ÐÐ½ÑÐ¸Ð¿Ð»Ð°Ð³Ð¸Ð°Ñ Ð¾Ñ 90%. ÐÐ°ÐºÐ°Ð·Ð°ÑÑ ÑÐ°Ð±Ð¾ÑÑ Ð¼Ð¾Ð¶Ð½Ð¾ Ð·Ð´ÐµÑÑ">
            <a:extLst>
              <a:ext uri="{FF2B5EF4-FFF2-40B4-BE49-F238E27FC236}">
                <a16:creationId xmlns:a16="http://schemas.microsoft.com/office/drawing/2014/main" id="{0837756F-464D-46FF-B74F-4432295BA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0" y="548084"/>
            <a:ext cx="4556233" cy="30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4 CuadroTexto">
            <a:extLst>
              <a:ext uri="{FF2B5EF4-FFF2-40B4-BE49-F238E27FC236}">
                <a16:creationId xmlns:a16="http://schemas.microsoft.com/office/drawing/2014/main" id="{63BE09B2-D533-412C-B890-FB2769329781}"/>
              </a:ext>
            </a:extLst>
          </p:cNvPr>
          <p:cNvSpPr txBox="1"/>
          <p:nvPr/>
        </p:nvSpPr>
        <p:spPr>
          <a:xfrm rot="20970799">
            <a:off x="1422054" y="921121"/>
            <a:ext cx="1210320" cy="64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 TRD</a:t>
            </a:r>
          </a:p>
        </p:txBody>
      </p:sp>
    </p:spTree>
    <p:extLst>
      <p:ext uri="{BB962C8B-B14F-4D97-AF65-F5344CB8AC3E}">
        <p14:creationId xmlns:p14="http://schemas.microsoft.com/office/powerpoint/2010/main" val="1615947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86489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sultado de imagen para expediente archivo papel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98" y="2735647"/>
            <a:ext cx="2545037" cy="1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E0B42F-50A0-9149-90CA-3C61C185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97419"/>
            <a:ext cx="3203848" cy="413493"/>
          </a:xfrm>
          <a:prstGeom prst="rect">
            <a:avLst/>
          </a:prstGeom>
        </p:spPr>
      </p:pic>
      <p:pic>
        <p:nvPicPr>
          <p:cNvPr id="10" name="Picture 6" descr="C:\Users\Leonardo\AppData\Local\Microsoft\Windows\Temporary Internet Files\Content.IE5\C75CQQM5\MC900437050[1].png">
            <a:extLst>
              <a:ext uri="{FF2B5EF4-FFF2-40B4-BE49-F238E27FC236}">
                <a16:creationId xmlns:a16="http://schemas.microsoft.com/office/drawing/2014/main" id="{DE1BF2E6-2039-4FD0-ACF7-8A084E9C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3" y="281364"/>
            <a:ext cx="1215528" cy="121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045498B-B071-4E43-989F-44453FE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321" y="496748"/>
            <a:ext cx="241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CLASIFICAR</a:t>
            </a:r>
          </a:p>
        </p:txBody>
      </p:sp>
      <p:cxnSp>
        <p:nvCxnSpPr>
          <p:cNvPr id="12" name="Conector: angular 27">
            <a:extLst>
              <a:ext uri="{FF2B5EF4-FFF2-40B4-BE49-F238E27FC236}">
                <a16:creationId xmlns:a16="http://schemas.microsoft.com/office/drawing/2014/main" id="{3ECE8812-AEBE-4DB2-ABE1-3A2EE09D1D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16988" y="2874576"/>
            <a:ext cx="3507957" cy="267582"/>
          </a:xfrm>
          <a:prstGeom prst="bentConnector3">
            <a:avLst>
              <a:gd name="adj1" fmla="val 99436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33181" y="932375"/>
            <a:ext cx="3413348" cy="4269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100" dirty="0">
                <a:solidFill>
                  <a:schemeClr val="tx1"/>
                </a:solidFill>
              </a:rPr>
              <a:t>Identifique y Clasifique  los documentos de acuerdo a las series y </a:t>
            </a:r>
            <a:r>
              <a:rPr lang="es-CO" sz="2100" dirty="0" err="1">
                <a:solidFill>
                  <a:schemeClr val="tx1"/>
                </a:solidFill>
              </a:rPr>
              <a:t>subseries</a:t>
            </a:r>
            <a:r>
              <a:rPr lang="es-CO" sz="2100" dirty="0">
                <a:solidFill>
                  <a:schemeClr val="tx1"/>
                </a:solidFill>
              </a:rPr>
              <a:t> de la Tabla de Retención Documental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974734" y="1319049"/>
            <a:ext cx="2624875" cy="57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SERIES:    CONCEPTOS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956939" y="1893641"/>
            <a:ext cx="4154453" cy="57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Subseries:   Concepto Técnico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87E32B-32E6-4398-BCE7-38DE4A650627}"/>
              </a:ext>
            </a:extLst>
          </p:cNvPr>
          <p:cNvSpPr/>
          <p:nvPr/>
        </p:nvSpPr>
        <p:spPr>
          <a:xfrm>
            <a:off x="3936759" y="2446391"/>
            <a:ext cx="4031128" cy="176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Tipología Documental:</a:t>
            </a:r>
          </a:p>
          <a:p>
            <a:endParaRPr lang="es-CO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</a:rPr>
              <a:t>Solicitud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</a:rPr>
              <a:t>Concepto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/>
                </a:solidFill>
              </a:rPr>
              <a:t>Anexos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246" y="153961"/>
            <a:ext cx="4855038" cy="456019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432138" y="-2735"/>
            <a:ext cx="3691993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20900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8" y="2811341"/>
            <a:ext cx="2218585" cy="211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6304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BE145B2-46EE-4CE0-AFB1-28D3D3073885}"/>
              </a:ext>
            </a:extLst>
          </p:cNvPr>
          <p:cNvSpPr txBox="1">
            <a:spLocks/>
          </p:cNvSpPr>
          <p:nvPr/>
        </p:nvSpPr>
        <p:spPr>
          <a:xfrm>
            <a:off x="381821" y="59960"/>
            <a:ext cx="4665057" cy="44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Organización Documental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FE0CA-9100-488F-8552-44D597EF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558" y="634324"/>
            <a:ext cx="2416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Times New Roman" pitchFamily="18" charset="0"/>
              </a:rPr>
              <a:t>ORDENAr</a:t>
            </a:r>
            <a:endParaRPr lang="es-ES_tradn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0EE9A7-B739-4CB9-84DB-A2314D8F3976}"/>
              </a:ext>
            </a:extLst>
          </p:cNvPr>
          <p:cNvSpPr/>
          <p:nvPr/>
        </p:nvSpPr>
        <p:spPr>
          <a:xfrm>
            <a:off x="2433309" y="1080035"/>
            <a:ext cx="27941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dirty="0"/>
              <a:t>Ordene  al interior del expediente:  De acuerdo al tipo de información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1F1EBF-5843-4749-AC94-5C29DCD5E412}"/>
              </a:ext>
            </a:extLst>
          </p:cNvPr>
          <p:cNvSpPr/>
          <p:nvPr/>
        </p:nvSpPr>
        <p:spPr>
          <a:xfrm>
            <a:off x="5362634" y="834379"/>
            <a:ext cx="358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CO" sz="1200" dirty="0"/>
              <a:t>Numérica        </a:t>
            </a:r>
            <a:r>
              <a:rPr lang="es-CO" sz="1100" dirty="0"/>
              <a:t>(Menor a mayor 1,2,3…..)</a:t>
            </a:r>
            <a:endParaRPr lang="es-ES" altLang="es-CO" sz="11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CO" sz="1200" dirty="0"/>
              <a:t>Cronológica     </a:t>
            </a:r>
            <a:r>
              <a:rPr lang="es-CO" sz="1100" dirty="0"/>
              <a:t>(Fechas Enero,Feb, ..Dic)</a:t>
            </a:r>
            <a:endParaRPr lang="es-CO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CO" sz="1200" dirty="0"/>
              <a:t>Onomástica    (Apellidos – Nombres)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CO" sz="1200" dirty="0"/>
              <a:t>Toponímica     (</a:t>
            </a:r>
            <a:r>
              <a:rPr lang="es-CO" sz="1100" dirty="0"/>
              <a:t>Dpto.- Municipio – Vereda)</a:t>
            </a:r>
            <a:endParaRPr lang="es-CO" sz="1200" dirty="0"/>
          </a:p>
        </p:txBody>
      </p:sp>
      <p:pic>
        <p:nvPicPr>
          <p:cNvPr id="12" name="Picture 7" descr="C:\Users\Leonardo\AppData\Local\Microsoft\Windows\Temporary Internet Files\Content.IE5\ZKPLBCM2\MC900437051[1].png">
            <a:extLst>
              <a:ext uri="{FF2B5EF4-FFF2-40B4-BE49-F238E27FC236}">
                <a16:creationId xmlns:a16="http://schemas.microsoft.com/office/drawing/2014/main" id="{F24E0165-9A56-4655-95FF-E6FBA622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97745"/>
            <a:ext cx="1355973" cy="13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80EE9A7-B739-4CB9-84DB-A2314D8F3976}"/>
              </a:ext>
            </a:extLst>
          </p:cNvPr>
          <p:cNvSpPr/>
          <p:nvPr/>
        </p:nvSpPr>
        <p:spPr>
          <a:xfrm>
            <a:off x="1907704" y="3338737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14" name="Abrir llave 13"/>
          <p:cNvSpPr/>
          <p:nvPr/>
        </p:nvSpPr>
        <p:spPr>
          <a:xfrm>
            <a:off x="5047312" y="845873"/>
            <a:ext cx="398346" cy="122684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1F1EBF-5843-4749-AC94-5C29DCD5E412}"/>
              </a:ext>
            </a:extLst>
          </p:cNvPr>
          <p:cNvSpPr/>
          <p:nvPr/>
        </p:nvSpPr>
        <p:spPr>
          <a:xfrm>
            <a:off x="4665884" y="2349676"/>
            <a:ext cx="3581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200" dirty="0"/>
              <a:t>Disposición de los documentos en el mismo orden que fueron generados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BFE0CA-9100-488F-8552-44D597EF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194" y="266455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SimHei" panose="02010609060101010101" pitchFamily="49" charset="-122"/>
                <a:cs typeface="Times New Roman" pitchFamily="18" charset="0"/>
              </a:rPr>
              <a:t>Tipos de ordenación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F1F1EBF-5843-4749-AC94-5C29DCD5E412}"/>
              </a:ext>
            </a:extLst>
          </p:cNvPr>
          <p:cNvSpPr/>
          <p:nvPr/>
        </p:nvSpPr>
        <p:spPr>
          <a:xfrm>
            <a:off x="2214455" y="3702792"/>
            <a:ext cx="5885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200" dirty="0"/>
              <a:t>Orden cronológico; iniciando con la fecha más antigua hasta</a:t>
            </a:r>
          </a:p>
          <a:p>
            <a:pPr>
              <a:defRPr/>
            </a:pPr>
            <a:r>
              <a:rPr lang="es-CO" sz="1200" dirty="0"/>
              <a:t> la más reciente en forma de libro </a:t>
            </a:r>
          </a:p>
          <a:p>
            <a:pPr marL="285750" indent="-285750">
              <a:buFont typeface="Wingdings 2" panose="05020102010507070707" pitchFamily="18" charset="2"/>
              <a:buChar char=""/>
              <a:defRPr/>
            </a:pPr>
            <a:r>
              <a:rPr lang="es-CO" sz="1200" dirty="0"/>
              <a:t>el primer documento da origen  (solicitud, oficio)</a:t>
            </a:r>
          </a:p>
          <a:p>
            <a:pPr marL="285750" indent="-285750">
              <a:buFont typeface="Wingdings 2" panose="05020102010507070707" pitchFamily="18" charset="2"/>
              <a:buChar char=""/>
              <a:defRPr/>
            </a:pPr>
            <a:r>
              <a:rPr lang="es-CO" sz="1200" dirty="0"/>
              <a:t> luego los documentos según el orden del trámite </a:t>
            </a:r>
          </a:p>
          <a:p>
            <a:pPr marL="285750" indent="-285750">
              <a:buFont typeface="Wingdings 2" panose="05020102010507070707" pitchFamily="18" charset="2"/>
              <a:buChar char=""/>
              <a:defRPr/>
            </a:pPr>
            <a:r>
              <a:rPr lang="es-CO" sz="1200" dirty="0"/>
              <a:t> hasta la finalización de su trámite</a:t>
            </a:r>
          </a:p>
        </p:txBody>
      </p:sp>
      <p:pic>
        <p:nvPicPr>
          <p:cNvPr id="18" name="Picture 2" descr="Aspiration Imaging Servic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82" y="1760135"/>
            <a:ext cx="1490608" cy="21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 a la derecha con muesca 18"/>
          <p:cNvSpPr/>
          <p:nvPr/>
        </p:nvSpPr>
        <p:spPr>
          <a:xfrm>
            <a:off x="2490959" y="2165684"/>
            <a:ext cx="2181800" cy="1013006"/>
          </a:xfrm>
          <a:prstGeom prst="notchedRightArrow">
            <a:avLst>
              <a:gd name="adj1" fmla="val 78326"/>
              <a:gd name="adj2" fmla="val 50000"/>
            </a:avLst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50000"/>
                <a:alpha val="34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altLang="es-CO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</a:t>
            </a:r>
          </a:p>
          <a:p>
            <a:pPr algn="ctr">
              <a:defRPr/>
            </a:pPr>
            <a:r>
              <a:rPr lang="es-ES" altLang="es-CO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ORIGINAL</a:t>
            </a:r>
            <a:endParaRPr lang="es-CO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1945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H7EN5MXTHQNV-662-3489</_dlc_DocId>
    <_dlc_DocIdUrl xmlns="ae9388c0-b1e2-40ea-b6a8-c51c7913cbd2">
      <Url>https://www.mincultura.gov.co/prensa/noticias/_layouts/15/DocIdRedir.aspx?ID=H7EN5MXTHQNV-662-3489</Url>
      <Description>H7EN5MXTHQNV-662-3489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8D214-1ACF-4D15-8DE6-2FF1DAFE796C}"/>
</file>

<file path=customXml/itemProps2.xml><?xml version="1.0" encoding="utf-8"?>
<ds:datastoreItem xmlns:ds="http://schemas.openxmlformats.org/officeDocument/2006/customXml" ds:itemID="{97E112E6-03DB-4911-AC3B-B3F3E5B2B8E4}"/>
</file>

<file path=customXml/itemProps3.xml><?xml version="1.0" encoding="utf-8"?>
<ds:datastoreItem xmlns:ds="http://schemas.openxmlformats.org/officeDocument/2006/customXml" ds:itemID="{702B334A-2150-43F7-A97B-07192BB9F3FC}"/>
</file>

<file path=customXml/itemProps4.xml><?xml version="1.0" encoding="utf-8"?>
<ds:datastoreItem xmlns:ds="http://schemas.openxmlformats.org/officeDocument/2006/customXml" ds:itemID="{A339EF00-731A-47CA-B56D-0843C257D60B}"/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1027</Words>
  <Application>Microsoft Office PowerPoint</Application>
  <PresentationFormat>Presentación en pantalla (16:9)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French Script MT</vt:lpstr>
      <vt:lpstr>Helvetica</vt:lpstr>
      <vt:lpstr>Montserrat</vt:lpstr>
      <vt:lpstr>Verdana</vt:lpstr>
      <vt:lpstr>Wingdings</vt:lpstr>
      <vt:lpstr>Wingdings 2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Torrente Martinez</dc:creator>
  <cp:lastModifiedBy>Personal</cp:lastModifiedBy>
  <cp:revision>66</cp:revision>
  <dcterms:modified xsi:type="dcterms:W3CDTF">2021-08-24T21:40:48Z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09d85556-0253-4771-8b64-74bba07f4897</vt:lpwstr>
  </property>
</Properties>
</file>