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61" r:id="rId3"/>
    <p:sldId id="258" r:id="rId4"/>
    <p:sldId id="257" r:id="rId5"/>
    <p:sldId id="267" r:id="rId6"/>
    <p:sldId id="259" r:id="rId7"/>
    <p:sldId id="266" r:id="rId8"/>
    <p:sldId id="262" r:id="rId9"/>
    <p:sldId id="263" r:id="rId10"/>
    <p:sldId id="264" r:id="rId11"/>
    <p:sldId id="268" r:id="rId12"/>
    <p:sldId id="260"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F63"/>
    <a:srgbClr val="E2ECFD"/>
    <a:srgbClr val="3366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p:restoredTop sz="94737"/>
  </p:normalViewPr>
  <p:slideViewPr>
    <p:cSldViewPr snapToGrid="0">
      <p:cViewPr varScale="1">
        <p:scale>
          <a:sx n="90" d="100"/>
          <a:sy n="90" d="100"/>
        </p:scale>
        <p:origin x="84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02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29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99527982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9952798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46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9952798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9952798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52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76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9952798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9952798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5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25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22323" y="2944751"/>
            <a:ext cx="3913500" cy="1113300"/>
          </a:xfrm>
          <a:prstGeom prst="rect">
            <a:avLst/>
          </a:prstGeom>
        </p:spPr>
        <p:txBody>
          <a:bodyPr spcFirstLastPara="1" wrap="square" lIns="91425" tIns="91425" rIns="91425" bIns="91425" anchor="b" anchorCtr="0">
            <a:noAutofit/>
          </a:bodyPr>
          <a:lstStyle/>
          <a:p>
            <a:pPr lvl="0" algn="l"/>
            <a:r>
              <a:rPr lang="es-ES_tradnl" sz="4500" b="1" dirty="0"/>
              <a:t>Normatividad para el sector de las artes</a:t>
            </a:r>
            <a:endParaRPr lang="es-ES_tradnl" sz="4500" dirty="0">
              <a:solidFill>
                <a:srgbClr val="434343"/>
              </a:solidFill>
              <a:latin typeface="Work Sans" panose="00000500000000000000" pitchFamily="50" charset="0"/>
            </a:endParaRPr>
          </a:p>
        </p:txBody>
      </p:sp>
      <p:pic>
        <p:nvPicPr>
          <p:cNvPr id="56" name="Google Shape;56;p13"/>
          <p:cNvPicPr preferRelativeResize="0"/>
          <p:nvPr/>
        </p:nvPicPr>
        <p:blipFill>
          <a:blip r:embed="rId3">
            <a:alphaModFix/>
          </a:blip>
          <a:stretch>
            <a:fillRect/>
          </a:stretch>
        </p:blipFill>
        <p:spPr>
          <a:xfrm>
            <a:off x="5710757" y="0"/>
            <a:ext cx="3433236"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Picture 1">
            <a:extLst>
              <a:ext uri="{FF2B5EF4-FFF2-40B4-BE49-F238E27FC236}">
                <a16:creationId xmlns:a16="http://schemas.microsoft.com/office/drawing/2014/main" id="{238A2B9B-338C-D844-AF48-7EB83E5AD61B}"/>
              </a:ext>
            </a:extLst>
          </p:cNvPr>
          <p:cNvPicPr>
            <a:picLocks noChangeAspect="1"/>
          </p:cNvPicPr>
          <p:nvPr/>
        </p:nvPicPr>
        <p:blipFill rotWithShape="1">
          <a:blip r:embed="rId3"/>
          <a:srcRect l="9267" r="15590"/>
          <a:stretch/>
        </p:blipFill>
        <p:spPr>
          <a:xfrm>
            <a:off x="5714995" y="0"/>
            <a:ext cx="3429005" cy="5143500"/>
          </a:xfrm>
          <a:prstGeom prst="rect">
            <a:avLst/>
          </a:prstGeom>
        </p:spPr>
      </p:pic>
      <p:sp>
        <p:nvSpPr>
          <p:cNvPr id="61" name="Google Shape;61;p14"/>
          <p:cNvSpPr txBox="1">
            <a:spLocks noGrp="1"/>
          </p:cNvSpPr>
          <p:nvPr>
            <p:ph type="title"/>
          </p:nvPr>
        </p:nvSpPr>
        <p:spPr>
          <a:xfrm>
            <a:off x="997175" y="329376"/>
            <a:ext cx="4026646" cy="648300"/>
          </a:xfrm>
          <a:prstGeom prst="rect">
            <a:avLst/>
          </a:prstGeom>
        </p:spPr>
        <p:txBody>
          <a:bodyPr spcFirstLastPara="1" wrap="square" lIns="91425" tIns="91425" rIns="91425" bIns="91425" anchor="t" anchorCtr="0">
            <a:noAutofit/>
          </a:bodyPr>
          <a:lstStyle/>
          <a:p>
            <a:pPr lvl="0"/>
            <a:r>
              <a:rPr lang="es-ES" sz="1800" b="1" dirty="0"/>
              <a:t>Plan Nacional de Teatro. Escenarios para la vida 2011– 2015</a:t>
            </a:r>
            <a:endParaRPr sz="1800" b="1"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181265"/>
            <a:ext cx="3961200" cy="3295800"/>
          </a:xfrm>
          <a:prstGeom prst="rect">
            <a:avLst/>
          </a:prstGeom>
        </p:spPr>
        <p:txBody>
          <a:bodyPr spcFirstLastPara="1" wrap="square" lIns="91425" tIns="91425" rIns="91425" bIns="91425" anchor="t" anchorCtr="0">
            <a:noAutofit/>
          </a:bodyPr>
          <a:lstStyle/>
          <a:p>
            <a:pPr marL="114300" indent="0">
              <a:buNone/>
            </a:pPr>
            <a:r>
              <a:rPr lang="es-ES" sz="1400" dirty="0">
                <a:highlight>
                  <a:srgbClr val="FFFFFF"/>
                </a:highlight>
              </a:rPr>
              <a:t>“Contribuir a consolidar los procesos artísticos teatrales y demás prácticas que le corresponden mediante el diseño de estrategias que permitan fortalecer las agrupaciones, organizaciones y, en general, a los creadores teatrales del país” propone una visión integradora a través de las siguientes líneas estratégicas: a.) creación teatral; b.) información e investigación teatral; c.) educación y formación teatral; d.) infraestructura y dotación teatral; e.) proyección y apropiación social del teatro; y f.) gestión y organización del campo teatral colombiano. </a:t>
            </a:r>
            <a:endParaRPr lang="en-US" sz="1400" dirty="0">
              <a:highlight>
                <a:srgbClr val="FFFFFF"/>
              </a:highlight>
            </a:endParaRPr>
          </a:p>
        </p:txBody>
      </p:sp>
      <p:pic>
        <p:nvPicPr>
          <p:cNvPr id="63" name="Google Shape;63;p14"/>
          <p:cNvPicPr preferRelativeResize="0"/>
          <p:nvPr/>
        </p:nvPicPr>
        <p:blipFill>
          <a:blip r:embed="rId4">
            <a:alphaModFix/>
          </a:blip>
          <a:stretch>
            <a:fillRect/>
          </a:stretch>
        </p:blipFill>
        <p:spPr>
          <a:xfrm flipH="1">
            <a:off x="0" y="0"/>
            <a:ext cx="424650" cy="5143499"/>
          </a:xfrm>
          <a:prstGeom prst="rect">
            <a:avLst/>
          </a:prstGeom>
          <a:noFill/>
          <a:ln>
            <a:noFill/>
          </a:ln>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192539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4026646" cy="648300"/>
          </a:xfrm>
          <a:prstGeom prst="rect">
            <a:avLst/>
          </a:prstGeom>
        </p:spPr>
        <p:txBody>
          <a:bodyPr spcFirstLastPara="1" wrap="square" lIns="91425" tIns="91425" rIns="91425" bIns="91425" anchor="t" anchorCtr="0">
            <a:noAutofit/>
          </a:bodyPr>
          <a:lstStyle/>
          <a:p>
            <a:r>
              <a:rPr lang="es-ES_tradnl" sz="1800" b="1" dirty="0"/>
              <a:t>Ley de espectáculos Públicos - Ley 1493 del 26 de diciembre de 2011 - LEP </a:t>
            </a:r>
            <a:br>
              <a:rPr lang="es-ES_tradnl" sz="1800" b="1" dirty="0"/>
            </a:br>
            <a:endParaRPr lang="es-ES_tradnl" sz="1800" b="1"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331877"/>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Antes de la expedición de la Ley de Espectáculos Públicos las condiciones de las artes escénicas en el país se caracterizaban por una carga tributaria excesiva; numerosos y onerosos trámites; y una infraestructura insuficiente que además de presentar rezagos en su dotación y adecuación no contaba con los recursos para su continuo mejoramiento y manutención. </a:t>
            </a:r>
          </a:p>
          <a:p>
            <a:pPr marL="114300" indent="0">
              <a:buNone/>
            </a:pPr>
            <a:endParaRPr lang="es-ES_tradnl" sz="1300" dirty="0">
              <a:highlight>
                <a:srgbClr val="FFFFFF"/>
              </a:highlight>
            </a:endParaRPr>
          </a:p>
          <a:p>
            <a:pPr marL="114300" indent="0">
              <a:buNone/>
            </a:pPr>
            <a:r>
              <a:rPr lang="es-ES_tradnl" sz="1300" dirty="0">
                <a:highlight>
                  <a:srgbClr val="FFFFFF"/>
                </a:highlight>
              </a:rPr>
              <a:t>Estimular, formalizar, democratizar, diversificar y hacer competitivo al sector de las artes escénicas en Colombia a través de más y mejor infraestructura para artes escénicas en el país. </a:t>
            </a:r>
          </a:p>
          <a:p>
            <a:pPr marL="114300" indent="0">
              <a:buNone/>
            </a:pPr>
            <a:endParaRPr lang="es-ES_tradnl" sz="1300" dirty="0">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A7F41523-18E9-ED4E-9D12-7F6B0F7B35F8}"/>
              </a:ext>
            </a:extLst>
          </p:cNvPr>
          <p:cNvPicPr>
            <a:picLocks noChangeAspect="1"/>
          </p:cNvPicPr>
          <p:nvPr/>
        </p:nvPicPr>
        <p:blipFill rotWithShape="1">
          <a:blip r:embed="rId4"/>
          <a:srcRect l="31441" r="7982"/>
          <a:stretch/>
        </p:blipFill>
        <p:spPr>
          <a:xfrm>
            <a:off x="5714995" y="-1"/>
            <a:ext cx="3429005"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419483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p:nvPr/>
        </p:nvSpPr>
        <p:spPr>
          <a:xfrm>
            <a:off x="5300" y="0"/>
            <a:ext cx="9144000" cy="5154000"/>
          </a:xfrm>
          <a:prstGeom prst="rect">
            <a:avLst/>
          </a:prstGeom>
          <a:solidFill>
            <a:srgbClr val="F42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txBox="1">
            <a:spLocks noGrp="1"/>
          </p:cNvSpPr>
          <p:nvPr>
            <p:ph type="title"/>
          </p:nvPr>
        </p:nvSpPr>
        <p:spPr>
          <a:xfrm>
            <a:off x="274550" y="2021525"/>
            <a:ext cx="8520600" cy="83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solidFill>
                  <a:srgbClr val="FFFFFF"/>
                </a:solidFill>
              </a:rPr>
              <a:t>Gracias.</a:t>
            </a:r>
            <a:endParaRPr sz="3000">
              <a:solidFill>
                <a:srgbClr val="FFFFFF"/>
              </a:solidFill>
            </a:endParaRPr>
          </a:p>
        </p:txBody>
      </p:sp>
      <p:pic>
        <p:nvPicPr>
          <p:cNvPr id="89" name="Google Shape;89;p17"/>
          <p:cNvPicPr preferRelativeResize="0"/>
          <p:nvPr/>
        </p:nvPicPr>
        <p:blipFill>
          <a:blip r:embed="rId3">
            <a:alphaModFix/>
          </a:blip>
          <a:stretch>
            <a:fillRect/>
          </a:stretch>
        </p:blipFill>
        <p:spPr>
          <a:xfrm>
            <a:off x="6071224" y="3924075"/>
            <a:ext cx="3078075" cy="62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a:spLocks noGrp="1"/>
          </p:cNvSpPr>
          <p:nvPr>
            <p:ph type="body" idx="1"/>
          </p:nvPr>
        </p:nvSpPr>
        <p:spPr>
          <a:xfrm>
            <a:off x="920975" y="1654602"/>
            <a:ext cx="3961200" cy="3295800"/>
          </a:xfrm>
          <a:prstGeom prst="rect">
            <a:avLst/>
          </a:prstGeom>
        </p:spPr>
        <p:txBody>
          <a:bodyPr spcFirstLastPara="1" wrap="square" lIns="91425" tIns="91425" rIns="91425" bIns="91425" anchor="t" anchorCtr="0">
            <a:noAutofit/>
          </a:bodyPr>
          <a:lstStyle/>
          <a:p>
            <a:pPr marL="0" lvl="0" indent="0">
              <a:spcAft>
                <a:spcPts val="1600"/>
              </a:spcAft>
              <a:buNone/>
            </a:pPr>
            <a:r>
              <a:rPr lang="es-ES" sz="1400" dirty="0">
                <a:highlight>
                  <a:srgbClr val="FFFFFF"/>
                </a:highlight>
              </a:rPr>
              <a:t>La Dirección de Artes del Ministerio de Cultura es el área responsable de la formulación e implementación de políticas para que las Artes fortalezcan su rol en el campo de la creación de manera articulada a un escenario democrático capaz de promover la libertad de expresión y el acceso a las artes para su aprendizaje, disfrute y el empoderamiento de los ciudadanos como agentes activos de la construcción de la sociedad, desde la diversidad que los hace únicos y valiosos.</a:t>
            </a:r>
            <a:endParaRPr sz="1400" dirty="0">
              <a:latin typeface="Work Sans" panose="00000500000000000000" pitchFamily="50" charset="0"/>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ADA83B40-EB48-BF45-AF09-BAB05F917D95}"/>
              </a:ext>
            </a:extLst>
          </p:cNvPr>
          <p:cNvPicPr>
            <a:picLocks noChangeAspect="1"/>
          </p:cNvPicPr>
          <p:nvPr/>
        </p:nvPicPr>
        <p:blipFill rotWithShape="1">
          <a:blip r:embed="rId4"/>
          <a:srcRect l="31857" r="19658"/>
          <a:stretch/>
        </p:blipFill>
        <p:spPr>
          <a:xfrm>
            <a:off x="5715000" y="0"/>
            <a:ext cx="3429000"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
        <p:nvSpPr>
          <p:cNvPr id="7" name="Google Shape;62;p14">
            <a:extLst>
              <a:ext uri="{FF2B5EF4-FFF2-40B4-BE49-F238E27FC236}">
                <a16:creationId xmlns:a16="http://schemas.microsoft.com/office/drawing/2014/main" id="{A93ED4EB-DC7B-1A48-8106-B66BF0637056}"/>
              </a:ext>
            </a:extLst>
          </p:cNvPr>
          <p:cNvSpPr txBox="1">
            <a:spLocks/>
          </p:cNvSpPr>
          <p:nvPr/>
        </p:nvSpPr>
        <p:spPr>
          <a:xfrm>
            <a:off x="7624996" y="4887980"/>
            <a:ext cx="1952638" cy="2812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None/>
            </a:pPr>
            <a:r>
              <a:rPr lang="es-ES" sz="900" dirty="0">
                <a:solidFill>
                  <a:schemeClr val="bg2"/>
                </a:solidFill>
              </a:rPr>
              <a:t>Fotografía: </a:t>
            </a:r>
            <a:r>
              <a:rPr lang="es-ES" sz="900" dirty="0" err="1">
                <a:solidFill>
                  <a:schemeClr val="bg2"/>
                </a:solidFill>
              </a:rPr>
              <a:t>bogotraveltours</a:t>
            </a:r>
            <a:endParaRPr lang="es-ES" sz="900" dirty="0">
              <a:solidFill>
                <a:schemeClr val="bg2"/>
              </a:solidFill>
              <a:latin typeface="Work Sans" panose="00000500000000000000" pitchFamily="50" charset="0"/>
            </a:endParaRPr>
          </a:p>
        </p:txBody>
      </p:sp>
    </p:spTree>
    <p:extLst>
      <p:ext uri="{BB962C8B-B14F-4D97-AF65-F5344CB8AC3E}">
        <p14:creationId xmlns:p14="http://schemas.microsoft.com/office/powerpoint/2010/main" val="23934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Picture 5">
            <a:extLst>
              <a:ext uri="{FF2B5EF4-FFF2-40B4-BE49-F238E27FC236}">
                <a16:creationId xmlns:a16="http://schemas.microsoft.com/office/drawing/2014/main" id="{94BE098E-293A-CC42-892A-87798DD7BF09}"/>
              </a:ext>
            </a:extLst>
          </p:cNvPr>
          <p:cNvPicPr>
            <a:picLocks noChangeAspect="1"/>
          </p:cNvPicPr>
          <p:nvPr/>
        </p:nvPicPr>
        <p:blipFill rotWithShape="1">
          <a:blip r:embed="rId3"/>
          <a:srcRect t="6086" b="6116"/>
          <a:stretch/>
        </p:blipFill>
        <p:spPr>
          <a:xfrm>
            <a:off x="1205621" y="182880"/>
            <a:ext cx="7056062" cy="4787153"/>
          </a:xfrm>
          <a:prstGeom prst="rect">
            <a:avLst/>
          </a:prstGeom>
        </p:spPr>
      </p:pic>
      <p:pic>
        <p:nvPicPr>
          <p:cNvPr id="70" name="Google Shape;70;p15"/>
          <p:cNvPicPr preferRelativeResize="0"/>
          <p:nvPr/>
        </p:nvPicPr>
        <p:blipFill>
          <a:blip r:embed="rId4">
            <a:alphaModFix/>
          </a:blip>
          <a:stretch>
            <a:fillRect/>
          </a:stretch>
        </p:blipFill>
        <p:spPr>
          <a:xfrm flipH="1">
            <a:off x="0" y="0"/>
            <a:ext cx="424650" cy="5143499"/>
          </a:xfrm>
          <a:prstGeom prst="rect">
            <a:avLst/>
          </a:prstGeom>
          <a:noFill/>
          <a:ln>
            <a:noFill/>
          </a:ln>
        </p:spPr>
      </p:pic>
      <p:pic>
        <p:nvPicPr>
          <p:cNvPr id="71" name="Google Shape;71;p15"/>
          <p:cNvPicPr preferRelativeResize="0"/>
          <p:nvPr/>
        </p:nvPicPr>
        <p:blipFill>
          <a:blip r:embed="rId5">
            <a:alphaModFix/>
          </a:blip>
          <a:stretch>
            <a:fillRect/>
          </a:stretch>
        </p:blipFill>
        <p:spPr>
          <a:xfrm>
            <a:off x="0" y="4301600"/>
            <a:ext cx="2086001" cy="420950"/>
          </a:xfrm>
          <a:prstGeom prst="rect">
            <a:avLst/>
          </a:prstGeom>
          <a:noFill/>
          <a:ln>
            <a:noFill/>
          </a:ln>
        </p:spPr>
      </p:pic>
      <p:sp>
        <p:nvSpPr>
          <p:cNvPr id="2" name="Rectangle 1">
            <a:extLst>
              <a:ext uri="{FF2B5EF4-FFF2-40B4-BE49-F238E27FC236}">
                <a16:creationId xmlns:a16="http://schemas.microsoft.com/office/drawing/2014/main" id="{D0A8FFED-B67C-074F-AD03-65C9AEE13E50}"/>
              </a:ext>
            </a:extLst>
          </p:cNvPr>
          <p:cNvSpPr/>
          <p:nvPr/>
        </p:nvSpPr>
        <p:spPr>
          <a:xfrm>
            <a:off x="4991547" y="3291840"/>
            <a:ext cx="2732443" cy="25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3961200" cy="648300"/>
          </a:xfrm>
          <a:prstGeom prst="rect">
            <a:avLst/>
          </a:prstGeom>
        </p:spPr>
        <p:txBody>
          <a:bodyPr spcFirstLastPara="1" wrap="square" lIns="91425" tIns="91425" rIns="91425" bIns="91425" anchor="t" anchorCtr="0">
            <a:noAutofit/>
          </a:bodyPr>
          <a:lstStyle/>
          <a:p>
            <a:pPr lvl="0"/>
            <a:r>
              <a:rPr lang="es-ES" sz="1800" b="1" dirty="0"/>
              <a:t>Plan Nacional de Música para la Convivencia - PNMC</a:t>
            </a:r>
            <a:endParaRPr sz="1800"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181265"/>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La formulación de la política de música fue estructurada sobre el reconocimiento de Colombia como un país rico en entornos sonoros. Desde este contexto se pone en marcha en el 2002 el PNMC, el cual ha logrado consolidarse como política de Estado orientada a cultivar la riqueza musical del país y a construir un ecosistema que promueva su continuo florecimiento y su capacidad de aportar al bienestar social. Los logros alcanzados durante la primera fase de implementación permitieron el desarrollo de una segunda fase, mediante la aprobación del documento CONPES 3409 “Lineamientos para el fortalecimiento del PNMC”</a:t>
            </a:r>
            <a:r>
              <a:rPr lang="en-US" sz="1300" dirty="0">
                <a:highlight>
                  <a:srgbClr val="FFFFFF"/>
                </a:highlight>
              </a:rPr>
              <a:t>. </a:t>
            </a:r>
            <a:r>
              <a:rPr lang="es-ES_tradnl" sz="1300" dirty="0">
                <a:highlight>
                  <a:srgbClr val="FFFFFF"/>
                </a:highlight>
              </a:rPr>
              <a:t>Su experiencia fue un referente importante para la formulación del primer PNA.</a:t>
            </a:r>
            <a:endParaRPr lang="es-ES_tradnl" sz="1300" dirty="0">
              <a:effectLst/>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5" name="Picture 4">
            <a:extLst>
              <a:ext uri="{FF2B5EF4-FFF2-40B4-BE49-F238E27FC236}">
                <a16:creationId xmlns:a16="http://schemas.microsoft.com/office/drawing/2014/main" id="{316BF9CB-BFF6-5847-BAF3-4E2B4A839458}"/>
              </a:ext>
            </a:extLst>
          </p:cNvPr>
          <p:cNvPicPr>
            <a:picLocks noChangeAspect="1"/>
          </p:cNvPicPr>
          <p:nvPr/>
        </p:nvPicPr>
        <p:blipFill rotWithShape="1">
          <a:blip r:embed="rId4"/>
          <a:srcRect l="19411" r="44866"/>
          <a:stretch/>
        </p:blipFill>
        <p:spPr>
          <a:xfrm>
            <a:off x="5714999" y="0"/>
            <a:ext cx="3429001" cy="5184691"/>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92808"/>
            <a:ext cx="3961200" cy="648300"/>
          </a:xfrm>
          <a:prstGeom prst="rect">
            <a:avLst/>
          </a:prstGeom>
        </p:spPr>
        <p:txBody>
          <a:bodyPr spcFirstLastPara="1" wrap="square" lIns="91425" tIns="91425" rIns="91425" bIns="91425" anchor="t" anchorCtr="0">
            <a:noAutofit/>
          </a:bodyPr>
          <a:lstStyle/>
          <a:p>
            <a:pPr lvl="0"/>
            <a:r>
              <a:rPr lang="es-ES" sz="1800" b="1" dirty="0"/>
              <a:t>Plan Nacional de Lectura y Escritura</a:t>
            </a:r>
            <a:endParaRPr sz="1800" b="1"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725955"/>
            <a:ext cx="3961200" cy="2881500"/>
          </a:xfrm>
          <a:prstGeom prst="rect">
            <a:avLst/>
          </a:prstGeom>
        </p:spPr>
        <p:txBody>
          <a:bodyPr spcFirstLastPara="1" wrap="square" lIns="91425" tIns="91425" rIns="91425" bIns="91425" anchor="t" anchorCtr="0">
            <a:noAutofit/>
          </a:bodyPr>
          <a:lstStyle/>
          <a:p>
            <a:pPr marL="114300" indent="0">
              <a:buNone/>
            </a:pPr>
            <a:r>
              <a:rPr lang="es-ES" sz="1300" dirty="0">
                <a:highlight>
                  <a:srgbClr val="FFFFFF"/>
                </a:highlight>
              </a:rPr>
              <a:t>“Incrementar el número de lectores, la cantidad de lecturas y su calidad en el entendido de que la lectura es un medio al alcance de todos para el progreso personal y el mejoramiento de la calidad de vida y por tanto una herramienta esencial para la equidad”</a:t>
            </a:r>
          </a:p>
          <a:p>
            <a:pPr marL="114300" indent="0">
              <a:buNone/>
            </a:pPr>
            <a:endParaRPr lang="es-ES_tradnl" sz="1300" dirty="0">
              <a:highlight>
                <a:srgbClr val="FFFFFF"/>
              </a:highlight>
            </a:endParaRPr>
          </a:p>
          <a:p>
            <a:pPr marL="114300" indent="0">
              <a:buNone/>
            </a:pPr>
            <a:r>
              <a:rPr lang="es-ES" sz="1300" dirty="0">
                <a:highlight>
                  <a:srgbClr val="FFFFFF"/>
                </a:highlight>
              </a:rPr>
              <a:t>Plan Nacional de Lectura y Bibliotecas “Leer Libera” (2003 – 2010) - </a:t>
            </a:r>
            <a:r>
              <a:rPr lang="es-ES" sz="1300" dirty="0" err="1">
                <a:highlight>
                  <a:srgbClr val="FFFFFF"/>
                </a:highlight>
              </a:rPr>
              <a:t>Conpes</a:t>
            </a:r>
            <a:r>
              <a:rPr lang="es-ES" sz="1300" dirty="0">
                <a:highlight>
                  <a:srgbClr val="FFFFFF"/>
                </a:highlight>
              </a:rPr>
              <a:t> 3222 de 2003 “Lineamientos del Plan Nacional de Lectura y Bibliotecas”.</a:t>
            </a:r>
          </a:p>
          <a:p>
            <a:pPr marL="114300" indent="0">
              <a:buNone/>
            </a:pPr>
            <a:endParaRPr lang="es-ES" sz="1300" dirty="0">
              <a:highlight>
                <a:srgbClr val="FFFFFF"/>
              </a:highlight>
            </a:endParaRPr>
          </a:p>
          <a:p>
            <a:pPr marL="114300" indent="0">
              <a:buNone/>
            </a:pPr>
            <a:r>
              <a:rPr lang="es-CO" sz="1300" dirty="0">
                <a:highlight>
                  <a:srgbClr val="FFFFFF"/>
                </a:highlight>
              </a:rPr>
              <a:t>Plan Nacional de Lectura y Escritura “Leer es mi cuento” (2010</a:t>
            </a:r>
            <a:r>
              <a:rPr lang="es-ES" sz="1300" dirty="0">
                <a:highlight>
                  <a:srgbClr val="FFFFFF"/>
                </a:highlight>
              </a:rPr>
              <a:t> – 2018), da continuidad al Plan de 2003</a:t>
            </a:r>
            <a:r>
              <a:rPr lang="en-US" sz="1300" dirty="0">
                <a:highlight>
                  <a:srgbClr val="FFFFFF"/>
                </a:highlight>
              </a:rPr>
              <a:t>. A</a:t>
            </a:r>
            <a:r>
              <a:rPr lang="es-ES" sz="1300" dirty="0">
                <a:highlight>
                  <a:srgbClr val="FFFFFF"/>
                </a:highlight>
              </a:rPr>
              <a:t>puesta conjunta con el Ministerio de Educación.</a:t>
            </a:r>
            <a:endParaRPr lang="en-US" sz="1300" dirty="0">
              <a:highlight>
                <a:srgbClr val="FFFFFF"/>
              </a:highlight>
            </a:endParaRP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470475E5-0D71-6941-8EB2-BF620615BF89}"/>
              </a:ext>
            </a:extLst>
          </p:cNvPr>
          <p:cNvPicPr>
            <a:picLocks noChangeAspect="1"/>
          </p:cNvPicPr>
          <p:nvPr/>
        </p:nvPicPr>
        <p:blipFill rotWithShape="1">
          <a:blip r:embed="rId4"/>
          <a:srcRect l="22938" r="33254"/>
          <a:stretch/>
        </p:blipFill>
        <p:spPr>
          <a:xfrm>
            <a:off x="424650" y="0"/>
            <a:ext cx="3004351" cy="5143500"/>
          </a:xfrm>
          <a:prstGeom prst="rect">
            <a:avLst/>
          </a:prstGeom>
        </p:spPr>
      </p:pic>
      <p:pic>
        <p:nvPicPr>
          <p:cNvPr id="81" name="Google Shape;81;p16"/>
          <p:cNvPicPr preferRelativeResize="0"/>
          <p:nvPr/>
        </p:nvPicPr>
        <p:blipFill>
          <a:blip r:embed="rId5">
            <a:alphaModFix/>
          </a:blip>
          <a:stretch>
            <a:fillRect/>
          </a:stretch>
        </p:blipFill>
        <p:spPr>
          <a:xfrm>
            <a:off x="3013575" y="4484474"/>
            <a:ext cx="2086001" cy="420950"/>
          </a:xfrm>
          <a:prstGeom prst="rect">
            <a:avLst/>
          </a:prstGeom>
          <a:noFill/>
          <a:ln>
            <a:noFill/>
          </a:ln>
        </p:spPr>
      </p:pic>
      <p:sp>
        <p:nvSpPr>
          <p:cNvPr id="8" name="Google Shape;62;p14">
            <a:extLst>
              <a:ext uri="{FF2B5EF4-FFF2-40B4-BE49-F238E27FC236}">
                <a16:creationId xmlns:a16="http://schemas.microsoft.com/office/drawing/2014/main" id="{B07FCC0F-9BD8-6D43-A754-32AF767329ED}"/>
              </a:ext>
            </a:extLst>
          </p:cNvPr>
          <p:cNvSpPr txBox="1">
            <a:spLocks/>
          </p:cNvSpPr>
          <p:nvPr/>
        </p:nvSpPr>
        <p:spPr>
          <a:xfrm>
            <a:off x="300039" y="4733622"/>
            <a:ext cx="2713536" cy="4527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s-ES_tradnl" sz="800" dirty="0">
                <a:solidFill>
                  <a:srgbClr val="F42F63"/>
                </a:solidFill>
              </a:rPr>
              <a:t>Fotografía: Bibliotecas Vivas -  Mega Biblioteca Pública Villanueva - Casanare. Colombia.</a:t>
            </a:r>
          </a:p>
          <a:p>
            <a:pPr marL="114300" indent="0">
              <a:buNone/>
            </a:pPr>
            <a:br>
              <a:rPr lang="en-US" sz="900" dirty="0">
                <a:solidFill>
                  <a:srgbClr val="E2ECFD"/>
                </a:solidFill>
              </a:rPr>
            </a:br>
            <a:endParaRPr lang="en-US" sz="900" dirty="0">
              <a:solidFill>
                <a:srgbClr val="E2ECFD"/>
              </a:solidFill>
            </a:endParaRPr>
          </a:p>
          <a:p>
            <a:pPr marL="0" indent="0">
              <a:spcAft>
                <a:spcPts val="1600"/>
              </a:spcAft>
              <a:buNone/>
            </a:pPr>
            <a:endParaRPr lang="es-ES" sz="900" dirty="0">
              <a:solidFill>
                <a:srgbClr val="E2ECFD"/>
              </a:solidFill>
              <a:latin typeface="Work Sans" panose="00000500000000000000" pitchFamily="50" charset="0"/>
            </a:endParaRPr>
          </a:p>
        </p:txBody>
      </p:sp>
    </p:spTree>
    <p:extLst>
      <p:ext uri="{BB962C8B-B14F-4D97-AF65-F5344CB8AC3E}">
        <p14:creationId xmlns:p14="http://schemas.microsoft.com/office/powerpoint/2010/main" val="423748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286452"/>
            <a:ext cx="3961200" cy="648300"/>
          </a:xfrm>
          <a:prstGeom prst="rect">
            <a:avLst/>
          </a:prstGeom>
        </p:spPr>
        <p:txBody>
          <a:bodyPr spcFirstLastPara="1" wrap="square" lIns="91425" tIns="91425" rIns="91425" bIns="91425" anchor="t" anchorCtr="0">
            <a:noAutofit/>
          </a:bodyPr>
          <a:lstStyle/>
          <a:p>
            <a:pPr lvl="0"/>
            <a:r>
              <a:rPr lang="es-ES" sz="1800" b="1" dirty="0"/>
              <a:t>Plan Nacional para las Artes </a:t>
            </a:r>
            <a:br>
              <a:rPr lang="es-ES" sz="1800" b="1" dirty="0"/>
            </a:br>
            <a:r>
              <a:rPr lang="es-ES" sz="1800" b="1" dirty="0"/>
              <a:t>2006-2010</a:t>
            </a:r>
            <a:endParaRPr sz="1800"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962631"/>
            <a:ext cx="3961200" cy="2881500"/>
          </a:xfrm>
          <a:prstGeom prst="rect">
            <a:avLst/>
          </a:prstGeom>
        </p:spPr>
        <p:txBody>
          <a:bodyPr spcFirstLastPara="1" wrap="square" lIns="91425" tIns="91425" rIns="91425" bIns="91425" anchor="t" anchorCtr="0">
            <a:noAutofit/>
          </a:bodyPr>
          <a:lstStyle/>
          <a:p>
            <a:pPr marL="114300" indent="0">
              <a:buNone/>
            </a:pPr>
            <a:r>
              <a:rPr lang="es-ES_tradnl" sz="1400" dirty="0">
                <a:highlight>
                  <a:srgbClr val="FFFFFF"/>
                </a:highlight>
              </a:rPr>
              <a:t>Instrumento para que las áreas artísticas consoliden su rol en el campo de la memoria y la creación de nuestros territorios, mediante acciones estratégicas que fortalezcan al sector de manera integral al potenciar todas sus dimensiones coordinadamente (formación, investigación e información, creación, producción, circulación, apropiación, emprendimiento, organización y gestión, e infraestructura y dotación) y de manera sincronizada a los enfoques de derechos culturales, poblacionales, diferenciales y territoriales. </a:t>
            </a: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201EFB5A-1E41-DD4F-ACC6-635933D491EC}"/>
              </a:ext>
            </a:extLst>
          </p:cNvPr>
          <p:cNvPicPr>
            <a:picLocks noChangeAspect="1"/>
          </p:cNvPicPr>
          <p:nvPr/>
        </p:nvPicPr>
        <p:blipFill rotWithShape="1">
          <a:blip r:embed="rId4"/>
          <a:srcRect l="46484"/>
          <a:stretch/>
        </p:blipFill>
        <p:spPr>
          <a:xfrm>
            <a:off x="424650" y="0"/>
            <a:ext cx="3004351" cy="5143499"/>
          </a:xfrm>
          <a:prstGeom prst="rect">
            <a:avLst/>
          </a:prstGeom>
        </p:spPr>
      </p:pic>
      <p:pic>
        <p:nvPicPr>
          <p:cNvPr id="81" name="Google Shape;81;p16"/>
          <p:cNvPicPr preferRelativeResize="0"/>
          <p:nvPr/>
        </p:nvPicPr>
        <p:blipFill>
          <a:blip r:embed="rId5">
            <a:alphaModFix/>
          </a:blip>
          <a:stretch>
            <a:fillRect/>
          </a:stretch>
        </p:blipFill>
        <p:spPr>
          <a:xfrm>
            <a:off x="3013575" y="4301588"/>
            <a:ext cx="2086001" cy="42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3961200" cy="648300"/>
          </a:xfrm>
          <a:prstGeom prst="rect">
            <a:avLst/>
          </a:prstGeom>
        </p:spPr>
        <p:txBody>
          <a:bodyPr spcFirstLastPara="1" wrap="square" lIns="91425" tIns="91425" rIns="91425" bIns="91425" anchor="t" anchorCtr="0">
            <a:noAutofit/>
          </a:bodyPr>
          <a:lstStyle/>
          <a:p>
            <a:pPr lvl="0"/>
            <a:r>
              <a:rPr lang="es-ES_tradnl" sz="1800" b="1" dirty="0"/>
              <a:t>Políticas de Artes (2010)</a:t>
            </a:r>
            <a:endParaRPr sz="1800"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073685"/>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Su formulación se basa en el compromiso del sector por garantizar los derechos culturales desde el reconocimiento de la diversidad y la importancia de una cobertura con calidad que materialice un acceso equitativo a las artes para su disfrute y la consolidación de proyectos de vida.</a:t>
            </a:r>
          </a:p>
          <a:p>
            <a:pPr marL="114300" indent="0">
              <a:buNone/>
            </a:pPr>
            <a:endParaRPr lang="es-ES_tradnl" sz="1300" dirty="0">
              <a:highlight>
                <a:srgbClr val="FFFFFF"/>
              </a:highlight>
            </a:endParaRPr>
          </a:p>
          <a:p>
            <a:pPr marL="114300" indent="0">
              <a:buNone/>
            </a:pPr>
            <a:r>
              <a:rPr lang="es-ES_tradnl" sz="1300" dirty="0">
                <a:highlight>
                  <a:srgbClr val="FFFFFF"/>
                </a:highlight>
              </a:rPr>
              <a:t>Se plantea como un marco orientador para la formulación de las políticas de cada área artística (Artes Visuales, Danza, Teatro, Literatura, Música, Teatro Colón y Educación Artística) teniendo en cuenta que desde las particularidades que las definen como disciplinas es posible resignificar los componentes de esta estructura de política.</a:t>
            </a:r>
            <a:r>
              <a:rPr lang="en-US" sz="1300" dirty="0">
                <a:highlight>
                  <a:srgbClr val="FFFFFF"/>
                </a:highlight>
              </a:rPr>
              <a:t> </a:t>
            </a:r>
            <a:endParaRPr lang="es-ES_tradnl" sz="1300" dirty="0">
              <a:highlight>
                <a:srgbClr val="FFFFFF"/>
              </a:highlight>
            </a:endParaRPr>
          </a:p>
          <a:p>
            <a:pPr marL="114300" indent="0">
              <a:buNone/>
            </a:pPr>
            <a:endParaRPr lang="es-ES_tradnl" sz="1300" dirty="0">
              <a:effectLst/>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9CEA8C67-65E2-A744-B262-129F1AAB1977}"/>
              </a:ext>
            </a:extLst>
          </p:cNvPr>
          <p:cNvPicPr>
            <a:picLocks noChangeAspect="1"/>
          </p:cNvPicPr>
          <p:nvPr/>
        </p:nvPicPr>
        <p:blipFill rotWithShape="1">
          <a:blip r:embed="rId4"/>
          <a:srcRect l="15249" r="5487"/>
          <a:stretch/>
        </p:blipFill>
        <p:spPr>
          <a:xfrm>
            <a:off x="5714996" y="0"/>
            <a:ext cx="3429004"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149704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3" name="Picture 2">
            <a:extLst>
              <a:ext uri="{FF2B5EF4-FFF2-40B4-BE49-F238E27FC236}">
                <a16:creationId xmlns:a16="http://schemas.microsoft.com/office/drawing/2014/main" id="{823D05D6-07CA-4740-B40F-CD448AC2506E}"/>
              </a:ext>
            </a:extLst>
          </p:cNvPr>
          <p:cNvPicPr>
            <a:picLocks noChangeAspect="1"/>
          </p:cNvPicPr>
          <p:nvPr/>
        </p:nvPicPr>
        <p:blipFill rotWithShape="1">
          <a:blip r:embed="rId4"/>
          <a:srcRect t="6274" b="4627"/>
          <a:stretch/>
        </p:blipFill>
        <p:spPr>
          <a:xfrm>
            <a:off x="1098609" y="118335"/>
            <a:ext cx="7156293" cy="4927001"/>
          </a:xfrm>
          <a:prstGeom prst="rect">
            <a:avLst/>
          </a:prstGeom>
        </p:spPr>
      </p:pic>
      <p:pic>
        <p:nvPicPr>
          <p:cNvPr id="71" name="Google Shape;71;p15"/>
          <p:cNvPicPr preferRelativeResize="0"/>
          <p:nvPr/>
        </p:nvPicPr>
        <p:blipFill>
          <a:blip r:embed="rId5">
            <a:alphaModFix/>
          </a:blip>
          <a:stretch>
            <a:fillRect/>
          </a:stretch>
        </p:blipFill>
        <p:spPr>
          <a:xfrm>
            <a:off x="0" y="4301600"/>
            <a:ext cx="2086001" cy="420950"/>
          </a:xfrm>
          <a:prstGeom prst="rect">
            <a:avLst/>
          </a:prstGeom>
          <a:noFill/>
          <a:ln>
            <a:noFill/>
          </a:ln>
        </p:spPr>
      </p:pic>
    </p:spTree>
    <p:extLst>
      <p:ext uri="{BB962C8B-B14F-4D97-AF65-F5344CB8AC3E}">
        <p14:creationId xmlns:p14="http://schemas.microsoft.com/office/powerpoint/2010/main" val="315296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221904"/>
            <a:ext cx="3961200" cy="648300"/>
          </a:xfrm>
          <a:prstGeom prst="rect">
            <a:avLst/>
          </a:prstGeom>
        </p:spPr>
        <p:txBody>
          <a:bodyPr spcFirstLastPara="1" wrap="square" lIns="91425" tIns="91425" rIns="91425" bIns="91425" anchor="t" anchorCtr="0">
            <a:noAutofit/>
          </a:bodyPr>
          <a:lstStyle/>
          <a:p>
            <a:pPr lvl="0"/>
            <a:r>
              <a:rPr lang="es-ES" sz="1800" b="1" dirty="0"/>
              <a:t>Plan Nacional de Danza: por un país que baila 2010 – 2020</a:t>
            </a:r>
            <a:endParaRPr sz="1800" b="1"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898083"/>
            <a:ext cx="3961200" cy="2881500"/>
          </a:xfrm>
          <a:prstGeom prst="rect">
            <a:avLst/>
          </a:prstGeom>
        </p:spPr>
        <p:txBody>
          <a:bodyPr spcFirstLastPara="1" wrap="square" lIns="91425" tIns="91425" rIns="91425" bIns="91425" anchor="t" anchorCtr="0">
            <a:noAutofit/>
          </a:bodyPr>
          <a:lstStyle/>
          <a:p>
            <a:pPr marL="114300" indent="0">
              <a:buNone/>
            </a:pPr>
            <a:r>
              <a:rPr lang="es-ES_tradnl" sz="1400" dirty="0">
                <a:highlight>
                  <a:srgbClr val="FFFFFF"/>
                </a:highlight>
              </a:rPr>
              <a:t>Responde a la riqueza dancística que caracteriza el territorio colombiano. Su compromiso con los territorios se deriva de un sentimiento de gratitud con sus lugares de origen y una profunda conciencia de la importancia de cultivarla para el disfrute estético y el festejo; para la generación de conocimiento a través del cuerpo y su movimiento; y para la reconstrucción del tejido social y la memoria como forma de respaldo a los procesos de reconciliación y a la defensa de las poblaciones afectadas por el conflicto armado (Ministerio de Cultura, 2010). </a:t>
            </a:r>
            <a:endParaRPr lang="en-US" sz="1400" dirty="0">
              <a:highlight>
                <a:srgbClr val="FFFFFF"/>
              </a:highlight>
            </a:endParaRPr>
          </a:p>
          <a:p>
            <a:pPr marL="114300" indent="0">
              <a:buNone/>
            </a:pPr>
            <a:endParaRPr lang="es-ES_tradnl" sz="1400" dirty="0">
              <a:highlight>
                <a:srgbClr val="FFFFFF"/>
              </a:highlight>
            </a:endParaRP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B082FC61-8E61-534D-BCCE-241382A64D71}"/>
              </a:ext>
            </a:extLst>
          </p:cNvPr>
          <p:cNvPicPr>
            <a:picLocks noChangeAspect="1"/>
          </p:cNvPicPr>
          <p:nvPr/>
        </p:nvPicPr>
        <p:blipFill rotWithShape="1">
          <a:blip r:embed="rId4"/>
          <a:srcRect l="19293" r="9183"/>
          <a:stretch/>
        </p:blipFill>
        <p:spPr>
          <a:xfrm>
            <a:off x="424650" y="-2"/>
            <a:ext cx="3004351" cy="5143501"/>
          </a:xfrm>
          <a:prstGeom prst="rect">
            <a:avLst/>
          </a:prstGeom>
        </p:spPr>
      </p:pic>
      <p:pic>
        <p:nvPicPr>
          <p:cNvPr id="81" name="Google Shape;81;p16"/>
          <p:cNvPicPr preferRelativeResize="0"/>
          <p:nvPr/>
        </p:nvPicPr>
        <p:blipFill>
          <a:blip r:embed="rId5">
            <a:alphaModFix/>
          </a:blip>
          <a:stretch>
            <a:fillRect/>
          </a:stretch>
        </p:blipFill>
        <p:spPr>
          <a:xfrm>
            <a:off x="3013575" y="4301588"/>
            <a:ext cx="2086001" cy="420950"/>
          </a:xfrm>
          <a:prstGeom prst="rect">
            <a:avLst/>
          </a:prstGeom>
          <a:noFill/>
          <a:ln>
            <a:noFill/>
          </a:ln>
        </p:spPr>
      </p:pic>
    </p:spTree>
    <p:extLst>
      <p:ext uri="{BB962C8B-B14F-4D97-AF65-F5344CB8AC3E}">
        <p14:creationId xmlns:p14="http://schemas.microsoft.com/office/powerpoint/2010/main" val="40162256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H7EN5MXTHQNV-662-3370</_dlc_DocId>
    <_dlc_DocIdUrl xmlns="ae9388c0-b1e2-40ea-b6a8-c51c7913cbd2">
      <Url>https://www.mincultura.gov.co/prensa/noticias/_layouts/15/DocIdRedir.aspx?ID=H7EN5MXTHQNV-662-3370</Url>
      <Description>H7EN5MXTHQNV-662-3370</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o" ma:contentTypeID="0x010100FDA341872286834AB0D54B93028EBD96" ma:contentTypeVersion="2" ma:contentTypeDescription="Crear nuevo documento." ma:contentTypeScope="" ma:versionID="af9882422a04ea6c210bf5d297301c2e">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d0f0e5129732e54c1667a323f30384e6" ns1:_="" ns2:_="">
    <xsd:import namespace="http://schemas.microsoft.com/sharepoint/v3"/>
    <xsd:import namespace="ae9388c0-b1e2-40ea-b6a8-c51c7913cbd2"/>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internalName="PublishingStartDate">
      <xsd:simpleType>
        <xsd:restriction base="dms:Unknown"/>
      </xsd:simpleType>
    </xsd:element>
    <xsd:element name="PublishingExpirationDate" ma:index="9"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D64F52-9030-424E-AEB6-5272C485F31D}"/>
</file>

<file path=customXml/itemProps2.xml><?xml version="1.0" encoding="utf-8"?>
<ds:datastoreItem xmlns:ds="http://schemas.openxmlformats.org/officeDocument/2006/customXml" ds:itemID="{AA93C347-76CA-4E25-913A-7E0A8B47564E}"/>
</file>

<file path=customXml/itemProps3.xml><?xml version="1.0" encoding="utf-8"?>
<ds:datastoreItem xmlns:ds="http://schemas.openxmlformats.org/officeDocument/2006/customXml" ds:itemID="{FE924A42-810C-4366-9507-FB75028C149A}"/>
</file>

<file path=customXml/itemProps4.xml><?xml version="1.0" encoding="utf-8"?>
<ds:datastoreItem xmlns:ds="http://schemas.openxmlformats.org/officeDocument/2006/customXml" ds:itemID="{DA77070B-A85A-498A-8A26-CEE9DF7C173C}"/>
</file>

<file path=docProps/app.xml><?xml version="1.0" encoding="utf-8"?>
<Properties xmlns="http://schemas.openxmlformats.org/officeDocument/2006/extended-properties" xmlns:vt="http://schemas.openxmlformats.org/officeDocument/2006/docPropsVTypes">
  <TotalTime>202</TotalTime>
  <Words>876</Words>
  <Application>Microsoft Office PowerPoint</Application>
  <PresentationFormat>Presentación en pantalla (16:9)</PresentationFormat>
  <Paragraphs>28</Paragraphs>
  <Slides>12</Slides>
  <Notes>12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12</vt:i4>
      </vt:variant>
    </vt:vector>
  </HeadingPairs>
  <TitlesOfParts>
    <vt:vector size="15" baseType="lpstr">
      <vt:lpstr>Arial</vt:lpstr>
      <vt:lpstr>Work Sans</vt:lpstr>
      <vt:lpstr>Simple Light</vt:lpstr>
      <vt:lpstr>Normatividad para el sector de las artes</vt:lpstr>
      <vt:lpstr>Presentación de PowerPoint</vt:lpstr>
      <vt:lpstr>Presentación de PowerPoint</vt:lpstr>
      <vt:lpstr>Plan Nacional de Música para la Convivencia - PNMC</vt:lpstr>
      <vt:lpstr>Plan Nacional de Lectura y Escritura</vt:lpstr>
      <vt:lpstr>Plan Nacional para las Artes  2006-2010</vt:lpstr>
      <vt:lpstr>Políticas de Artes (2010)</vt:lpstr>
      <vt:lpstr>Presentación de PowerPoint</vt:lpstr>
      <vt:lpstr>Plan Nacional de Danza: por un país que baila 2010 – 2020</vt:lpstr>
      <vt:lpstr>Plan Nacional de Teatro. Escenarios para la vida 2011– 2015</vt:lpstr>
      <vt:lpstr>Ley de espectáculos Públicos - Ley 1493 del 26 de diciembre de 2011 - LEP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Lady Waltero</dc:creator>
  <cp:lastModifiedBy>Personal</cp:lastModifiedBy>
  <cp:revision>22</cp:revision>
  <dcterms:modified xsi:type="dcterms:W3CDTF">2021-08-14T02:08:14Z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0x010100FDA341872286834AB0D54B93028EBD96</vt:lpwstr>
  </property>
  <property fmtid="{D5CDD505-2E9C-101B-9397-08002B2CF9AE}" pid="3" name="_dlc_DocIdItemGuid">
    <vt:lpwstr>19ff605e-447a-421b-998c-29d03d2d3696</vt:lpwstr>
  </property>
</Properties>
</file>