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8" r:id="rId3"/>
    <p:sldId id="261" r:id="rId4"/>
    <p:sldId id="268" r:id="rId5"/>
    <p:sldId id="262" r:id="rId6"/>
    <p:sldId id="270" r:id="rId7"/>
    <p:sldId id="271" r:id="rId8"/>
    <p:sldId id="272" r:id="rId9"/>
    <p:sldId id="269" r:id="rId10"/>
    <p:sldId id="263" r:id="rId11"/>
    <p:sldId id="264" r:id="rId12"/>
    <p:sldId id="273" r:id="rId13"/>
    <p:sldId id="274" r:id="rId14"/>
    <p:sldId id="267" r:id="rId15"/>
    <p:sldId id="266" r:id="rId16"/>
    <p:sldId id="275" r:id="rId17"/>
    <p:sldId id="276" r:id="rId18"/>
    <p:sldId id="277" r:id="rId19"/>
    <p:sldId id="278" r:id="rId20"/>
    <p:sldId id="296" r:id="rId21"/>
    <p:sldId id="297" r:id="rId22"/>
    <p:sldId id="298" r:id="rId23"/>
    <p:sldId id="299" r:id="rId24"/>
    <p:sldId id="300" r:id="rId25"/>
    <p:sldId id="279"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5" r:id="rId40"/>
    <p:sldId id="260"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ller Stivenson Sosa Llanes" initials="RSSL" lastIdx="1" clrIdx="0">
    <p:extLst>
      <p:ext uri="{19B8F6BF-5375-455C-9EA6-DF929625EA0E}">
        <p15:presenceInfo xmlns:p15="http://schemas.microsoft.com/office/powerpoint/2012/main" userId="Roller Stivenson Sosa Lla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ECB"/>
    <a:srgbClr val="FFAB40"/>
    <a:srgbClr val="6699FF"/>
    <a:srgbClr val="3366CC"/>
    <a:srgbClr val="E2ECFD"/>
    <a:srgbClr val="F42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F65600-2E9D-4823-BC43-FF49ED0525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BE233C52-A5BD-41B3-A8B8-D968D19C5E1B}">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1. Las entidades estatales que adelantan procesos de contratación. En los términos de la ley, las entidades estatales pueden asociarse para la adquisición conjunta de bienes, obras y servicios.</a:t>
          </a:r>
          <a:endParaRPr lang="es-CO" sz="1300" dirty="0">
            <a:solidFill>
              <a:schemeClr val="tx1"/>
            </a:solidFill>
            <a:latin typeface="Work Sans" panose="00000500000000000000"/>
          </a:endParaRPr>
        </a:p>
      </dgm:t>
    </dgm:pt>
    <dgm:pt modelId="{DCD5D285-3825-470D-91D7-51500E13CD39}" type="parTrans" cxnId="{728D6D2D-13E8-4F66-8A7F-0888AC7C0B60}">
      <dgm:prSet/>
      <dgm:spPr/>
      <dgm:t>
        <a:bodyPr/>
        <a:lstStyle/>
        <a:p>
          <a:endParaRPr lang="es-CO"/>
        </a:p>
      </dgm:t>
    </dgm:pt>
    <dgm:pt modelId="{A0EC25FF-3E6F-4C67-8D87-7E40B815AC30}" type="sibTrans" cxnId="{728D6D2D-13E8-4F66-8A7F-0888AC7C0B60}">
      <dgm:prSet/>
      <dgm:spPr/>
      <dgm:t>
        <a:bodyPr/>
        <a:lstStyle/>
        <a:p>
          <a:endParaRPr lang="es-CO"/>
        </a:p>
      </dgm:t>
    </dgm:pt>
    <dgm:pt modelId="{DD0783D4-9B93-4580-AD3B-C1EA140917F2}">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2. Colombia Compra Eficiente.</a:t>
          </a:r>
          <a:endParaRPr lang="es-CO" sz="1300" dirty="0">
            <a:solidFill>
              <a:schemeClr val="tx1"/>
            </a:solidFill>
            <a:latin typeface="Work Sans" panose="00000500000000000000"/>
          </a:endParaRPr>
        </a:p>
      </dgm:t>
    </dgm:pt>
    <dgm:pt modelId="{20E2B1A7-A141-4C25-8093-5E2FC0BE14B1}" type="parTrans" cxnId="{70220E56-2901-4538-9AF3-1E7C2CB816E3}">
      <dgm:prSet/>
      <dgm:spPr/>
      <dgm:t>
        <a:bodyPr/>
        <a:lstStyle/>
        <a:p>
          <a:endParaRPr lang="es-CO"/>
        </a:p>
      </dgm:t>
    </dgm:pt>
    <dgm:pt modelId="{713A41CD-7FB7-42DD-903D-0CDE75B643FF}" type="sibTrans" cxnId="{70220E56-2901-4538-9AF3-1E7C2CB816E3}">
      <dgm:prSet/>
      <dgm:spPr/>
      <dgm:t>
        <a:bodyPr/>
        <a:lstStyle/>
        <a:p>
          <a:endParaRPr lang="es-CO"/>
        </a:p>
      </dgm:t>
    </dgm:pt>
    <dgm:pt modelId="{54BF2B82-629A-45D5-8661-E1CA16BDF89E}">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3. Los oferentes en los procesos de contratación.</a:t>
          </a:r>
          <a:endParaRPr lang="es-CO" sz="1300" dirty="0">
            <a:solidFill>
              <a:schemeClr val="tx1"/>
            </a:solidFill>
            <a:latin typeface="Work Sans" panose="00000500000000000000"/>
          </a:endParaRPr>
        </a:p>
      </dgm:t>
    </dgm:pt>
    <dgm:pt modelId="{9C4EF18C-0511-4C72-9586-B902EBF02FDD}" type="parTrans" cxnId="{1E9F6FBB-11DD-4646-9024-401B2100FB01}">
      <dgm:prSet/>
      <dgm:spPr/>
      <dgm:t>
        <a:bodyPr/>
        <a:lstStyle/>
        <a:p>
          <a:endParaRPr lang="es-CO"/>
        </a:p>
      </dgm:t>
    </dgm:pt>
    <dgm:pt modelId="{C4C8C57E-1178-4E03-8031-23E75DCF5C66}" type="sibTrans" cxnId="{1E9F6FBB-11DD-4646-9024-401B2100FB01}">
      <dgm:prSet/>
      <dgm:spPr/>
      <dgm:t>
        <a:bodyPr/>
        <a:lstStyle/>
        <a:p>
          <a:endParaRPr lang="es-CO"/>
        </a:p>
      </dgm:t>
    </dgm:pt>
    <dgm:pt modelId="{8A725CD7-47F4-4F06-AA3F-8180CAE82788}">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4. Los contratistas.</a:t>
          </a:r>
          <a:endParaRPr lang="es-CO" sz="1300" dirty="0">
            <a:solidFill>
              <a:schemeClr val="tx1"/>
            </a:solidFill>
            <a:latin typeface="Work Sans" panose="00000500000000000000"/>
          </a:endParaRPr>
        </a:p>
      </dgm:t>
    </dgm:pt>
    <dgm:pt modelId="{33F391CD-766F-4083-A093-4622D144171A}" type="parTrans" cxnId="{32E90BF2-C756-429B-8A17-992BFC38F0C7}">
      <dgm:prSet/>
      <dgm:spPr/>
      <dgm:t>
        <a:bodyPr/>
        <a:lstStyle/>
        <a:p>
          <a:endParaRPr lang="es-CO"/>
        </a:p>
      </dgm:t>
    </dgm:pt>
    <dgm:pt modelId="{9921819D-F139-4650-96D7-F9CE17667DF9}" type="sibTrans" cxnId="{32E90BF2-C756-429B-8A17-992BFC38F0C7}">
      <dgm:prSet/>
      <dgm:spPr/>
      <dgm:t>
        <a:bodyPr/>
        <a:lstStyle/>
        <a:p>
          <a:endParaRPr lang="es-CO"/>
        </a:p>
      </dgm:t>
    </dgm:pt>
    <dgm:pt modelId="{54D19E8F-8A08-41AB-948E-512C7906F632}">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5. Los supervisores.</a:t>
          </a:r>
          <a:endParaRPr lang="es-CO" sz="1300" dirty="0">
            <a:solidFill>
              <a:schemeClr val="tx1"/>
            </a:solidFill>
            <a:latin typeface="Work Sans" panose="00000500000000000000"/>
          </a:endParaRPr>
        </a:p>
      </dgm:t>
    </dgm:pt>
    <dgm:pt modelId="{D0C83C0E-24D5-4812-AE0B-788E049BB383}" type="parTrans" cxnId="{3D0842B9-2D60-4C80-8CED-3F4E3D264E82}">
      <dgm:prSet/>
      <dgm:spPr/>
      <dgm:t>
        <a:bodyPr/>
        <a:lstStyle/>
        <a:p>
          <a:endParaRPr lang="es-CO"/>
        </a:p>
      </dgm:t>
    </dgm:pt>
    <dgm:pt modelId="{B3C43B81-64B8-4FDE-9F68-55781DD896F9}" type="sibTrans" cxnId="{3D0842B9-2D60-4C80-8CED-3F4E3D264E82}">
      <dgm:prSet/>
      <dgm:spPr/>
      <dgm:t>
        <a:bodyPr/>
        <a:lstStyle/>
        <a:p>
          <a:endParaRPr lang="es-CO"/>
        </a:p>
      </dgm:t>
    </dgm:pt>
    <dgm:pt modelId="{25E6DB8D-1E04-40E4-ACDC-2B1FA4269902}">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6. Los interventores.</a:t>
          </a:r>
          <a:endParaRPr lang="es-CO" sz="1300" dirty="0">
            <a:solidFill>
              <a:schemeClr val="tx1"/>
            </a:solidFill>
            <a:latin typeface="Work Sans" panose="00000500000000000000"/>
          </a:endParaRPr>
        </a:p>
      </dgm:t>
    </dgm:pt>
    <dgm:pt modelId="{71C30886-C5E9-43E6-916E-58700DD8404D}" type="parTrans" cxnId="{9796A957-18F2-4E5D-939A-B9B47F020AF5}">
      <dgm:prSet/>
      <dgm:spPr/>
      <dgm:t>
        <a:bodyPr/>
        <a:lstStyle/>
        <a:p>
          <a:endParaRPr lang="es-CO"/>
        </a:p>
      </dgm:t>
    </dgm:pt>
    <dgm:pt modelId="{59974C2C-7DF4-4F47-8B57-ACA7DFF101DF}" type="sibTrans" cxnId="{9796A957-18F2-4E5D-939A-B9B47F020AF5}">
      <dgm:prSet/>
      <dgm:spPr/>
      <dgm:t>
        <a:bodyPr/>
        <a:lstStyle/>
        <a:p>
          <a:endParaRPr lang="es-CO"/>
        </a:p>
      </dgm:t>
    </dgm:pt>
    <dgm:pt modelId="{045CB0A5-2A8F-4E7E-A5FB-623B585EC215}">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es-CO" sz="1300" b="0" i="0" baseline="0" dirty="0">
              <a:solidFill>
                <a:schemeClr val="tx1"/>
              </a:solidFill>
              <a:latin typeface="Work Sans" panose="00000500000000000000"/>
            </a:rPr>
            <a:t>7. Las organizaciones de la sociedad civil y los ciudadanos cuando ejercen la participación ciudadana en los términos de la Constitución Política y de la ley. (Pérez &amp; Pérez, 2009, p. 6).</a:t>
          </a:r>
          <a:endParaRPr lang="es-CO" sz="1300" dirty="0">
            <a:solidFill>
              <a:schemeClr val="tx1"/>
            </a:solidFill>
            <a:latin typeface="Work Sans" panose="00000500000000000000"/>
          </a:endParaRPr>
        </a:p>
      </dgm:t>
    </dgm:pt>
    <dgm:pt modelId="{15515506-E997-4662-B0E7-C5DCE5234368}" type="parTrans" cxnId="{D1125C11-F2F7-4A35-80B3-7B4E45723C8A}">
      <dgm:prSet/>
      <dgm:spPr/>
      <dgm:t>
        <a:bodyPr/>
        <a:lstStyle/>
        <a:p>
          <a:endParaRPr lang="es-CO"/>
        </a:p>
      </dgm:t>
    </dgm:pt>
    <dgm:pt modelId="{7FF84F1B-CB35-4813-B1E6-CC3EBE604475}" type="sibTrans" cxnId="{D1125C11-F2F7-4A35-80B3-7B4E45723C8A}">
      <dgm:prSet/>
      <dgm:spPr/>
      <dgm:t>
        <a:bodyPr/>
        <a:lstStyle/>
        <a:p>
          <a:endParaRPr lang="es-CO"/>
        </a:p>
      </dgm:t>
    </dgm:pt>
    <dgm:pt modelId="{32BA2A7E-C0B5-43B0-BBEB-E0952FFC0241}" type="pres">
      <dgm:prSet presAssocID="{11F65600-2E9D-4823-BC43-FF49ED0525B1}" presName="linear" presStyleCnt="0">
        <dgm:presLayoutVars>
          <dgm:animLvl val="lvl"/>
          <dgm:resizeHandles val="exact"/>
        </dgm:presLayoutVars>
      </dgm:prSet>
      <dgm:spPr/>
    </dgm:pt>
    <dgm:pt modelId="{C0EA64E6-D386-49B4-9103-69600B6D9795}" type="pres">
      <dgm:prSet presAssocID="{BE233C52-A5BD-41B3-A8B8-D968D19C5E1B}" presName="parentText" presStyleLbl="node1" presStyleIdx="0" presStyleCnt="7" custLinFactNeighborY="2263">
        <dgm:presLayoutVars>
          <dgm:chMax val="0"/>
          <dgm:bulletEnabled val="1"/>
        </dgm:presLayoutVars>
      </dgm:prSet>
      <dgm:spPr/>
    </dgm:pt>
    <dgm:pt modelId="{9B8E2870-6006-47B8-9183-ABDC74746B86}" type="pres">
      <dgm:prSet presAssocID="{A0EC25FF-3E6F-4C67-8D87-7E40B815AC30}" presName="spacer" presStyleCnt="0"/>
      <dgm:spPr/>
    </dgm:pt>
    <dgm:pt modelId="{5EC6B863-55A2-47B3-9684-7F4D41165120}" type="pres">
      <dgm:prSet presAssocID="{DD0783D4-9B93-4580-AD3B-C1EA140917F2}" presName="parentText" presStyleLbl="node1" presStyleIdx="1" presStyleCnt="7" custLinFactNeighborY="2263">
        <dgm:presLayoutVars>
          <dgm:chMax val="0"/>
          <dgm:bulletEnabled val="1"/>
        </dgm:presLayoutVars>
      </dgm:prSet>
      <dgm:spPr/>
    </dgm:pt>
    <dgm:pt modelId="{9F31C786-1722-4526-AA38-B721B43709FA}" type="pres">
      <dgm:prSet presAssocID="{713A41CD-7FB7-42DD-903D-0CDE75B643FF}" presName="spacer" presStyleCnt="0"/>
      <dgm:spPr/>
    </dgm:pt>
    <dgm:pt modelId="{D6EA2588-C2F6-44D4-A660-0AC071A17DC6}" type="pres">
      <dgm:prSet presAssocID="{54BF2B82-629A-45D5-8661-E1CA16BDF89E}" presName="parentText" presStyleLbl="node1" presStyleIdx="2" presStyleCnt="7" custLinFactNeighborY="2263">
        <dgm:presLayoutVars>
          <dgm:chMax val="0"/>
          <dgm:bulletEnabled val="1"/>
        </dgm:presLayoutVars>
      </dgm:prSet>
      <dgm:spPr/>
    </dgm:pt>
    <dgm:pt modelId="{C56D3AE9-089E-418C-8277-293FBCDA3E99}" type="pres">
      <dgm:prSet presAssocID="{C4C8C57E-1178-4E03-8031-23E75DCF5C66}" presName="spacer" presStyleCnt="0"/>
      <dgm:spPr/>
    </dgm:pt>
    <dgm:pt modelId="{4ACB0BC8-6A73-4C37-9595-3B03D64E2063}" type="pres">
      <dgm:prSet presAssocID="{8A725CD7-47F4-4F06-AA3F-8180CAE82788}" presName="parentText" presStyleLbl="node1" presStyleIdx="3" presStyleCnt="7" custLinFactNeighborY="2263">
        <dgm:presLayoutVars>
          <dgm:chMax val="0"/>
          <dgm:bulletEnabled val="1"/>
        </dgm:presLayoutVars>
      </dgm:prSet>
      <dgm:spPr/>
    </dgm:pt>
    <dgm:pt modelId="{2351F9A1-C5E5-45A9-89DF-1B7F4E6F11A9}" type="pres">
      <dgm:prSet presAssocID="{9921819D-F139-4650-96D7-F9CE17667DF9}" presName="spacer" presStyleCnt="0"/>
      <dgm:spPr/>
    </dgm:pt>
    <dgm:pt modelId="{586D68BF-60D6-43A3-808C-8939367689EE}" type="pres">
      <dgm:prSet presAssocID="{54D19E8F-8A08-41AB-948E-512C7906F632}" presName="parentText" presStyleLbl="node1" presStyleIdx="4" presStyleCnt="7" custLinFactNeighborY="2263">
        <dgm:presLayoutVars>
          <dgm:chMax val="0"/>
          <dgm:bulletEnabled val="1"/>
        </dgm:presLayoutVars>
      </dgm:prSet>
      <dgm:spPr/>
    </dgm:pt>
    <dgm:pt modelId="{219504F9-A799-49E0-8AEF-FF1EA5A8A885}" type="pres">
      <dgm:prSet presAssocID="{B3C43B81-64B8-4FDE-9F68-55781DD896F9}" presName="spacer" presStyleCnt="0"/>
      <dgm:spPr/>
    </dgm:pt>
    <dgm:pt modelId="{19DECB13-04C0-41CC-8134-D2D7A7D083B9}" type="pres">
      <dgm:prSet presAssocID="{25E6DB8D-1E04-40E4-ACDC-2B1FA4269902}" presName="parentText" presStyleLbl="node1" presStyleIdx="5" presStyleCnt="7" custLinFactNeighborY="2263">
        <dgm:presLayoutVars>
          <dgm:chMax val="0"/>
          <dgm:bulletEnabled val="1"/>
        </dgm:presLayoutVars>
      </dgm:prSet>
      <dgm:spPr/>
    </dgm:pt>
    <dgm:pt modelId="{96982941-1356-4A2C-BF19-5EE6C63A5921}" type="pres">
      <dgm:prSet presAssocID="{59974C2C-7DF4-4F47-8B57-ACA7DFF101DF}" presName="spacer" presStyleCnt="0"/>
      <dgm:spPr/>
    </dgm:pt>
    <dgm:pt modelId="{EC687F88-CD65-4715-BE80-B78AD3752CDD}" type="pres">
      <dgm:prSet presAssocID="{045CB0A5-2A8F-4E7E-A5FB-623B585EC215}" presName="parentText" presStyleLbl="node1" presStyleIdx="6" presStyleCnt="7" custLinFactNeighborY="2263">
        <dgm:presLayoutVars>
          <dgm:chMax val="0"/>
          <dgm:bulletEnabled val="1"/>
        </dgm:presLayoutVars>
      </dgm:prSet>
      <dgm:spPr/>
    </dgm:pt>
  </dgm:ptLst>
  <dgm:cxnLst>
    <dgm:cxn modelId="{B9E03E09-C367-4ABD-9B26-5C2ACE712AC4}" type="presOf" srcId="{54D19E8F-8A08-41AB-948E-512C7906F632}" destId="{586D68BF-60D6-43A3-808C-8939367689EE}" srcOrd="0" destOrd="0" presId="urn:microsoft.com/office/officeart/2005/8/layout/vList2"/>
    <dgm:cxn modelId="{D1125C11-F2F7-4A35-80B3-7B4E45723C8A}" srcId="{11F65600-2E9D-4823-BC43-FF49ED0525B1}" destId="{045CB0A5-2A8F-4E7E-A5FB-623B585EC215}" srcOrd="6" destOrd="0" parTransId="{15515506-E997-4662-B0E7-C5DCE5234368}" sibTransId="{7FF84F1B-CB35-4813-B1E6-CC3EBE604475}"/>
    <dgm:cxn modelId="{728D6D2D-13E8-4F66-8A7F-0888AC7C0B60}" srcId="{11F65600-2E9D-4823-BC43-FF49ED0525B1}" destId="{BE233C52-A5BD-41B3-A8B8-D968D19C5E1B}" srcOrd="0" destOrd="0" parTransId="{DCD5D285-3825-470D-91D7-51500E13CD39}" sibTransId="{A0EC25FF-3E6F-4C67-8D87-7E40B815AC30}"/>
    <dgm:cxn modelId="{0E421D3B-786F-431A-90DA-FC314C95E531}" type="presOf" srcId="{54BF2B82-629A-45D5-8661-E1CA16BDF89E}" destId="{D6EA2588-C2F6-44D4-A660-0AC071A17DC6}" srcOrd="0" destOrd="0" presId="urn:microsoft.com/office/officeart/2005/8/layout/vList2"/>
    <dgm:cxn modelId="{D822783F-D30B-4575-9F2D-72BF60A8876A}" type="presOf" srcId="{BE233C52-A5BD-41B3-A8B8-D968D19C5E1B}" destId="{C0EA64E6-D386-49B4-9103-69600B6D9795}" srcOrd="0" destOrd="0" presId="urn:microsoft.com/office/officeart/2005/8/layout/vList2"/>
    <dgm:cxn modelId="{E33C324D-8F9C-448A-8EFD-F14D3C96E129}" type="presOf" srcId="{11F65600-2E9D-4823-BC43-FF49ED0525B1}" destId="{32BA2A7E-C0B5-43B0-BBEB-E0952FFC0241}" srcOrd="0" destOrd="0" presId="urn:microsoft.com/office/officeart/2005/8/layout/vList2"/>
    <dgm:cxn modelId="{70220E56-2901-4538-9AF3-1E7C2CB816E3}" srcId="{11F65600-2E9D-4823-BC43-FF49ED0525B1}" destId="{DD0783D4-9B93-4580-AD3B-C1EA140917F2}" srcOrd="1" destOrd="0" parTransId="{20E2B1A7-A141-4C25-8093-5E2FC0BE14B1}" sibTransId="{713A41CD-7FB7-42DD-903D-0CDE75B643FF}"/>
    <dgm:cxn modelId="{9796A957-18F2-4E5D-939A-B9B47F020AF5}" srcId="{11F65600-2E9D-4823-BC43-FF49ED0525B1}" destId="{25E6DB8D-1E04-40E4-ACDC-2B1FA4269902}" srcOrd="5" destOrd="0" parTransId="{71C30886-C5E9-43E6-916E-58700DD8404D}" sibTransId="{59974C2C-7DF4-4F47-8B57-ACA7DFF101DF}"/>
    <dgm:cxn modelId="{33925F85-FA57-4EE6-A840-134EBEBDC151}" type="presOf" srcId="{045CB0A5-2A8F-4E7E-A5FB-623B585EC215}" destId="{EC687F88-CD65-4715-BE80-B78AD3752CDD}" srcOrd="0" destOrd="0" presId="urn:microsoft.com/office/officeart/2005/8/layout/vList2"/>
    <dgm:cxn modelId="{69CCFAAF-1EE9-4BF3-8A68-07EBB1451054}" type="presOf" srcId="{8A725CD7-47F4-4F06-AA3F-8180CAE82788}" destId="{4ACB0BC8-6A73-4C37-9595-3B03D64E2063}" srcOrd="0" destOrd="0" presId="urn:microsoft.com/office/officeart/2005/8/layout/vList2"/>
    <dgm:cxn modelId="{42947FB5-79B1-4F15-9C9A-8F4FDFE72164}" type="presOf" srcId="{25E6DB8D-1E04-40E4-ACDC-2B1FA4269902}" destId="{19DECB13-04C0-41CC-8134-D2D7A7D083B9}" srcOrd="0" destOrd="0" presId="urn:microsoft.com/office/officeart/2005/8/layout/vList2"/>
    <dgm:cxn modelId="{3D0842B9-2D60-4C80-8CED-3F4E3D264E82}" srcId="{11F65600-2E9D-4823-BC43-FF49ED0525B1}" destId="{54D19E8F-8A08-41AB-948E-512C7906F632}" srcOrd="4" destOrd="0" parTransId="{D0C83C0E-24D5-4812-AE0B-788E049BB383}" sibTransId="{B3C43B81-64B8-4FDE-9F68-55781DD896F9}"/>
    <dgm:cxn modelId="{1E9F6FBB-11DD-4646-9024-401B2100FB01}" srcId="{11F65600-2E9D-4823-BC43-FF49ED0525B1}" destId="{54BF2B82-629A-45D5-8661-E1CA16BDF89E}" srcOrd="2" destOrd="0" parTransId="{9C4EF18C-0511-4C72-9586-B902EBF02FDD}" sibTransId="{C4C8C57E-1178-4E03-8031-23E75DCF5C66}"/>
    <dgm:cxn modelId="{2E2E4DC0-EBF8-48D2-8231-B0B0E4AEC521}" type="presOf" srcId="{DD0783D4-9B93-4580-AD3B-C1EA140917F2}" destId="{5EC6B863-55A2-47B3-9684-7F4D41165120}" srcOrd="0" destOrd="0" presId="urn:microsoft.com/office/officeart/2005/8/layout/vList2"/>
    <dgm:cxn modelId="{32E90BF2-C756-429B-8A17-992BFC38F0C7}" srcId="{11F65600-2E9D-4823-BC43-FF49ED0525B1}" destId="{8A725CD7-47F4-4F06-AA3F-8180CAE82788}" srcOrd="3" destOrd="0" parTransId="{33F391CD-766F-4083-A093-4622D144171A}" sibTransId="{9921819D-F139-4650-96D7-F9CE17667DF9}"/>
    <dgm:cxn modelId="{2871F9A5-0236-42ED-A63A-320A24234403}" type="presParOf" srcId="{32BA2A7E-C0B5-43B0-BBEB-E0952FFC0241}" destId="{C0EA64E6-D386-49B4-9103-69600B6D9795}" srcOrd="0" destOrd="0" presId="urn:microsoft.com/office/officeart/2005/8/layout/vList2"/>
    <dgm:cxn modelId="{ED1D9BC8-6DFA-4158-B1FF-61FF0F52DA19}" type="presParOf" srcId="{32BA2A7E-C0B5-43B0-BBEB-E0952FFC0241}" destId="{9B8E2870-6006-47B8-9183-ABDC74746B86}" srcOrd="1" destOrd="0" presId="urn:microsoft.com/office/officeart/2005/8/layout/vList2"/>
    <dgm:cxn modelId="{163571E0-6682-4E87-B8F2-BC3A350C843D}" type="presParOf" srcId="{32BA2A7E-C0B5-43B0-BBEB-E0952FFC0241}" destId="{5EC6B863-55A2-47B3-9684-7F4D41165120}" srcOrd="2" destOrd="0" presId="urn:microsoft.com/office/officeart/2005/8/layout/vList2"/>
    <dgm:cxn modelId="{9615BA8A-1E64-42FD-A87C-B0C9FE43EA0D}" type="presParOf" srcId="{32BA2A7E-C0B5-43B0-BBEB-E0952FFC0241}" destId="{9F31C786-1722-4526-AA38-B721B43709FA}" srcOrd="3" destOrd="0" presId="urn:microsoft.com/office/officeart/2005/8/layout/vList2"/>
    <dgm:cxn modelId="{29AE174E-9051-4A18-A20F-5111D98DF23A}" type="presParOf" srcId="{32BA2A7E-C0B5-43B0-BBEB-E0952FFC0241}" destId="{D6EA2588-C2F6-44D4-A660-0AC071A17DC6}" srcOrd="4" destOrd="0" presId="urn:microsoft.com/office/officeart/2005/8/layout/vList2"/>
    <dgm:cxn modelId="{2E0DFFE5-0C89-4815-9456-AFF89CB14A12}" type="presParOf" srcId="{32BA2A7E-C0B5-43B0-BBEB-E0952FFC0241}" destId="{C56D3AE9-089E-418C-8277-293FBCDA3E99}" srcOrd="5" destOrd="0" presId="urn:microsoft.com/office/officeart/2005/8/layout/vList2"/>
    <dgm:cxn modelId="{9590FD0E-0E7F-4286-9B12-1F83C054F35A}" type="presParOf" srcId="{32BA2A7E-C0B5-43B0-BBEB-E0952FFC0241}" destId="{4ACB0BC8-6A73-4C37-9595-3B03D64E2063}" srcOrd="6" destOrd="0" presId="urn:microsoft.com/office/officeart/2005/8/layout/vList2"/>
    <dgm:cxn modelId="{8FBC9F9A-F1B9-4625-B333-6E7DB70339D4}" type="presParOf" srcId="{32BA2A7E-C0B5-43B0-BBEB-E0952FFC0241}" destId="{2351F9A1-C5E5-45A9-89DF-1B7F4E6F11A9}" srcOrd="7" destOrd="0" presId="urn:microsoft.com/office/officeart/2005/8/layout/vList2"/>
    <dgm:cxn modelId="{26EB6919-2CFD-4267-8CBD-726006FCEFB5}" type="presParOf" srcId="{32BA2A7E-C0B5-43B0-BBEB-E0952FFC0241}" destId="{586D68BF-60D6-43A3-808C-8939367689EE}" srcOrd="8" destOrd="0" presId="urn:microsoft.com/office/officeart/2005/8/layout/vList2"/>
    <dgm:cxn modelId="{5CA2EF85-A829-4769-B39E-CC93F8A4195F}" type="presParOf" srcId="{32BA2A7E-C0B5-43B0-BBEB-E0952FFC0241}" destId="{219504F9-A799-49E0-8AEF-FF1EA5A8A885}" srcOrd="9" destOrd="0" presId="urn:microsoft.com/office/officeart/2005/8/layout/vList2"/>
    <dgm:cxn modelId="{19DC7B0E-1736-4EA2-9ECA-6258665145CB}" type="presParOf" srcId="{32BA2A7E-C0B5-43B0-BBEB-E0952FFC0241}" destId="{19DECB13-04C0-41CC-8134-D2D7A7D083B9}" srcOrd="10" destOrd="0" presId="urn:microsoft.com/office/officeart/2005/8/layout/vList2"/>
    <dgm:cxn modelId="{022285D6-281C-4CC5-BC68-7A4D8089E245}" type="presParOf" srcId="{32BA2A7E-C0B5-43B0-BBEB-E0952FFC0241}" destId="{96982941-1356-4A2C-BF19-5EE6C63A5921}" srcOrd="11" destOrd="0" presId="urn:microsoft.com/office/officeart/2005/8/layout/vList2"/>
    <dgm:cxn modelId="{789B521F-945F-406A-9CE3-FBCB8CB9609F}" type="presParOf" srcId="{32BA2A7E-C0B5-43B0-BBEB-E0952FFC0241}" destId="{EC687F88-CD65-4715-BE80-B78AD3752CDD}"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A64E6-D386-49B4-9103-69600B6D9795}">
      <dsp:nvSpPr>
        <dsp:cNvPr id="0" name=""/>
        <dsp:cNvSpPr/>
      </dsp:nvSpPr>
      <dsp:spPr>
        <a:xfrm>
          <a:off x="0" y="586"/>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1. Las entidades estatales que adelantan procesos de contratación. En los términos de la ley, las entidades estatales pueden asociarse para la adquisición conjunta de bienes, obras y servicios.</a:t>
          </a:r>
          <a:endParaRPr lang="es-CO" sz="1300" kern="1200" dirty="0">
            <a:solidFill>
              <a:schemeClr val="tx1"/>
            </a:solidFill>
            <a:latin typeface="Work Sans" panose="00000500000000000000"/>
          </a:endParaRPr>
        </a:p>
      </dsp:txBody>
      <dsp:txXfrm>
        <a:off x="22161" y="22747"/>
        <a:ext cx="8006686" cy="409647"/>
      </dsp:txXfrm>
    </dsp:sp>
    <dsp:sp modelId="{5EC6B863-55A2-47B3-9684-7F4D41165120}">
      <dsp:nvSpPr>
        <dsp:cNvPr id="0" name=""/>
        <dsp:cNvSpPr/>
      </dsp:nvSpPr>
      <dsp:spPr>
        <a:xfrm>
          <a:off x="0" y="467253"/>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2. Colombia Compra Eficiente.</a:t>
          </a:r>
          <a:endParaRPr lang="es-CO" sz="1300" kern="1200" dirty="0">
            <a:solidFill>
              <a:schemeClr val="tx1"/>
            </a:solidFill>
            <a:latin typeface="Work Sans" panose="00000500000000000000"/>
          </a:endParaRPr>
        </a:p>
      </dsp:txBody>
      <dsp:txXfrm>
        <a:off x="22161" y="489414"/>
        <a:ext cx="8006686" cy="409647"/>
      </dsp:txXfrm>
    </dsp:sp>
    <dsp:sp modelId="{D6EA2588-C2F6-44D4-A660-0AC071A17DC6}">
      <dsp:nvSpPr>
        <dsp:cNvPr id="0" name=""/>
        <dsp:cNvSpPr/>
      </dsp:nvSpPr>
      <dsp:spPr>
        <a:xfrm>
          <a:off x="0" y="933921"/>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3. Los oferentes en los procesos de contratación.</a:t>
          </a:r>
          <a:endParaRPr lang="es-CO" sz="1300" kern="1200" dirty="0">
            <a:solidFill>
              <a:schemeClr val="tx1"/>
            </a:solidFill>
            <a:latin typeface="Work Sans" panose="00000500000000000000"/>
          </a:endParaRPr>
        </a:p>
      </dsp:txBody>
      <dsp:txXfrm>
        <a:off x="22161" y="956082"/>
        <a:ext cx="8006686" cy="409647"/>
      </dsp:txXfrm>
    </dsp:sp>
    <dsp:sp modelId="{4ACB0BC8-6A73-4C37-9595-3B03D64E2063}">
      <dsp:nvSpPr>
        <dsp:cNvPr id="0" name=""/>
        <dsp:cNvSpPr/>
      </dsp:nvSpPr>
      <dsp:spPr>
        <a:xfrm>
          <a:off x="0" y="1400588"/>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4. Los contratistas.</a:t>
          </a:r>
          <a:endParaRPr lang="es-CO" sz="1300" kern="1200" dirty="0">
            <a:solidFill>
              <a:schemeClr val="tx1"/>
            </a:solidFill>
            <a:latin typeface="Work Sans" panose="00000500000000000000"/>
          </a:endParaRPr>
        </a:p>
      </dsp:txBody>
      <dsp:txXfrm>
        <a:off x="22161" y="1422749"/>
        <a:ext cx="8006686" cy="409647"/>
      </dsp:txXfrm>
    </dsp:sp>
    <dsp:sp modelId="{586D68BF-60D6-43A3-808C-8939367689EE}">
      <dsp:nvSpPr>
        <dsp:cNvPr id="0" name=""/>
        <dsp:cNvSpPr/>
      </dsp:nvSpPr>
      <dsp:spPr>
        <a:xfrm>
          <a:off x="0" y="1867256"/>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5. Los supervisores.</a:t>
          </a:r>
          <a:endParaRPr lang="es-CO" sz="1300" kern="1200" dirty="0">
            <a:solidFill>
              <a:schemeClr val="tx1"/>
            </a:solidFill>
            <a:latin typeface="Work Sans" panose="00000500000000000000"/>
          </a:endParaRPr>
        </a:p>
      </dsp:txBody>
      <dsp:txXfrm>
        <a:off x="22161" y="1889417"/>
        <a:ext cx="8006686" cy="409647"/>
      </dsp:txXfrm>
    </dsp:sp>
    <dsp:sp modelId="{19DECB13-04C0-41CC-8134-D2D7A7D083B9}">
      <dsp:nvSpPr>
        <dsp:cNvPr id="0" name=""/>
        <dsp:cNvSpPr/>
      </dsp:nvSpPr>
      <dsp:spPr>
        <a:xfrm>
          <a:off x="0" y="2333923"/>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6. Los interventores.</a:t>
          </a:r>
          <a:endParaRPr lang="es-CO" sz="1300" kern="1200" dirty="0">
            <a:solidFill>
              <a:schemeClr val="tx1"/>
            </a:solidFill>
            <a:latin typeface="Work Sans" panose="00000500000000000000"/>
          </a:endParaRPr>
        </a:p>
      </dsp:txBody>
      <dsp:txXfrm>
        <a:off x="22161" y="2356084"/>
        <a:ext cx="8006686" cy="409647"/>
      </dsp:txXfrm>
    </dsp:sp>
    <dsp:sp modelId="{EC687F88-CD65-4715-BE80-B78AD3752CDD}">
      <dsp:nvSpPr>
        <dsp:cNvPr id="0" name=""/>
        <dsp:cNvSpPr/>
      </dsp:nvSpPr>
      <dsp:spPr>
        <a:xfrm>
          <a:off x="0" y="2800591"/>
          <a:ext cx="8051008" cy="45396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CO" sz="1300" b="0" i="0" kern="1200" baseline="0" dirty="0">
              <a:solidFill>
                <a:schemeClr val="tx1"/>
              </a:solidFill>
              <a:latin typeface="Work Sans" panose="00000500000000000000"/>
            </a:rPr>
            <a:t>7. Las organizaciones de la sociedad civil y los ciudadanos cuando ejercen la participación ciudadana en los términos de la Constitución Política y de la ley. (Pérez &amp; Pérez, 2009, p. 6).</a:t>
          </a:r>
          <a:endParaRPr lang="es-CO" sz="1300" kern="1200" dirty="0">
            <a:solidFill>
              <a:schemeClr val="tx1"/>
            </a:solidFill>
            <a:latin typeface="Work Sans" panose="00000500000000000000"/>
          </a:endParaRPr>
        </a:p>
      </dsp:txBody>
      <dsp:txXfrm>
        <a:off x="22161" y="2822752"/>
        <a:ext cx="8006686" cy="409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646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831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895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8651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0674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78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95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197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70677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120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578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7917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3399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041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0399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53229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3361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115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6273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010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2734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5823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519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7807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1446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8719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982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8863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1147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6431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768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0555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99527982f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99527982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311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216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239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483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99527982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99527982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270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5710764" y="0"/>
            <a:ext cx="3433236" cy="5143500"/>
          </a:xfrm>
          <a:prstGeom prst="rect">
            <a:avLst/>
          </a:prstGeom>
          <a:noFill/>
          <a:ln>
            <a:noFill/>
          </a:ln>
        </p:spPr>
      </p:pic>
      <p:pic>
        <p:nvPicPr>
          <p:cNvPr id="6" name="Imagen 5">
            <a:extLst>
              <a:ext uri="{FF2B5EF4-FFF2-40B4-BE49-F238E27FC236}">
                <a16:creationId xmlns:a16="http://schemas.microsoft.com/office/drawing/2014/main" id="{4BBB18F1-DFDB-4051-8F74-4C4D8C27AAA9}"/>
              </a:ext>
            </a:extLst>
          </p:cNvPr>
          <p:cNvPicPr>
            <a:picLocks noChangeAspect="1"/>
          </p:cNvPicPr>
          <p:nvPr/>
        </p:nvPicPr>
        <p:blipFill>
          <a:blip r:embed="rId4"/>
          <a:stretch>
            <a:fillRect/>
          </a:stretch>
        </p:blipFill>
        <p:spPr>
          <a:xfrm>
            <a:off x="0" y="618711"/>
            <a:ext cx="5743517" cy="40174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78656" y="1075639"/>
            <a:ext cx="7993856" cy="2031325"/>
          </a:xfrm>
          <a:prstGeom prst="rect">
            <a:avLst/>
          </a:prstGeom>
          <a:noFill/>
        </p:spPr>
        <p:txBody>
          <a:bodyPr wrap="square">
            <a:spAutoFit/>
          </a:bodyPr>
          <a:lstStyle/>
          <a:p>
            <a:pPr algn="just"/>
            <a:r>
              <a:rPr lang="es-CO" sz="1800" b="0" i="0" dirty="0">
                <a:solidFill>
                  <a:srgbClr val="333333"/>
                </a:solidFill>
                <a:effectLst/>
                <a:latin typeface="Work Sans" panose="00000500000000000000"/>
              </a:rPr>
              <a:t>Son las que impiden, por orden legal, que algunas personas puedan celebrar ciertos contratos con el Estado. Tienen como finalidad que haya mayor transparencia en la contratación, ya que buscan evitar favorecimientos y tráfico de influencias, entre otras situaciones.</a:t>
            </a:r>
          </a:p>
          <a:p>
            <a:pPr algn="l"/>
            <a:endParaRPr lang="es-CO" sz="1800" b="0" i="0" dirty="0">
              <a:solidFill>
                <a:srgbClr val="333333"/>
              </a:solidFill>
              <a:effectLst/>
              <a:latin typeface="Work Sans" panose="00000500000000000000"/>
            </a:endParaRPr>
          </a:p>
          <a:p>
            <a:pPr algn="l"/>
            <a:r>
              <a:rPr lang="es-CO" sz="1800" b="0" i="0" dirty="0">
                <a:solidFill>
                  <a:srgbClr val="333333"/>
                </a:solidFill>
                <a:effectLst/>
                <a:latin typeface="Work Sans" panose="00000500000000000000"/>
              </a:rPr>
              <a:t>Corte Constitucional dio la Sentencia C-489 de 1996.</a:t>
            </a:r>
          </a:p>
          <a:p>
            <a:pPr algn="l"/>
            <a:endParaRPr lang="es-CO" sz="1800" b="0" i="0" dirty="0">
              <a:solidFill>
                <a:srgbClr val="333333"/>
              </a:solidFill>
              <a:effectLst/>
              <a:latin typeface="Lato"/>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735931" y="305662"/>
            <a:ext cx="6579394" cy="677108"/>
          </a:xfrm>
          <a:prstGeom prst="rect">
            <a:avLst/>
          </a:prstGeom>
          <a:noFill/>
        </p:spPr>
        <p:txBody>
          <a:bodyPr wrap="square">
            <a:spAutoFit/>
          </a:bodyPr>
          <a:lstStyle/>
          <a:p>
            <a:pPr algn="ctr"/>
            <a:r>
              <a:rPr lang="es-CO" sz="22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Definición</a:t>
            </a:r>
          </a:p>
        </p:txBody>
      </p:sp>
      <p:pic>
        <p:nvPicPr>
          <p:cNvPr id="4" name="Imagen 3">
            <a:extLst>
              <a:ext uri="{FF2B5EF4-FFF2-40B4-BE49-F238E27FC236}">
                <a16:creationId xmlns:a16="http://schemas.microsoft.com/office/drawing/2014/main" id="{424406DC-805A-492F-A05F-672BF2674301}"/>
              </a:ext>
            </a:extLst>
          </p:cNvPr>
          <p:cNvPicPr>
            <a:picLocks noChangeAspect="1"/>
          </p:cNvPicPr>
          <p:nvPr/>
        </p:nvPicPr>
        <p:blipFill>
          <a:blip r:embed="rId5"/>
          <a:stretch>
            <a:fillRect/>
          </a:stretch>
        </p:blipFill>
        <p:spPr>
          <a:xfrm>
            <a:off x="3433640" y="2809561"/>
            <a:ext cx="2031329" cy="1987049"/>
          </a:xfrm>
          <a:prstGeom prst="rect">
            <a:avLst/>
          </a:prstGeom>
        </p:spPr>
      </p:pic>
    </p:spTree>
    <p:extLst>
      <p:ext uri="{BB962C8B-B14F-4D97-AF65-F5344CB8AC3E}">
        <p14:creationId xmlns:p14="http://schemas.microsoft.com/office/powerpoint/2010/main" val="230393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1715611" y="122782"/>
            <a:ext cx="6579394" cy="646331"/>
          </a:xfrm>
          <a:prstGeom prst="rect">
            <a:avLst/>
          </a:prstGeom>
          <a:noFill/>
        </p:spPr>
        <p:txBody>
          <a:bodyPr wrap="square">
            <a:spAutoFit/>
          </a:bodyPr>
          <a:lstStyle/>
          <a:p>
            <a:pPr algn="ctr"/>
            <a:r>
              <a:rPr lang="es-CO" sz="20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Características</a:t>
            </a:r>
          </a:p>
        </p:txBody>
      </p:sp>
      <p:sp>
        <p:nvSpPr>
          <p:cNvPr id="7" name="CuadroTexto 6">
            <a:extLst>
              <a:ext uri="{FF2B5EF4-FFF2-40B4-BE49-F238E27FC236}">
                <a16:creationId xmlns:a16="http://schemas.microsoft.com/office/drawing/2014/main" id="{A53821B8-E4B6-481F-BA6D-380FF4513013}"/>
              </a:ext>
            </a:extLst>
          </p:cNvPr>
          <p:cNvSpPr txBox="1"/>
          <p:nvPr/>
        </p:nvSpPr>
        <p:spPr>
          <a:xfrm>
            <a:off x="532522" y="769113"/>
            <a:ext cx="6579394" cy="4016484"/>
          </a:xfrm>
          <a:prstGeom prst="rect">
            <a:avLst/>
          </a:prstGeom>
          <a:noFill/>
        </p:spPr>
        <p:txBody>
          <a:bodyPr wrap="square">
            <a:spAutoFit/>
          </a:bodyPr>
          <a:lstStyle/>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Establecidas en el artículo 8, Ley 80 de 1993.</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Son limitaciones a la capacidad para contratar con las entidades estatales.</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Existen tanto para personas naturales como jurídicas.</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Corresponden con una falta de aptitud, para celebrar contratos estatales.</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Conlleva a la carencia de cualidades para ser parte en una relación contractual con el Estado.</a:t>
            </a:r>
          </a:p>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Su desconocimiento puede generar responsabilidad.</a:t>
            </a:r>
          </a:p>
        </p:txBody>
      </p:sp>
      <p:pic>
        <p:nvPicPr>
          <p:cNvPr id="8" name="Imagen 7">
            <a:extLst>
              <a:ext uri="{FF2B5EF4-FFF2-40B4-BE49-F238E27FC236}">
                <a16:creationId xmlns:a16="http://schemas.microsoft.com/office/drawing/2014/main" id="{EB9CDD83-E297-4A22-8CAF-CD8E0E3ED834}"/>
              </a:ext>
            </a:extLst>
          </p:cNvPr>
          <p:cNvPicPr>
            <a:picLocks noChangeAspect="1"/>
          </p:cNvPicPr>
          <p:nvPr/>
        </p:nvPicPr>
        <p:blipFill>
          <a:blip r:embed="rId4"/>
          <a:stretch>
            <a:fillRect/>
          </a:stretch>
        </p:blipFill>
        <p:spPr>
          <a:xfrm>
            <a:off x="7219788" y="1840752"/>
            <a:ext cx="1827200" cy="1776207"/>
          </a:xfrm>
          <a:prstGeom prst="rect">
            <a:avLst/>
          </a:prstGeom>
        </p:spPr>
      </p:pic>
      <p:pic>
        <p:nvPicPr>
          <p:cNvPr id="15" name="Google Shape;71;p15">
            <a:extLst>
              <a:ext uri="{FF2B5EF4-FFF2-40B4-BE49-F238E27FC236}">
                <a16:creationId xmlns:a16="http://schemas.microsoft.com/office/drawing/2014/main" id="{3252C046-04BD-4746-B79A-EA99EB191D21}"/>
              </a:ext>
            </a:extLst>
          </p:cNvPr>
          <p:cNvPicPr preferRelativeResize="0"/>
          <p:nvPr/>
        </p:nvPicPr>
        <p:blipFill>
          <a:blip r:embed="rId5">
            <a:alphaModFix/>
          </a:blip>
          <a:stretch>
            <a:fillRect/>
          </a:stretch>
        </p:blipFill>
        <p:spPr>
          <a:xfrm>
            <a:off x="0" y="147428"/>
            <a:ext cx="2086001" cy="420950"/>
          </a:xfrm>
          <a:prstGeom prst="rect">
            <a:avLst/>
          </a:prstGeom>
          <a:noFill/>
          <a:ln>
            <a:noFill/>
          </a:ln>
        </p:spPr>
      </p:pic>
    </p:spTree>
    <p:extLst>
      <p:ext uri="{BB962C8B-B14F-4D97-AF65-F5344CB8AC3E}">
        <p14:creationId xmlns:p14="http://schemas.microsoft.com/office/powerpoint/2010/main" val="268553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1715611" y="122782"/>
            <a:ext cx="6579394" cy="646331"/>
          </a:xfrm>
          <a:prstGeom prst="rect">
            <a:avLst/>
          </a:prstGeom>
          <a:noFill/>
        </p:spPr>
        <p:txBody>
          <a:bodyPr wrap="square">
            <a:spAutoFit/>
          </a:bodyPr>
          <a:lstStyle/>
          <a:p>
            <a:pPr algn="ctr"/>
            <a:r>
              <a:rPr lang="es-CO" sz="20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Características</a:t>
            </a:r>
          </a:p>
        </p:txBody>
      </p:sp>
      <p:sp>
        <p:nvSpPr>
          <p:cNvPr id="12" name="CuadroTexto 11">
            <a:extLst>
              <a:ext uri="{FF2B5EF4-FFF2-40B4-BE49-F238E27FC236}">
                <a16:creationId xmlns:a16="http://schemas.microsoft.com/office/drawing/2014/main" id="{B68B17D5-6F1F-4B95-8BF8-922ACD4CCF63}"/>
              </a:ext>
            </a:extLst>
          </p:cNvPr>
          <p:cNvSpPr txBox="1"/>
          <p:nvPr/>
        </p:nvSpPr>
        <p:spPr>
          <a:xfrm>
            <a:off x="475537" y="769113"/>
            <a:ext cx="6372304" cy="4251605"/>
          </a:xfrm>
          <a:prstGeom prst="rect">
            <a:avLst/>
          </a:prstGeom>
          <a:noFill/>
        </p:spPr>
        <p:txBody>
          <a:bodyPr wrap="square">
            <a:spAutoFit/>
          </a:bodyPr>
          <a:lstStyle/>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Buscan proteger una actividad con el fin de evitar que se vulnere la imparcialidad en el ejercicio de la misma.</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Su regulación, pretende minimizar los riesgos que puede sufrir el Estado al contratar con personas que por sus antecedentes personales no son dignas de confianza.</a:t>
            </a:r>
          </a:p>
          <a:p>
            <a:pPr algn="just"/>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Son taxativas. (no admite discusión, son específicos)</a:t>
            </a:r>
          </a:p>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Son de creación legal.</a:t>
            </a:r>
          </a:p>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De interpretación restrictiva.</a:t>
            </a:r>
          </a:p>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700" b="0" i="0" dirty="0">
                <a:solidFill>
                  <a:srgbClr val="000000"/>
                </a:solidFill>
                <a:effectLst/>
                <a:latin typeface="Work Sans" panose="00000500000000000000"/>
              </a:rPr>
              <a:t>Son de aplicación inmediata, artículo 18, Ley 153 de 1887.</a:t>
            </a:r>
          </a:p>
          <a:p>
            <a:pPr algn="just"/>
            <a:endParaRPr lang="es-CO" sz="1500" b="0" i="0" dirty="0">
              <a:solidFill>
                <a:srgbClr val="000000"/>
              </a:solidFill>
              <a:effectLst/>
              <a:latin typeface="Work Sans" panose="00000500000000000000"/>
            </a:endParaRPr>
          </a:p>
        </p:txBody>
      </p:sp>
      <p:pic>
        <p:nvPicPr>
          <p:cNvPr id="3" name="Imagen 2">
            <a:extLst>
              <a:ext uri="{FF2B5EF4-FFF2-40B4-BE49-F238E27FC236}">
                <a16:creationId xmlns:a16="http://schemas.microsoft.com/office/drawing/2014/main" id="{480FA272-4BC1-492F-8376-8376F227DAE9}"/>
              </a:ext>
            </a:extLst>
          </p:cNvPr>
          <p:cNvPicPr>
            <a:picLocks noChangeAspect="1"/>
          </p:cNvPicPr>
          <p:nvPr/>
        </p:nvPicPr>
        <p:blipFill>
          <a:blip r:embed="rId4"/>
          <a:stretch>
            <a:fillRect/>
          </a:stretch>
        </p:blipFill>
        <p:spPr>
          <a:xfrm>
            <a:off x="6766647" y="1452879"/>
            <a:ext cx="2377353" cy="2396423"/>
          </a:xfrm>
          <a:prstGeom prst="rect">
            <a:avLst/>
          </a:prstGeom>
        </p:spPr>
      </p:pic>
    </p:spTree>
    <p:extLst>
      <p:ext uri="{BB962C8B-B14F-4D97-AF65-F5344CB8AC3E}">
        <p14:creationId xmlns:p14="http://schemas.microsoft.com/office/powerpoint/2010/main" val="323276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1715611" y="122782"/>
            <a:ext cx="6579394" cy="646331"/>
          </a:xfrm>
          <a:prstGeom prst="rect">
            <a:avLst/>
          </a:prstGeom>
          <a:noFill/>
        </p:spPr>
        <p:txBody>
          <a:bodyPr wrap="square">
            <a:spAutoFit/>
          </a:bodyPr>
          <a:lstStyle/>
          <a:p>
            <a:pPr algn="ctr"/>
            <a:r>
              <a:rPr lang="es-CO" sz="20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Clasificación</a:t>
            </a:r>
          </a:p>
        </p:txBody>
      </p:sp>
      <p:sp>
        <p:nvSpPr>
          <p:cNvPr id="12" name="CuadroTexto 11">
            <a:extLst>
              <a:ext uri="{FF2B5EF4-FFF2-40B4-BE49-F238E27FC236}">
                <a16:creationId xmlns:a16="http://schemas.microsoft.com/office/drawing/2014/main" id="{B68B17D5-6F1F-4B95-8BF8-922ACD4CCF63}"/>
              </a:ext>
            </a:extLst>
          </p:cNvPr>
          <p:cNvSpPr txBox="1"/>
          <p:nvPr/>
        </p:nvSpPr>
        <p:spPr>
          <a:xfrm>
            <a:off x="526424" y="644398"/>
            <a:ext cx="6707584" cy="4278094"/>
          </a:xfrm>
          <a:prstGeom prst="rect">
            <a:avLst/>
          </a:prstGeom>
          <a:noFill/>
        </p:spPr>
        <p:txBody>
          <a:bodyPr wrap="square">
            <a:spAutoFit/>
          </a:bodyPr>
          <a:lstStyle/>
          <a:p>
            <a:pPr marL="285750" indent="-285750" algn="just">
              <a:buFont typeface="Wingdings" panose="05000000000000000000" pitchFamily="2" charset="2"/>
              <a:buChar char="ü"/>
            </a:pPr>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De acuerdo con el momento en que aparecen se pueden clasificar en:</a:t>
            </a:r>
          </a:p>
          <a:p>
            <a:pPr algn="just"/>
            <a:endParaRPr lang="es-CO" sz="1700" dirty="0">
              <a:latin typeface="Work Sans" panose="00000500000000000000"/>
            </a:endParaRPr>
          </a:p>
          <a:p>
            <a:pPr algn="just"/>
            <a:r>
              <a:rPr lang="es-CO" sz="1700" b="0" i="0" dirty="0">
                <a:solidFill>
                  <a:srgbClr val="000000"/>
                </a:solidFill>
                <a:effectLst/>
                <a:latin typeface="Work Sans" panose="00000500000000000000"/>
              </a:rPr>
              <a:t> a) Preexistentes:</a:t>
            </a:r>
          </a:p>
          <a:p>
            <a:pPr algn="just"/>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Son las que coexisten al momento de la celebración del contrato o al momento de la participación en el proceso de selección.</a:t>
            </a:r>
          </a:p>
          <a:p>
            <a:pPr algn="just"/>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b) Sobrevinientes:</a:t>
            </a:r>
          </a:p>
          <a:p>
            <a:pPr algn="just"/>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Aparecen durante el proceso de selección, o durante la ejecución del contrato.</a:t>
            </a:r>
          </a:p>
          <a:p>
            <a:pPr algn="just"/>
            <a:endParaRPr lang="es-CO" sz="1700" b="0" i="0" dirty="0">
              <a:solidFill>
                <a:srgbClr val="000000"/>
              </a:solidFill>
              <a:effectLst/>
              <a:latin typeface="Work Sans" panose="00000500000000000000"/>
            </a:endParaRPr>
          </a:p>
          <a:p>
            <a:pPr algn="just"/>
            <a:r>
              <a:rPr lang="es-CO" sz="1700" b="0" i="0" dirty="0">
                <a:solidFill>
                  <a:srgbClr val="000000"/>
                </a:solidFill>
                <a:effectLst/>
                <a:latin typeface="Work Sans" panose="00000500000000000000"/>
              </a:rPr>
              <a:t>Dado que estas situaciones solo son de origen legal, la misma norma es la que nos instruye sobre la forma de proceder cuando aparecen dichas situaciones, ello está consagrado en el artículo 9 de la Ley 80 de 1993.</a:t>
            </a:r>
            <a:endParaRPr lang="es-CO" sz="1500" b="0" i="0" dirty="0">
              <a:solidFill>
                <a:srgbClr val="000000"/>
              </a:solidFill>
              <a:effectLst/>
              <a:latin typeface="Work Sans" panose="00000500000000000000"/>
            </a:endParaRPr>
          </a:p>
        </p:txBody>
      </p:sp>
      <p:pic>
        <p:nvPicPr>
          <p:cNvPr id="4" name="Imagen 3">
            <a:extLst>
              <a:ext uri="{FF2B5EF4-FFF2-40B4-BE49-F238E27FC236}">
                <a16:creationId xmlns:a16="http://schemas.microsoft.com/office/drawing/2014/main" id="{9A087027-13FB-4754-8474-BB825EB40B6D}"/>
              </a:ext>
            </a:extLst>
          </p:cNvPr>
          <p:cNvPicPr>
            <a:picLocks noChangeAspect="1"/>
          </p:cNvPicPr>
          <p:nvPr/>
        </p:nvPicPr>
        <p:blipFill>
          <a:blip r:embed="rId4"/>
          <a:stretch>
            <a:fillRect/>
          </a:stretch>
        </p:blipFill>
        <p:spPr>
          <a:xfrm>
            <a:off x="7234008" y="1713721"/>
            <a:ext cx="1756914" cy="1716055"/>
          </a:xfrm>
          <a:prstGeom prst="rect">
            <a:avLst/>
          </a:prstGeom>
        </p:spPr>
      </p:pic>
      <p:pic>
        <p:nvPicPr>
          <p:cNvPr id="8" name="Google Shape;71;p15">
            <a:extLst>
              <a:ext uri="{FF2B5EF4-FFF2-40B4-BE49-F238E27FC236}">
                <a16:creationId xmlns:a16="http://schemas.microsoft.com/office/drawing/2014/main" id="{D0C112DE-725D-4262-BC74-F89BB9C9FC23}"/>
              </a:ext>
            </a:extLst>
          </p:cNvPr>
          <p:cNvPicPr preferRelativeResize="0"/>
          <p:nvPr/>
        </p:nvPicPr>
        <p:blipFill>
          <a:blip r:embed="rId5">
            <a:alphaModFix/>
          </a:blip>
          <a:stretch>
            <a:fillRect/>
          </a:stretch>
        </p:blipFill>
        <p:spPr>
          <a:xfrm>
            <a:off x="7057999" y="4712017"/>
            <a:ext cx="2086001" cy="420950"/>
          </a:xfrm>
          <a:prstGeom prst="rect">
            <a:avLst/>
          </a:prstGeom>
          <a:noFill/>
          <a:ln>
            <a:noFill/>
          </a:ln>
        </p:spPr>
      </p:pic>
    </p:spTree>
    <p:extLst>
      <p:ext uri="{BB962C8B-B14F-4D97-AF65-F5344CB8AC3E}">
        <p14:creationId xmlns:p14="http://schemas.microsoft.com/office/powerpoint/2010/main" val="355042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1639492" y="1448365"/>
            <a:ext cx="6461522" cy="2246769"/>
          </a:xfrm>
          <a:prstGeom prst="rect">
            <a:avLst/>
          </a:prstGeom>
          <a:noFill/>
        </p:spPr>
        <p:txBody>
          <a:bodyPr wrap="square">
            <a:spAutoFit/>
          </a:bodyPr>
          <a:lstStyle/>
          <a:p>
            <a:pPr algn="just"/>
            <a:r>
              <a:rPr lang="es-CO" sz="2000" b="1" i="1" dirty="0">
                <a:solidFill>
                  <a:srgbClr val="000000"/>
                </a:solidFill>
                <a:effectLst/>
                <a:latin typeface="Lato"/>
              </a:rPr>
              <a:t>Colombia Compra Eficiente</a:t>
            </a:r>
            <a:r>
              <a:rPr lang="es-CO" sz="2000" b="0" i="0" dirty="0">
                <a:solidFill>
                  <a:srgbClr val="000000"/>
                </a:solidFill>
                <a:effectLst/>
                <a:latin typeface="Lato"/>
              </a:rPr>
              <a:t> es una unidad administrativa especial, descentralizada, de la rama ejecutiva del orden nacional.</a:t>
            </a:r>
          </a:p>
          <a:p>
            <a:pPr algn="just"/>
            <a:endParaRPr lang="es-CO" sz="2000" b="0" i="0" dirty="0">
              <a:solidFill>
                <a:srgbClr val="000000"/>
              </a:solidFill>
              <a:effectLst/>
              <a:latin typeface="Lato"/>
            </a:endParaRPr>
          </a:p>
          <a:p>
            <a:pPr algn="just"/>
            <a:r>
              <a:rPr lang="es-CO" sz="2000" b="0" i="0" dirty="0">
                <a:solidFill>
                  <a:srgbClr val="000000"/>
                </a:solidFill>
                <a:effectLst/>
                <a:latin typeface="Lato"/>
              </a:rPr>
              <a:t>Tiene personería jurídica, patrimonio propio y autonomía administrativa y financiera, adscrita al Departamento Nacional de Planeación.</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671512" y="305662"/>
            <a:ext cx="8286750" cy="769441"/>
          </a:xfrm>
          <a:prstGeom prst="rect">
            <a:avLst/>
          </a:prstGeom>
          <a:noFill/>
        </p:spPr>
        <p:txBody>
          <a:bodyPr wrap="square">
            <a:spAutoFit/>
          </a:bodyPr>
          <a:lstStyle/>
          <a:p>
            <a:pPr algn="ctr"/>
            <a:r>
              <a:rPr lang="es-CO" sz="2200" b="1" i="0" dirty="0">
                <a:solidFill>
                  <a:srgbClr val="0070C0"/>
                </a:solidFill>
                <a:effectLst/>
                <a:latin typeface="Work Sans" panose="00000500000000000000"/>
              </a:rPr>
              <a:t>EL PAPEL DE COLOMBIA COMPRA EFICIENTE EN LA CONTRATACIÓN ESTATAL</a:t>
            </a:r>
          </a:p>
        </p:txBody>
      </p:sp>
    </p:spTree>
    <p:extLst>
      <p:ext uri="{BB962C8B-B14F-4D97-AF65-F5344CB8AC3E}">
        <p14:creationId xmlns:p14="http://schemas.microsoft.com/office/powerpoint/2010/main" val="9601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788588" y="1753559"/>
            <a:ext cx="3271551" cy="2185214"/>
          </a:xfrm>
          <a:prstGeom prst="rect">
            <a:avLst/>
          </a:prstGeom>
          <a:noFill/>
        </p:spPr>
        <p:txBody>
          <a:bodyPr wrap="square">
            <a:spAutoFit/>
          </a:bodyPr>
          <a:lstStyle/>
          <a:p>
            <a:pPr algn="just"/>
            <a:endParaRPr lang="es-CO" sz="1600" b="0" i="0" dirty="0">
              <a:solidFill>
                <a:srgbClr val="000000"/>
              </a:solidFill>
              <a:effectLst/>
              <a:latin typeface="Lato"/>
            </a:endParaRPr>
          </a:p>
          <a:p>
            <a:pPr algn="just"/>
            <a:r>
              <a:rPr lang="es-CO" sz="1500" b="0" i="0" dirty="0">
                <a:solidFill>
                  <a:srgbClr val="000000"/>
                </a:solidFill>
                <a:effectLst/>
                <a:latin typeface="Lato"/>
              </a:rPr>
              <a:t>Desarrollar e impulsar políticas públicas y herramientas, orientadas a la organización y articulación de los participes en los procesos de compras y contratación pública, con el fin de lograr una mayor eficiencia, transparencia y optimización de los recursos del Estado.</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671512" y="305662"/>
            <a:ext cx="8286750" cy="769441"/>
          </a:xfrm>
          <a:prstGeom prst="rect">
            <a:avLst/>
          </a:prstGeom>
          <a:noFill/>
        </p:spPr>
        <p:txBody>
          <a:bodyPr wrap="square">
            <a:spAutoFit/>
          </a:bodyPr>
          <a:lstStyle/>
          <a:p>
            <a:pPr algn="ctr"/>
            <a:r>
              <a:rPr lang="es-CO" sz="2200" b="1" i="0" dirty="0">
                <a:solidFill>
                  <a:srgbClr val="0070C0"/>
                </a:solidFill>
                <a:effectLst/>
                <a:latin typeface="Work Sans" panose="00000500000000000000"/>
              </a:rPr>
              <a:t>EL PAPEL DE COLOMBIA COMPRA EFICIENTE EN LA CONTRATACIÓN ESTATAL</a:t>
            </a:r>
          </a:p>
        </p:txBody>
      </p:sp>
      <p:pic>
        <p:nvPicPr>
          <p:cNvPr id="4" name="Imagen 3">
            <a:extLst>
              <a:ext uri="{FF2B5EF4-FFF2-40B4-BE49-F238E27FC236}">
                <a16:creationId xmlns:a16="http://schemas.microsoft.com/office/drawing/2014/main" id="{5C106307-10D6-492A-9DE3-828F2CD0BD53}"/>
              </a:ext>
            </a:extLst>
          </p:cNvPr>
          <p:cNvPicPr>
            <a:picLocks noChangeAspect="1"/>
          </p:cNvPicPr>
          <p:nvPr/>
        </p:nvPicPr>
        <p:blipFill rotWithShape="1">
          <a:blip r:embed="rId5"/>
          <a:srcRect r="35821" b="-4173"/>
          <a:stretch/>
        </p:blipFill>
        <p:spPr>
          <a:xfrm>
            <a:off x="890479" y="1160207"/>
            <a:ext cx="2557176" cy="508247"/>
          </a:xfrm>
          <a:prstGeom prst="rect">
            <a:avLst/>
          </a:prstGeom>
        </p:spPr>
      </p:pic>
      <p:pic>
        <p:nvPicPr>
          <p:cNvPr id="6" name="Imagen 5">
            <a:extLst>
              <a:ext uri="{FF2B5EF4-FFF2-40B4-BE49-F238E27FC236}">
                <a16:creationId xmlns:a16="http://schemas.microsoft.com/office/drawing/2014/main" id="{C4472E89-3292-4444-B784-9CB16B1D76B2}"/>
              </a:ext>
            </a:extLst>
          </p:cNvPr>
          <p:cNvPicPr>
            <a:picLocks noChangeAspect="1"/>
          </p:cNvPicPr>
          <p:nvPr/>
        </p:nvPicPr>
        <p:blipFill rotWithShape="1">
          <a:blip r:embed="rId6"/>
          <a:srcRect r="45420"/>
          <a:stretch/>
        </p:blipFill>
        <p:spPr>
          <a:xfrm>
            <a:off x="5561720" y="1075103"/>
            <a:ext cx="2324979" cy="536062"/>
          </a:xfrm>
          <a:prstGeom prst="rect">
            <a:avLst/>
          </a:prstGeom>
        </p:spPr>
      </p:pic>
      <p:sp>
        <p:nvSpPr>
          <p:cNvPr id="11" name="CuadroTexto 10">
            <a:extLst>
              <a:ext uri="{FF2B5EF4-FFF2-40B4-BE49-F238E27FC236}">
                <a16:creationId xmlns:a16="http://schemas.microsoft.com/office/drawing/2014/main" id="{71CCFA05-850C-425D-8D8E-969C25A9E839}"/>
              </a:ext>
            </a:extLst>
          </p:cNvPr>
          <p:cNvSpPr txBox="1"/>
          <p:nvPr/>
        </p:nvSpPr>
        <p:spPr>
          <a:xfrm>
            <a:off x="4519218" y="1418921"/>
            <a:ext cx="3836194" cy="3739485"/>
          </a:xfrm>
          <a:prstGeom prst="rect">
            <a:avLst/>
          </a:prstGeom>
          <a:noFill/>
        </p:spPr>
        <p:txBody>
          <a:bodyPr wrap="square">
            <a:spAutoFit/>
          </a:bodyPr>
          <a:lstStyle/>
          <a:p>
            <a:pPr marL="285750" indent="-285750" algn="just">
              <a:buFont typeface="Wingdings" panose="05000000000000000000" pitchFamily="2" charset="2"/>
              <a:buChar char="ü"/>
            </a:pPr>
            <a:endParaRPr lang="es-CO" sz="1300" b="0" i="0" dirty="0">
              <a:solidFill>
                <a:srgbClr val="000000"/>
              </a:solidFill>
              <a:effectLst/>
              <a:latin typeface="Lato"/>
            </a:endParaRPr>
          </a:p>
          <a:p>
            <a:pPr marL="285750" indent="-285750" algn="just">
              <a:buFont typeface="Wingdings" panose="05000000000000000000" pitchFamily="2" charset="2"/>
              <a:buChar char="ü"/>
            </a:pPr>
            <a:r>
              <a:rPr lang="es-CO" b="0" i="0" dirty="0">
                <a:solidFill>
                  <a:srgbClr val="000000"/>
                </a:solidFill>
                <a:effectLst/>
                <a:latin typeface="Lato"/>
              </a:rPr>
              <a:t>Desarrollar, implementar y difundir las políticas públicas, planes, programas, normas, instrumentos y herramientas que faciliten las compras y contratación pública del Estad</a:t>
            </a:r>
            <a:r>
              <a:rPr lang="es-CO" dirty="0">
                <a:latin typeface="Lato"/>
              </a:rPr>
              <a:t>o.</a:t>
            </a:r>
          </a:p>
          <a:p>
            <a:pPr marL="285750" indent="-285750" algn="just">
              <a:buFont typeface="Wingdings" panose="05000000000000000000" pitchFamily="2" charset="2"/>
              <a:buChar char="ü"/>
            </a:pPr>
            <a:endParaRPr lang="es-CO" b="0" i="0" dirty="0">
              <a:solidFill>
                <a:srgbClr val="000000"/>
              </a:solidFill>
              <a:effectLst/>
              <a:latin typeface="Lato"/>
            </a:endParaRPr>
          </a:p>
          <a:p>
            <a:pPr marL="285750" indent="-285750" algn="just">
              <a:buFont typeface="Wingdings" panose="05000000000000000000" pitchFamily="2" charset="2"/>
              <a:buChar char="ü"/>
            </a:pPr>
            <a:r>
              <a:rPr lang="es-CO" b="0" i="0" dirty="0">
                <a:solidFill>
                  <a:srgbClr val="000000"/>
                </a:solidFill>
                <a:effectLst/>
                <a:latin typeface="Lato"/>
              </a:rPr>
              <a:t>Coordinar con las demás entidades públicas las gestiones necesarias para el cumplimiento del objetivo de la agencia.</a:t>
            </a:r>
          </a:p>
          <a:p>
            <a:pPr marL="285750" indent="-285750" algn="just">
              <a:buFont typeface="Wingdings" panose="05000000000000000000" pitchFamily="2" charset="2"/>
              <a:buChar char="ü"/>
            </a:pPr>
            <a:endParaRPr lang="es-CO" b="0" i="0" dirty="0">
              <a:solidFill>
                <a:srgbClr val="000000"/>
              </a:solidFill>
              <a:effectLst/>
              <a:latin typeface="Lato"/>
            </a:endParaRPr>
          </a:p>
          <a:p>
            <a:pPr marL="285750" indent="-285750" algn="just">
              <a:buFont typeface="Wingdings" panose="05000000000000000000" pitchFamily="2" charset="2"/>
              <a:buChar char="ü"/>
            </a:pPr>
            <a:r>
              <a:rPr lang="es-CO" b="0" i="0" dirty="0">
                <a:solidFill>
                  <a:srgbClr val="000000"/>
                </a:solidFill>
                <a:effectLst/>
                <a:latin typeface="Lato"/>
              </a:rPr>
              <a:t>Hacer estudios, diagnósticos, estadísticas en materia de compras y contratación con recursos del Estado, buscando la efectividad entre la oferta y la demanda en el mercado de compras y contratación pública.</a:t>
            </a:r>
          </a:p>
        </p:txBody>
      </p:sp>
    </p:spTree>
    <p:extLst>
      <p:ext uri="{BB962C8B-B14F-4D97-AF65-F5344CB8AC3E}">
        <p14:creationId xmlns:p14="http://schemas.microsoft.com/office/powerpoint/2010/main" val="350295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561176" y="734849"/>
            <a:ext cx="8286750" cy="1323439"/>
          </a:xfrm>
          <a:prstGeom prst="rect">
            <a:avLst/>
          </a:prstGeom>
          <a:noFill/>
        </p:spPr>
        <p:txBody>
          <a:bodyPr wrap="square">
            <a:spAutoFit/>
          </a:bodyPr>
          <a:lstStyle/>
          <a:p>
            <a:pPr algn="just"/>
            <a:r>
              <a:rPr lang="es-CO" sz="1600" b="0" i="0" dirty="0">
                <a:solidFill>
                  <a:srgbClr val="000000"/>
                </a:solidFill>
                <a:effectLst/>
                <a:latin typeface="Work Sans" panose="00000500000000000000"/>
              </a:rPr>
              <a:t>Artículo 209 de nuestra Constitución Nacional, de los principios que rigen la función administrativa, se deriva, desde la perspectiva del orden legal, el principio de transparencia, del</a:t>
            </a:r>
          </a:p>
          <a:p>
            <a:pPr algn="just"/>
            <a:r>
              <a:rPr lang="es-CO" sz="1600" b="0" i="0" dirty="0">
                <a:solidFill>
                  <a:srgbClr val="000000"/>
                </a:solidFill>
                <a:effectLst/>
                <a:latin typeface="Work Sans" panose="00000500000000000000"/>
              </a:rPr>
              <a:t>cual a su vez de derivan los procesos de selección de contratistas o procesos de contratación administrativa, a saber: licitación pública, selección abreviada, concurso de méritos, contratación</a:t>
            </a:r>
          </a:p>
          <a:p>
            <a:pPr algn="just"/>
            <a:r>
              <a:rPr lang="es-CO" sz="1600" b="0" i="0" dirty="0">
                <a:solidFill>
                  <a:srgbClr val="000000"/>
                </a:solidFill>
                <a:effectLst/>
                <a:latin typeface="Work Sans" panose="00000500000000000000"/>
              </a:rPr>
              <a:t>directa y mínima cuantía.</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1046440"/>
          </a:xfrm>
          <a:prstGeom prst="rect">
            <a:avLst/>
          </a:prstGeom>
          <a:noFill/>
        </p:spPr>
        <p:txBody>
          <a:bodyPr wrap="square">
            <a:spAutoFit/>
          </a:bodyPr>
          <a:lstStyle/>
          <a:p>
            <a:pPr algn="ctr"/>
            <a:r>
              <a:rPr lang="es-CO" sz="2200" b="1" i="1" dirty="0">
                <a:solidFill>
                  <a:srgbClr val="0070C0"/>
                </a:solidFill>
                <a:effectLst/>
                <a:latin typeface="Work Sans" panose="00000500000000000000"/>
              </a:rPr>
              <a:t>PRINCIPIOS DE LA CONTRATACIÓN ESTATAL</a:t>
            </a:r>
          </a:p>
          <a:p>
            <a:pPr algn="ctr"/>
            <a:r>
              <a:rPr lang="es-CO" sz="1800" b="1" i="0" u="none" strike="noStrike" baseline="0" dirty="0">
                <a:solidFill>
                  <a:srgbClr val="FF7942"/>
                </a:solidFill>
                <a:latin typeface="Lato-Bold"/>
              </a:rPr>
              <a:t>DEL PRINCIPIO DE LA TRANSPARENCIA</a:t>
            </a:r>
            <a:endParaRPr lang="es-CO" sz="2200" b="1" i="1" dirty="0">
              <a:solidFill>
                <a:srgbClr val="0070C0"/>
              </a:solidFill>
              <a:effectLst/>
              <a:latin typeface="Work Sans" panose="00000500000000000000"/>
            </a:endParaRPr>
          </a:p>
          <a:p>
            <a:pPr algn="ctr"/>
            <a:endParaRPr lang="es-CO" sz="2200" b="1" i="0"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282571B8-1B92-47BF-AA3B-4582A6F7D5BE}"/>
              </a:ext>
            </a:extLst>
          </p:cNvPr>
          <p:cNvPicPr>
            <a:picLocks noChangeAspect="1"/>
          </p:cNvPicPr>
          <p:nvPr/>
        </p:nvPicPr>
        <p:blipFill>
          <a:blip r:embed="rId5"/>
          <a:stretch>
            <a:fillRect/>
          </a:stretch>
        </p:blipFill>
        <p:spPr>
          <a:xfrm>
            <a:off x="6485902" y="2071978"/>
            <a:ext cx="2177258" cy="2641682"/>
          </a:xfrm>
          <a:prstGeom prst="rect">
            <a:avLst/>
          </a:prstGeom>
        </p:spPr>
      </p:pic>
      <p:sp>
        <p:nvSpPr>
          <p:cNvPr id="12" name="CuadroTexto 11">
            <a:extLst>
              <a:ext uri="{FF2B5EF4-FFF2-40B4-BE49-F238E27FC236}">
                <a16:creationId xmlns:a16="http://schemas.microsoft.com/office/drawing/2014/main" id="{2724B57A-951A-4D7E-9F65-ADBD9F697BDB}"/>
              </a:ext>
            </a:extLst>
          </p:cNvPr>
          <p:cNvSpPr txBox="1"/>
          <p:nvPr/>
        </p:nvSpPr>
        <p:spPr>
          <a:xfrm>
            <a:off x="1010038" y="2272003"/>
            <a:ext cx="4659242" cy="1815882"/>
          </a:xfrm>
          <a:prstGeom prst="rect">
            <a:avLst/>
          </a:prstGeom>
          <a:noFill/>
        </p:spPr>
        <p:txBody>
          <a:bodyPr wrap="square">
            <a:spAutoFit/>
          </a:bodyPr>
          <a:lstStyle/>
          <a:p>
            <a:pPr algn="just"/>
            <a:r>
              <a:rPr lang="es-CO" sz="1600" b="0" i="0" dirty="0">
                <a:solidFill>
                  <a:srgbClr val="000000"/>
                </a:solidFill>
                <a:effectLst/>
                <a:latin typeface="Work Sans" panose="00000500000000000000"/>
              </a:rPr>
              <a:t>El principio de transparencia en la contratación estatal comprende aspectos tales como: i) la igualdad respecto de todos los interesados; ii) la objetividad, neutralidad y claridad de la reglas o condiciones impuestas para la presentación de las ofertas; iii) la garantía del derecho de contradicción; iv) la publicidad </a:t>
            </a:r>
          </a:p>
        </p:txBody>
      </p:sp>
      <p:sp>
        <p:nvSpPr>
          <p:cNvPr id="14" name="CuadroTexto 13">
            <a:extLst>
              <a:ext uri="{FF2B5EF4-FFF2-40B4-BE49-F238E27FC236}">
                <a16:creationId xmlns:a16="http://schemas.microsoft.com/office/drawing/2014/main" id="{63740B8F-76CF-4828-B8EE-5DA572DABCD1}"/>
              </a:ext>
            </a:extLst>
          </p:cNvPr>
          <p:cNvSpPr txBox="1"/>
          <p:nvPr/>
        </p:nvSpPr>
        <p:spPr>
          <a:xfrm>
            <a:off x="585387" y="4774168"/>
            <a:ext cx="8008543" cy="369331"/>
          </a:xfrm>
          <a:prstGeom prst="rect">
            <a:avLst/>
          </a:prstGeom>
          <a:noFill/>
        </p:spPr>
        <p:txBody>
          <a:bodyPr wrap="square">
            <a:spAutoFit/>
          </a:bodyPr>
          <a:lstStyle/>
          <a:p>
            <a:pPr lvl="1"/>
            <a:r>
              <a:rPr lang="es-CO" sz="900" b="0" i="0" dirty="0">
                <a:solidFill>
                  <a:srgbClr val="000000"/>
                </a:solidFill>
                <a:effectLst/>
                <a:latin typeface="Work Sans" panose="00000500000000000000"/>
              </a:rPr>
              <a:t>Art. 209 C.P. La función administrativa está al servicio de los intereses generales y se desarrolla con fundamento en los principios de igualdad, moralidad, eficacia, economía, celeridad, imparcialidad y publicidad, mediante la descentralización, la delegación y la desconcentración de funciones.</a:t>
            </a:r>
            <a:endParaRPr lang="es-CO" sz="900" dirty="0">
              <a:latin typeface="Work Sans" panose="00000500000000000000"/>
            </a:endParaRPr>
          </a:p>
        </p:txBody>
      </p:sp>
    </p:spTree>
    <p:extLst>
      <p:ext uri="{BB962C8B-B14F-4D97-AF65-F5344CB8AC3E}">
        <p14:creationId xmlns:p14="http://schemas.microsoft.com/office/powerpoint/2010/main" val="408052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561176" y="734849"/>
            <a:ext cx="8286750" cy="830997"/>
          </a:xfrm>
          <a:prstGeom prst="rect">
            <a:avLst/>
          </a:prstGeom>
          <a:noFill/>
        </p:spPr>
        <p:txBody>
          <a:bodyPr wrap="square">
            <a:spAutoFit/>
          </a:bodyPr>
          <a:lstStyle/>
          <a:p>
            <a:pPr algn="just"/>
            <a:r>
              <a:rPr lang="es-CO" sz="1600" b="0" i="0" dirty="0">
                <a:solidFill>
                  <a:srgbClr val="000000"/>
                </a:solidFill>
                <a:effectLst/>
                <a:latin typeface="Work Sans" panose="00000500000000000000"/>
              </a:rPr>
              <a:t>El principio de la economía contractual apunta, entre otras razones, a optimizar cada vez más la utilización de los recursos públicos y a ser más eficientes en el ejercicio de la actividad administrativa.</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07886"/>
          </a:xfrm>
          <a:prstGeom prst="rect">
            <a:avLst/>
          </a:prstGeom>
          <a:noFill/>
        </p:spPr>
        <p:txBody>
          <a:bodyPr wrap="square">
            <a:spAutoFit/>
          </a:bodyPr>
          <a:lstStyle/>
          <a:p>
            <a:pPr algn="ctr"/>
            <a:r>
              <a:rPr lang="es-CO" sz="2200" b="1" i="1" dirty="0">
                <a:solidFill>
                  <a:srgbClr val="0070C0"/>
                </a:solidFill>
                <a:effectLst/>
                <a:latin typeface="Work Sans" panose="00000500000000000000"/>
              </a:rPr>
              <a:t>PRINCIPIOS DE LA CONTRATACIÓN ESTATAL</a:t>
            </a:r>
          </a:p>
          <a:p>
            <a:pPr algn="ctr"/>
            <a:r>
              <a:rPr lang="es-CO" sz="1800" b="1" i="0" u="none" strike="noStrike" baseline="0" dirty="0">
                <a:solidFill>
                  <a:srgbClr val="FF7942"/>
                </a:solidFill>
                <a:latin typeface="Lato-Bold"/>
              </a:rPr>
              <a:t>DEL PRINCIPIO DE ECONOMÍA</a:t>
            </a:r>
            <a:endParaRPr lang="es-CO" sz="2200" b="1" i="0" dirty="0">
              <a:solidFill>
                <a:srgbClr val="0070C0"/>
              </a:solidFill>
              <a:effectLst/>
              <a:latin typeface="Work Sans" panose="00000500000000000000"/>
            </a:endParaRPr>
          </a:p>
        </p:txBody>
      </p:sp>
      <p:sp>
        <p:nvSpPr>
          <p:cNvPr id="12" name="CuadroTexto 11">
            <a:extLst>
              <a:ext uri="{FF2B5EF4-FFF2-40B4-BE49-F238E27FC236}">
                <a16:creationId xmlns:a16="http://schemas.microsoft.com/office/drawing/2014/main" id="{2724B57A-951A-4D7E-9F65-ADBD9F697BDB}"/>
              </a:ext>
            </a:extLst>
          </p:cNvPr>
          <p:cNvSpPr txBox="1"/>
          <p:nvPr/>
        </p:nvSpPr>
        <p:spPr>
          <a:xfrm>
            <a:off x="576247" y="1782310"/>
            <a:ext cx="5224478" cy="2800767"/>
          </a:xfrm>
          <a:prstGeom prst="rect">
            <a:avLst/>
          </a:prstGeom>
          <a:noFill/>
        </p:spPr>
        <p:txBody>
          <a:bodyPr wrap="square">
            <a:spAutoFit/>
          </a:bodyPr>
          <a:lstStyle/>
          <a:p>
            <a:pPr marL="285750" indent="-285750" algn="just">
              <a:buFont typeface="Wingdings" panose="05000000000000000000" pitchFamily="2" charset="2"/>
              <a:buChar char="ü"/>
            </a:pPr>
            <a:r>
              <a:rPr lang="es-CO" sz="1600" b="0" i="0" dirty="0">
                <a:solidFill>
                  <a:srgbClr val="000000"/>
                </a:solidFill>
                <a:effectLst/>
                <a:latin typeface="Work Sans" panose="00000500000000000000"/>
              </a:rPr>
              <a:t>La eficiencia se define como la utilización, en términos racionales, de los recursos disponibles, teniendo en cuenta que los mismos, en uno u otro grado, resultan escasos.</a:t>
            </a:r>
          </a:p>
          <a:p>
            <a:pPr algn="just"/>
            <a:endParaRPr lang="es-CO" sz="1600" b="0" i="0" dirty="0">
              <a:solidFill>
                <a:srgbClr val="000000"/>
              </a:solidFill>
              <a:effectLst/>
              <a:latin typeface="Work Sans" panose="00000500000000000000"/>
            </a:endParaRPr>
          </a:p>
          <a:p>
            <a:pPr marL="285750" indent="-285750" algn="just">
              <a:buFont typeface="Wingdings" panose="05000000000000000000" pitchFamily="2" charset="2"/>
              <a:buChar char="ü"/>
            </a:pPr>
            <a:r>
              <a:rPr lang="es-CO" sz="1600" b="0" i="0" dirty="0">
                <a:solidFill>
                  <a:srgbClr val="000000"/>
                </a:solidFill>
                <a:effectLst/>
                <a:latin typeface="Work Sans" panose="00000500000000000000"/>
              </a:rPr>
              <a:t>La eficiencia administrativa desde la perspectiva contractual se traduce tal como lo señala el artículo 25 de la Ley 80 (1993), numeral primero, en la utilización adecuada de los términos contractuales y en evitar dilaciones injustificadas; esto último al tenor del artículo 24 del mismo estatuto.</a:t>
            </a:r>
          </a:p>
        </p:txBody>
      </p:sp>
      <p:sp>
        <p:nvSpPr>
          <p:cNvPr id="14" name="CuadroTexto 13">
            <a:extLst>
              <a:ext uri="{FF2B5EF4-FFF2-40B4-BE49-F238E27FC236}">
                <a16:creationId xmlns:a16="http://schemas.microsoft.com/office/drawing/2014/main" id="{63740B8F-76CF-4828-B8EE-5DA572DABCD1}"/>
              </a:ext>
            </a:extLst>
          </p:cNvPr>
          <p:cNvSpPr txBox="1"/>
          <p:nvPr/>
        </p:nvSpPr>
        <p:spPr>
          <a:xfrm>
            <a:off x="585387" y="4774168"/>
            <a:ext cx="8008543" cy="369331"/>
          </a:xfrm>
          <a:prstGeom prst="rect">
            <a:avLst/>
          </a:prstGeom>
          <a:noFill/>
        </p:spPr>
        <p:txBody>
          <a:bodyPr wrap="square">
            <a:spAutoFit/>
          </a:bodyPr>
          <a:lstStyle/>
          <a:p>
            <a:pPr lvl="1"/>
            <a:r>
              <a:rPr lang="es-CO" sz="900" b="0" i="0" dirty="0">
                <a:solidFill>
                  <a:srgbClr val="000000"/>
                </a:solidFill>
                <a:effectLst/>
                <a:latin typeface="Work Sans" panose="00000500000000000000"/>
              </a:rPr>
              <a:t>Art. 209 C.P. La función administrativa está al servicio de los intereses generales y se desarrolla con fundamento en los principios de igualdad, moralidad, eficacia, economía, celeridad, imparcialidad y publicidad, mediante la descentralización, la delegación y la desconcentración de funciones.</a:t>
            </a:r>
            <a:endParaRPr lang="es-CO" sz="900" dirty="0">
              <a:latin typeface="Work Sans" panose="00000500000000000000"/>
            </a:endParaRPr>
          </a:p>
        </p:txBody>
      </p:sp>
      <p:pic>
        <p:nvPicPr>
          <p:cNvPr id="4" name="Imagen 3">
            <a:extLst>
              <a:ext uri="{FF2B5EF4-FFF2-40B4-BE49-F238E27FC236}">
                <a16:creationId xmlns:a16="http://schemas.microsoft.com/office/drawing/2014/main" id="{73E93754-9D5E-4033-9E53-40370DC661B6}"/>
              </a:ext>
            </a:extLst>
          </p:cNvPr>
          <p:cNvPicPr>
            <a:picLocks noChangeAspect="1"/>
          </p:cNvPicPr>
          <p:nvPr/>
        </p:nvPicPr>
        <p:blipFill>
          <a:blip r:embed="rId5"/>
          <a:stretch>
            <a:fillRect/>
          </a:stretch>
        </p:blipFill>
        <p:spPr>
          <a:xfrm>
            <a:off x="6081381" y="2032341"/>
            <a:ext cx="2486372" cy="2133898"/>
          </a:xfrm>
          <a:prstGeom prst="rect">
            <a:avLst/>
          </a:prstGeom>
        </p:spPr>
      </p:pic>
    </p:spTree>
    <p:extLst>
      <p:ext uri="{BB962C8B-B14F-4D97-AF65-F5344CB8AC3E}">
        <p14:creationId xmlns:p14="http://schemas.microsoft.com/office/powerpoint/2010/main" val="3753649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07886"/>
          </a:xfrm>
          <a:prstGeom prst="rect">
            <a:avLst/>
          </a:prstGeom>
          <a:noFill/>
        </p:spPr>
        <p:txBody>
          <a:bodyPr wrap="square">
            <a:spAutoFit/>
          </a:bodyPr>
          <a:lstStyle/>
          <a:p>
            <a:pPr algn="ctr"/>
            <a:r>
              <a:rPr lang="es-CO" sz="2200" b="1" i="1" dirty="0">
                <a:solidFill>
                  <a:srgbClr val="0070C0"/>
                </a:solidFill>
                <a:effectLst/>
                <a:latin typeface="Work Sans" panose="00000500000000000000"/>
              </a:rPr>
              <a:t>PRINCIPIOS DE LA CONTRATACIÓN ESTATAL</a:t>
            </a:r>
          </a:p>
          <a:p>
            <a:pPr algn="ctr"/>
            <a:r>
              <a:rPr lang="es-CO" sz="1800" b="1" i="0" u="none" strike="noStrike" baseline="0" dirty="0">
                <a:solidFill>
                  <a:srgbClr val="FF7942"/>
                </a:solidFill>
                <a:latin typeface="Lato-Bold"/>
              </a:rPr>
              <a:t>EL PRINCIPIO DE LA RESPONSABILIDAD</a:t>
            </a:r>
            <a:endParaRPr lang="es-CO" sz="2200" b="1" i="0" dirty="0">
              <a:solidFill>
                <a:srgbClr val="0070C0"/>
              </a:solidFill>
              <a:effectLst/>
              <a:latin typeface="Work Sans" panose="00000500000000000000"/>
            </a:endParaRPr>
          </a:p>
        </p:txBody>
      </p:sp>
      <p:sp>
        <p:nvSpPr>
          <p:cNvPr id="12" name="CuadroTexto 11">
            <a:extLst>
              <a:ext uri="{FF2B5EF4-FFF2-40B4-BE49-F238E27FC236}">
                <a16:creationId xmlns:a16="http://schemas.microsoft.com/office/drawing/2014/main" id="{2724B57A-951A-4D7E-9F65-ADBD9F697BDB}"/>
              </a:ext>
            </a:extLst>
          </p:cNvPr>
          <p:cNvSpPr txBox="1"/>
          <p:nvPr/>
        </p:nvSpPr>
        <p:spPr>
          <a:xfrm>
            <a:off x="476234" y="957263"/>
            <a:ext cx="8460597" cy="3939540"/>
          </a:xfrm>
          <a:prstGeom prst="rect">
            <a:avLst/>
          </a:prstGeom>
          <a:noFill/>
        </p:spPr>
        <p:txBody>
          <a:bodyPr wrap="square">
            <a:spAutoFit/>
          </a:bodyPr>
          <a:lstStyle/>
          <a:p>
            <a:pPr marL="285750" indent="-285750" algn="just">
              <a:buFont typeface="Wingdings" panose="05000000000000000000" pitchFamily="2" charset="2"/>
              <a:buChar char="ü"/>
            </a:pPr>
            <a:r>
              <a:rPr lang="es-CO" sz="1600" b="0" i="0" dirty="0">
                <a:solidFill>
                  <a:srgbClr val="000000"/>
                </a:solidFill>
                <a:effectLst/>
                <a:latin typeface="Work Sans" panose="00000500000000000000"/>
              </a:rPr>
              <a:t>RESPONSABILIDAD CIVIL: Perseguir el patrimonio del deudor de la obligación incumplida.</a:t>
            </a:r>
          </a:p>
          <a:p>
            <a:pPr marL="285750" indent="-285750" algn="just">
              <a:buFont typeface="Wingdings" panose="05000000000000000000" pitchFamily="2" charset="2"/>
              <a:buChar char="ü"/>
            </a:pPr>
            <a:endParaRPr lang="es-CO" sz="1600" b="0" i="0" dirty="0">
              <a:solidFill>
                <a:srgbClr val="000000"/>
              </a:solidFill>
              <a:effectLst/>
              <a:latin typeface="Work Sans" panose="00000500000000000000"/>
            </a:endParaRPr>
          </a:p>
          <a:p>
            <a:pPr algn="just"/>
            <a:endParaRPr lang="es-CO" sz="1600" b="0" i="0" dirty="0">
              <a:solidFill>
                <a:srgbClr val="000000"/>
              </a:solidFill>
              <a:effectLst/>
              <a:latin typeface="Work Sans" panose="00000500000000000000"/>
            </a:endParaRPr>
          </a:p>
          <a:p>
            <a:pPr algn="just"/>
            <a:endParaRPr lang="es-CO" sz="1600" dirty="0">
              <a:latin typeface="Work Sans" panose="00000500000000000000"/>
            </a:endParaRPr>
          </a:p>
          <a:p>
            <a:pPr algn="just"/>
            <a:endParaRPr lang="es-CO" sz="1600" b="0" i="0" dirty="0">
              <a:solidFill>
                <a:srgbClr val="000000"/>
              </a:solidFill>
              <a:effectLst/>
              <a:latin typeface="Work Sans" panose="00000500000000000000"/>
            </a:endParaRPr>
          </a:p>
          <a:p>
            <a:pPr algn="just"/>
            <a:endParaRPr lang="es-CO" sz="1600" dirty="0">
              <a:latin typeface="Work Sans" panose="00000500000000000000"/>
            </a:endParaRPr>
          </a:p>
          <a:p>
            <a:pPr algn="just"/>
            <a:endParaRPr lang="es-CO" sz="1600" b="0" i="0" dirty="0">
              <a:solidFill>
                <a:srgbClr val="000000"/>
              </a:solidFill>
              <a:effectLst/>
              <a:latin typeface="Work Sans" panose="00000500000000000000"/>
            </a:endParaRPr>
          </a:p>
          <a:p>
            <a:pPr algn="just"/>
            <a:r>
              <a:rPr lang="es-CO" sz="1600" b="0" i="0" dirty="0">
                <a:solidFill>
                  <a:srgbClr val="000000"/>
                </a:solidFill>
                <a:effectLst/>
                <a:latin typeface="Work Sans" panose="00000500000000000000"/>
              </a:rPr>
              <a:t>La responsabilidad civil moderna no persigue al individuo que incumple sino a su patrimonio</a:t>
            </a:r>
          </a:p>
          <a:p>
            <a:pPr algn="just"/>
            <a:endParaRPr lang="es-CO" sz="1600" dirty="0">
              <a:latin typeface="Work Sans" panose="00000500000000000000"/>
            </a:endParaRPr>
          </a:p>
          <a:p>
            <a:pPr marL="285750" indent="-285750" algn="just">
              <a:buFont typeface="Wingdings" panose="05000000000000000000" pitchFamily="2" charset="2"/>
              <a:buChar char="ü"/>
            </a:pPr>
            <a:r>
              <a:rPr lang="es-CO" sz="1600" b="0" i="0" dirty="0">
                <a:solidFill>
                  <a:srgbClr val="000000"/>
                </a:solidFill>
                <a:effectLst/>
                <a:latin typeface="Work Sans" panose="00000500000000000000"/>
              </a:rPr>
              <a:t>LA RESPONSABILIDAD PENAL: Delitos contra la administración pública.</a:t>
            </a:r>
          </a:p>
          <a:p>
            <a:pPr marL="285750" indent="-285750" algn="just">
              <a:buFont typeface="Wingdings" panose="05000000000000000000" pitchFamily="2" charset="2"/>
              <a:buChar char="ü"/>
            </a:pPr>
            <a:endParaRPr lang="es-CO" sz="1500" dirty="0">
              <a:latin typeface="Work Sans" panose="00000500000000000000"/>
            </a:endParaRPr>
          </a:p>
          <a:p>
            <a:pPr algn="just"/>
            <a:r>
              <a:rPr lang="es-CO" sz="1500" b="0" i="0" dirty="0">
                <a:solidFill>
                  <a:srgbClr val="000000"/>
                </a:solidFill>
                <a:effectLst/>
                <a:latin typeface="Work Sans" panose="00000500000000000000"/>
              </a:rPr>
              <a:t>De la responsabilidad penal de los particulares que intervienen en la contratación estatal. Para efectos penales, el contratista, el interventor, el consultor y el asesor se consideran particulares que cumplen funciones públicas en todo lo concerniente a la celebración, ejecución y liquidación de los contratos que celebren con las entidades estatales y, por lo tanto, estarán sujetos a la responsabilidad que en esa materia señala la ley para los servidores públicos (Ley 80/93, Art. 56)</a:t>
            </a:r>
          </a:p>
        </p:txBody>
      </p:sp>
      <p:pic>
        <p:nvPicPr>
          <p:cNvPr id="3" name="Imagen 2">
            <a:extLst>
              <a:ext uri="{FF2B5EF4-FFF2-40B4-BE49-F238E27FC236}">
                <a16:creationId xmlns:a16="http://schemas.microsoft.com/office/drawing/2014/main" id="{673D1C18-6DE4-410F-969C-AE2AB385D56F}"/>
              </a:ext>
            </a:extLst>
          </p:cNvPr>
          <p:cNvPicPr>
            <a:picLocks noChangeAspect="1"/>
          </p:cNvPicPr>
          <p:nvPr/>
        </p:nvPicPr>
        <p:blipFill>
          <a:blip r:embed="rId5"/>
          <a:stretch>
            <a:fillRect/>
          </a:stretch>
        </p:blipFill>
        <p:spPr>
          <a:xfrm>
            <a:off x="3968269" y="1340167"/>
            <a:ext cx="1074419" cy="1231582"/>
          </a:xfrm>
          <a:prstGeom prst="rect">
            <a:avLst/>
          </a:prstGeom>
        </p:spPr>
      </p:pic>
    </p:spTree>
    <p:extLst>
      <p:ext uri="{BB962C8B-B14F-4D97-AF65-F5344CB8AC3E}">
        <p14:creationId xmlns:p14="http://schemas.microsoft.com/office/powerpoint/2010/main" val="279946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07886"/>
          </a:xfrm>
          <a:prstGeom prst="rect">
            <a:avLst/>
          </a:prstGeom>
          <a:noFill/>
        </p:spPr>
        <p:txBody>
          <a:bodyPr wrap="square">
            <a:spAutoFit/>
          </a:bodyPr>
          <a:lstStyle/>
          <a:p>
            <a:pPr algn="ctr"/>
            <a:r>
              <a:rPr lang="es-CO" sz="2200" b="1" i="1" dirty="0">
                <a:solidFill>
                  <a:srgbClr val="0070C0"/>
                </a:solidFill>
                <a:effectLst/>
                <a:latin typeface="Work Sans" panose="00000500000000000000"/>
              </a:rPr>
              <a:t>PRINCIPIOS DE LA CONTRATACIÓN ESTATAL</a:t>
            </a:r>
          </a:p>
          <a:p>
            <a:pPr algn="ctr"/>
            <a:r>
              <a:rPr lang="es-CO" sz="1800" b="1" i="1" u="none" strike="noStrike" baseline="0" dirty="0">
                <a:solidFill>
                  <a:srgbClr val="FF7942"/>
                </a:solidFill>
                <a:latin typeface="Lato-Bold"/>
              </a:rPr>
              <a:t>EL PRINCIPIO DE SELECCIÓN OBJETIVA</a:t>
            </a:r>
            <a:endParaRPr lang="es-CO" sz="2200" b="1" i="1" dirty="0">
              <a:solidFill>
                <a:srgbClr val="0070C0"/>
              </a:solidFill>
              <a:effectLst/>
              <a:latin typeface="Work Sans" panose="00000500000000000000"/>
            </a:endParaRPr>
          </a:p>
        </p:txBody>
      </p:sp>
      <p:sp>
        <p:nvSpPr>
          <p:cNvPr id="12" name="CuadroTexto 11">
            <a:extLst>
              <a:ext uri="{FF2B5EF4-FFF2-40B4-BE49-F238E27FC236}">
                <a16:creationId xmlns:a16="http://schemas.microsoft.com/office/drawing/2014/main" id="{2724B57A-951A-4D7E-9F65-ADBD9F697BDB}"/>
              </a:ext>
            </a:extLst>
          </p:cNvPr>
          <p:cNvSpPr txBox="1"/>
          <p:nvPr/>
        </p:nvSpPr>
        <p:spPr>
          <a:xfrm>
            <a:off x="476234" y="957263"/>
            <a:ext cx="8460597" cy="2308324"/>
          </a:xfrm>
          <a:prstGeom prst="rect">
            <a:avLst/>
          </a:prstGeom>
          <a:noFill/>
        </p:spPr>
        <p:txBody>
          <a:bodyPr wrap="square">
            <a:spAutoFit/>
          </a:bodyPr>
          <a:lstStyle/>
          <a:p>
            <a:pPr algn="just"/>
            <a:r>
              <a:rPr lang="es-CO" sz="1600" b="0" i="0" dirty="0">
                <a:solidFill>
                  <a:srgbClr val="000000"/>
                </a:solidFill>
                <a:effectLst/>
                <a:latin typeface="Work Sans" panose="00000500000000000000"/>
              </a:rPr>
              <a:t>Uno de los más importantes de la contratación estatal ya que es este, en últimas, el que define quién va a ganar el respectivo proceso de contratación.</a:t>
            </a:r>
          </a:p>
          <a:p>
            <a:pPr algn="just"/>
            <a:endParaRPr lang="es-CO" sz="1600" b="0" i="0" dirty="0">
              <a:solidFill>
                <a:srgbClr val="000000"/>
              </a:solidFill>
              <a:effectLst/>
              <a:latin typeface="Work Sans" panose="00000500000000000000"/>
            </a:endParaRPr>
          </a:p>
          <a:p>
            <a:pPr algn="just"/>
            <a:r>
              <a:rPr lang="es-CO" sz="1600" dirty="0">
                <a:latin typeface="Work Sans" panose="00000500000000000000"/>
              </a:rPr>
              <a:t>los métodos de evaluación de los requisitos habilitantes del proponente, a la luz del Decreto 1082</a:t>
            </a:r>
          </a:p>
          <a:p>
            <a:pPr algn="just"/>
            <a:r>
              <a:rPr lang="es-CO" sz="1600" dirty="0">
                <a:latin typeface="Work Sans" panose="00000500000000000000"/>
              </a:rPr>
              <a:t>de 2015 y los métodos modernos de calificación de las propuestas, a la luz del estatuto anticorrupción o Ley 1474 de 2011.</a:t>
            </a:r>
          </a:p>
          <a:p>
            <a:pPr algn="just"/>
            <a:endParaRPr lang="es-CO" sz="1600" b="0" i="0" dirty="0">
              <a:solidFill>
                <a:srgbClr val="000000"/>
              </a:solidFill>
              <a:effectLst/>
              <a:latin typeface="Work Sans" panose="00000500000000000000"/>
            </a:endParaRPr>
          </a:p>
          <a:p>
            <a:pPr algn="just"/>
            <a:endParaRPr lang="es-CO" sz="1600" dirty="0">
              <a:latin typeface="Work Sans" panose="00000500000000000000"/>
            </a:endParaRPr>
          </a:p>
          <a:p>
            <a:pPr algn="just"/>
            <a:endParaRPr lang="es-CO" sz="1600" b="0" i="0" dirty="0">
              <a:solidFill>
                <a:srgbClr val="000000"/>
              </a:solidFill>
              <a:effectLst/>
              <a:latin typeface="Work Sans" panose="00000500000000000000"/>
            </a:endParaRPr>
          </a:p>
        </p:txBody>
      </p:sp>
      <p:pic>
        <p:nvPicPr>
          <p:cNvPr id="4" name="Imagen 3">
            <a:extLst>
              <a:ext uri="{FF2B5EF4-FFF2-40B4-BE49-F238E27FC236}">
                <a16:creationId xmlns:a16="http://schemas.microsoft.com/office/drawing/2014/main" id="{092DDAD6-9EB5-4D36-AE77-1A06C1CC3870}"/>
              </a:ext>
            </a:extLst>
          </p:cNvPr>
          <p:cNvPicPr>
            <a:picLocks noChangeAspect="1"/>
          </p:cNvPicPr>
          <p:nvPr/>
        </p:nvPicPr>
        <p:blipFill>
          <a:blip r:embed="rId5"/>
          <a:stretch>
            <a:fillRect/>
          </a:stretch>
        </p:blipFill>
        <p:spPr>
          <a:xfrm>
            <a:off x="6909714" y="2843357"/>
            <a:ext cx="1962424" cy="1343213"/>
          </a:xfrm>
          <a:prstGeom prst="rect">
            <a:avLst/>
          </a:prstGeom>
        </p:spPr>
      </p:pic>
      <p:sp>
        <p:nvSpPr>
          <p:cNvPr id="10" name="CuadroTexto 9">
            <a:extLst>
              <a:ext uri="{FF2B5EF4-FFF2-40B4-BE49-F238E27FC236}">
                <a16:creationId xmlns:a16="http://schemas.microsoft.com/office/drawing/2014/main" id="{C3D8EC8E-3053-45D4-AC29-6CC1ADC4D667}"/>
              </a:ext>
            </a:extLst>
          </p:cNvPr>
          <p:cNvSpPr txBox="1"/>
          <p:nvPr/>
        </p:nvSpPr>
        <p:spPr>
          <a:xfrm>
            <a:off x="424650" y="2571749"/>
            <a:ext cx="2779367" cy="2108269"/>
          </a:xfrm>
          <a:prstGeom prst="rect">
            <a:avLst/>
          </a:prstGeom>
          <a:noFill/>
        </p:spPr>
        <p:txBody>
          <a:bodyPr wrap="square">
            <a:spAutoFit/>
          </a:bodyPr>
          <a:lstStyle/>
          <a:p>
            <a:pPr algn="ctr"/>
            <a:r>
              <a:rPr lang="es-CO" sz="1400" b="1" i="1" u="none" strike="noStrike" baseline="0" dirty="0">
                <a:solidFill>
                  <a:srgbClr val="006D88"/>
                </a:solidFill>
                <a:latin typeface="Work Sans" panose="00000500000000000000"/>
              </a:rPr>
              <a:t>REQUISITOS HABILITANTES</a:t>
            </a:r>
          </a:p>
          <a:p>
            <a:endParaRPr lang="es-CO" sz="1300" b="1" i="1" dirty="0">
              <a:solidFill>
                <a:srgbClr val="006D88"/>
              </a:solidFill>
              <a:latin typeface="Work Sans" panose="00000500000000000000"/>
            </a:endParaRPr>
          </a:p>
          <a:p>
            <a:pPr algn="just"/>
            <a:r>
              <a:rPr lang="es-CO" sz="1300" b="0" i="0" u="none" strike="noStrike" baseline="0" dirty="0">
                <a:latin typeface="Work Sans" panose="00000500000000000000"/>
              </a:rPr>
              <a:t>Se evalúa al proponente y se califica la propuesta.</a:t>
            </a:r>
          </a:p>
          <a:p>
            <a:pPr algn="just"/>
            <a:endParaRPr lang="es-CO" sz="1300" dirty="0">
              <a:latin typeface="Work Sans" panose="00000500000000000000"/>
            </a:endParaRPr>
          </a:p>
          <a:p>
            <a:pPr algn="just"/>
            <a:r>
              <a:rPr lang="es-CO" sz="1300" b="0" i="0" u="none" strike="noStrike" baseline="0" dirty="0">
                <a:latin typeface="Work Sans" panose="00000500000000000000"/>
              </a:rPr>
              <a:t>los requisitos habilitantes del proponente, los cuales al tenor del artículo quinto de la Ley 1150 de 2007, son la capacidad</a:t>
            </a:r>
          </a:p>
          <a:p>
            <a:pPr algn="just"/>
            <a:r>
              <a:rPr lang="es-CO" sz="1300" b="0" i="0" u="none" strike="noStrike" baseline="0" dirty="0">
                <a:latin typeface="Work Sans" panose="00000500000000000000"/>
              </a:rPr>
              <a:t>y la experiencia.</a:t>
            </a:r>
          </a:p>
        </p:txBody>
      </p:sp>
      <p:sp>
        <p:nvSpPr>
          <p:cNvPr id="13" name="CuadroTexto 12">
            <a:extLst>
              <a:ext uri="{FF2B5EF4-FFF2-40B4-BE49-F238E27FC236}">
                <a16:creationId xmlns:a16="http://schemas.microsoft.com/office/drawing/2014/main" id="{B5921978-304B-4BC1-8AE2-CBC491BDE875}"/>
              </a:ext>
            </a:extLst>
          </p:cNvPr>
          <p:cNvSpPr txBox="1"/>
          <p:nvPr/>
        </p:nvSpPr>
        <p:spPr>
          <a:xfrm>
            <a:off x="3628667" y="2571749"/>
            <a:ext cx="3128962" cy="2523768"/>
          </a:xfrm>
          <a:prstGeom prst="rect">
            <a:avLst/>
          </a:prstGeom>
          <a:noFill/>
        </p:spPr>
        <p:txBody>
          <a:bodyPr wrap="square">
            <a:spAutoFit/>
          </a:bodyPr>
          <a:lstStyle/>
          <a:p>
            <a:pPr algn="ctr"/>
            <a:r>
              <a:rPr lang="es-CO" sz="1400" b="1" i="1" u="none" strike="noStrike" baseline="0" dirty="0">
                <a:solidFill>
                  <a:srgbClr val="006D88"/>
                </a:solidFill>
                <a:latin typeface="Work Sans" panose="00000500000000000000"/>
              </a:rPr>
              <a:t>CRITERIOS DE CALIFICACIÓN</a:t>
            </a:r>
          </a:p>
          <a:p>
            <a:endParaRPr lang="es-CO" b="1" dirty="0">
              <a:solidFill>
                <a:srgbClr val="006D88"/>
              </a:solidFill>
              <a:latin typeface="Work Sans" panose="00000500000000000000"/>
            </a:endParaRPr>
          </a:p>
          <a:p>
            <a:pPr algn="just"/>
            <a:r>
              <a:rPr lang="es-CO" sz="1300" b="0" i="0" u="none" strike="noStrike" baseline="0" dirty="0">
                <a:latin typeface="Work Sans" panose="00000500000000000000"/>
              </a:rPr>
              <a:t>Así como se evalúa al proponente se califica la propuesta, lo que en últimas determina quién es el ganador de la convocatoria pública.</a:t>
            </a:r>
          </a:p>
          <a:p>
            <a:pPr algn="just"/>
            <a:endParaRPr lang="es-CO" sz="1300" b="0" i="0" u="none" strike="noStrike" baseline="0" dirty="0">
              <a:latin typeface="Work Sans" panose="00000500000000000000"/>
            </a:endParaRPr>
          </a:p>
          <a:p>
            <a:pPr algn="just"/>
            <a:r>
              <a:rPr lang="es-CO" sz="1300" b="0" i="0" u="none" strike="noStrike" baseline="0" dirty="0">
                <a:latin typeface="Work Sans" panose="00000500000000000000"/>
              </a:rPr>
              <a:t>Los requisitos de calificación se encuentran desarrollados por la Ley 1474 de 2011 o estatuto anticorrupción, los cuales se reducen a aspectos técnicos, económicos y de relación costo-beneficio.</a:t>
            </a:r>
            <a:endParaRPr lang="es-CO" dirty="0">
              <a:latin typeface="Work Sans" panose="00000500000000000000"/>
            </a:endParaRPr>
          </a:p>
        </p:txBody>
      </p:sp>
    </p:spTree>
    <p:extLst>
      <p:ext uri="{BB962C8B-B14F-4D97-AF65-F5344CB8AC3E}">
        <p14:creationId xmlns:p14="http://schemas.microsoft.com/office/powerpoint/2010/main" val="406474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5" name="Imagen 4">
            <a:extLst>
              <a:ext uri="{FF2B5EF4-FFF2-40B4-BE49-F238E27FC236}">
                <a16:creationId xmlns:a16="http://schemas.microsoft.com/office/drawing/2014/main" id="{7B4CFDE8-8908-485F-B6C7-CDEEECB018A1}"/>
              </a:ext>
            </a:extLst>
          </p:cNvPr>
          <p:cNvPicPr>
            <a:picLocks noChangeAspect="1"/>
          </p:cNvPicPr>
          <p:nvPr/>
        </p:nvPicPr>
        <p:blipFill rotWithShape="1">
          <a:blip r:embed="rId4"/>
          <a:srcRect r="52079"/>
          <a:stretch/>
        </p:blipFill>
        <p:spPr>
          <a:xfrm>
            <a:off x="7855478" y="64294"/>
            <a:ext cx="863872" cy="890813"/>
          </a:xfrm>
          <a:prstGeom prst="rect">
            <a:avLst/>
          </a:prstGeom>
        </p:spPr>
      </p:pic>
      <p:sp>
        <p:nvSpPr>
          <p:cNvPr id="11" name="CuadroTexto 10">
            <a:extLst>
              <a:ext uri="{FF2B5EF4-FFF2-40B4-BE49-F238E27FC236}">
                <a16:creationId xmlns:a16="http://schemas.microsoft.com/office/drawing/2014/main" id="{2ECDA055-5A76-4AA9-A794-9A5C3B42B47F}"/>
              </a:ext>
            </a:extLst>
          </p:cNvPr>
          <p:cNvSpPr txBox="1"/>
          <p:nvPr/>
        </p:nvSpPr>
        <p:spPr>
          <a:xfrm>
            <a:off x="610178" y="955107"/>
            <a:ext cx="7923644" cy="2031325"/>
          </a:xfrm>
          <a:prstGeom prst="rect">
            <a:avLst/>
          </a:prstGeom>
          <a:noFill/>
        </p:spPr>
        <p:txBody>
          <a:bodyPr wrap="square">
            <a:spAutoFit/>
          </a:bodyPr>
          <a:lstStyle/>
          <a:p>
            <a:pPr algn="just"/>
            <a:r>
              <a:rPr lang="es-CO" sz="1800" b="0" i="0" u="none" strike="noStrike" baseline="0" dirty="0">
                <a:latin typeface="Lato-Light"/>
              </a:rPr>
              <a:t>Acorde con lo establecido en los artículos 1, 2, y 4 de la Constitución Política, Colombia es un Estado social de derecho, constituido en forma de república unitaria, en donde se aplica la centralización política y la descentralización administrativa y territorial. </a:t>
            </a:r>
          </a:p>
          <a:p>
            <a:pPr algn="just"/>
            <a:endParaRPr lang="es-CO" sz="1800" dirty="0">
              <a:latin typeface="Lato-Light"/>
            </a:endParaRPr>
          </a:p>
          <a:p>
            <a:pPr algn="just"/>
            <a:r>
              <a:rPr lang="es-CO" sz="1800" b="0" i="0" u="none" strike="noStrike" baseline="0" dirty="0">
                <a:latin typeface="Lato-Light"/>
              </a:rPr>
              <a:t>En este orden, la Corte Constitucional en la Sentencia C- 449 de 1992, precisó que:</a:t>
            </a:r>
            <a:endParaRPr lang="es-CO" sz="2000" dirty="0">
              <a:latin typeface="Work Sans" panose="00000500000000000000"/>
            </a:endParaRPr>
          </a:p>
        </p:txBody>
      </p:sp>
      <p:sp>
        <p:nvSpPr>
          <p:cNvPr id="13" name="CuadroTexto 12">
            <a:extLst>
              <a:ext uri="{FF2B5EF4-FFF2-40B4-BE49-F238E27FC236}">
                <a16:creationId xmlns:a16="http://schemas.microsoft.com/office/drawing/2014/main" id="{0E94499A-9DC0-4D01-BACC-3D0BDD2D7F69}"/>
              </a:ext>
            </a:extLst>
          </p:cNvPr>
          <p:cNvSpPr txBox="1"/>
          <p:nvPr/>
        </p:nvSpPr>
        <p:spPr>
          <a:xfrm>
            <a:off x="1575197" y="389751"/>
            <a:ext cx="5993606" cy="430887"/>
          </a:xfrm>
          <a:prstGeom prst="rect">
            <a:avLst/>
          </a:prstGeom>
          <a:noFill/>
        </p:spPr>
        <p:txBody>
          <a:bodyPr wrap="square">
            <a:spAutoFit/>
          </a:bodyPr>
          <a:lstStyle/>
          <a:p>
            <a:pPr algn="l"/>
            <a:r>
              <a:rPr lang="es-CO" sz="2200" b="1" i="0" dirty="0">
                <a:solidFill>
                  <a:srgbClr val="0070C0"/>
                </a:solidFill>
                <a:effectLst/>
                <a:latin typeface="Work Sans" panose="00000500000000000000"/>
              </a:rPr>
              <a:t>FUNDAMENTOS CONSTITUCIONALES Y LEGALES</a:t>
            </a:r>
          </a:p>
        </p:txBody>
      </p:sp>
      <p:pic>
        <p:nvPicPr>
          <p:cNvPr id="3" name="Imagen 2">
            <a:extLst>
              <a:ext uri="{FF2B5EF4-FFF2-40B4-BE49-F238E27FC236}">
                <a16:creationId xmlns:a16="http://schemas.microsoft.com/office/drawing/2014/main" id="{1C958BF3-C5EC-4E42-887B-60E8407E3455}"/>
              </a:ext>
            </a:extLst>
          </p:cNvPr>
          <p:cNvPicPr>
            <a:picLocks noChangeAspect="1"/>
          </p:cNvPicPr>
          <p:nvPr/>
        </p:nvPicPr>
        <p:blipFill>
          <a:blip r:embed="rId5"/>
          <a:stretch>
            <a:fillRect/>
          </a:stretch>
        </p:blipFill>
        <p:spPr>
          <a:xfrm>
            <a:off x="1395573" y="2957513"/>
            <a:ext cx="6587284" cy="2121693"/>
          </a:xfrm>
          <a:prstGeom prst="rect">
            <a:avLst/>
          </a:prstGeom>
        </p:spPr>
      </p:pic>
      <p:pic>
        <p:nvPicPr>
          <p:cNvPr id="9" name="Google Shape;71;p15">
            <a:extLst>
              <a:ext uri="{FF2B5EF4-FFF2-40B4-BE49-F238E27FC236}">
                <a16:creationId xmlns:a16="http://schemas.microsoft.com/office/drawing/2014/main" id="{C5D23C2E-4E05-4E2D-8B03-241C208B0E73}"/>
              </a:ext>
            </a:extLst>
          </p:cNvPr>
          <p:cNvPicPr preferRelativeResize="0"/>
          <p:nvPr/>
        </p:nvPicPr>
        <p:blipFill>
          <a:blip r:embed="rId6">
            <a:alphaModFix/>
          </a:blip>
          <a:stretch>
            <a:fillRect/>
          </a:stretch>
        </p:blipFill>
        <p:spPr>
          <a:xfrm>
            <a:off x="0" y="-31199"/>
            <a:ext cx="2086001" cy="420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MODALIDADES DE CONTRATACIÓN</a:t>
            </a:r>
          </a:p>
          <a:p>
            <a:pPr algn="ctr"/>
            <a:endParaRPr lang="es-CO" sz="2200" b="1" i="1" dirty="0">
              <a:solidFill>
                <a:srgbClr val="0070C0"/>
              </a:solidFill>
              <a:effectLst/>
              <a:latin typeface="Work Sans" panose="00000500000000000000"/>
            </a:endParaRPr>
          </a:p>
        </p:txBody>
      </p:sp>
      <p:pic>
        <p:nvPicPr>
          <p:cNvPr id="6" name="Imagen 5">
            <a:extLst>
              <a:ext uri="{FF2B5EF4-FFF2-40B4-BE49-F238E27FC236}">
                <a16:creationId xmlns:a16="http://schemas.microsoft.com/office/drawing/2014/main" id="{2B3EEFFC-9B9D-4488-BAE9-976AEA4A4D66}"/>
              </a:ext>
            </a:extLst>
          </p:cNvPr>
          <p:cNvPicPr>
            <a:picLocks noChangeAspect="1"/>
          </p:cNvPicPr>
          <p:nvPr/>
        </p:nvPicPr>
        <p:blipFill>
          <a:blip r:embed="rId5"/>
          <a:stretch>
            <a:fillRect/>
          </a:stretch>
        </p:blipFill>
        <p:spPr>
          <a:xfrm>
            <a:off x="1949298" y="731798"/>
            <a:ext cx="5787384" cy="4366625"/>
          </a:xfrm>
          <a:prstGeom prst="rect">
            <a:avLst/>
          </a:prstGeom>
        </p:spPr>
      </p:pic>
    </p:spTree>
    <p:extLst>
      <p:ext uri="{BB962C8B-B14F-4D97-AF65-F5344CB8AC3E}">
        <p14:creationId xmlns:p14="http://schemas.microsoft.com/office/powerpoint/2010/main" val="221655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585388" y="0"/>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MODALIDADES DE CONTRATACIÓN</a:t>
            </a:r>
          </a:p>
          <a:p>
            <a:pPr algn="ctr"/>
            <a:endParaRPr lang="es-CO" sz="2200" b="1" i="1"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4CA317C4-4F75-4293-9548-697226D2F137}"/>
              </a:ext>
            </a:extLst>
          </p:cNvPr>
          <p:cNvPicPr>
            <a:picLocks noChangeAspect="1"/>
          </p:cNvPicPr>
          <p:nvPr/>
        </p:nvPicPr>
        <p:blipFill rotWithShape="1">
          <a:blip r:embed="rId5"/>
          <a:srcRect r="1039"/>
          <a:stretch/>
        </p:blipFill>
        <p:spPr>
          <a:xfrm>
            <a:off x="1104416" y="713501"/>
            <a:ext cx="6803715" cy="3749225"/>
          </a:xfrm>
          <a:prstGeom prst="rect">
            <a:avLst/>
          </a:prstGeom>
        </p:spPr>
      </p:pic>
    </p:spTree>
    <p:extLst>
      <p:ext uri="{BB962C8B-B14F-4D97-AF65-F5344CB8AC3E}">
        <p14:creationId xmlns:p14="http://schemas.microsoft.com/office/powerpoint/2010/main" val="158676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21107" y="465330"/>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LOS REQUISITOS DE EJECUCIÓN DE UN CONTRATO</a:t>
            </a:r>
          </a:p>
        </p:txBody>
      </p:sp>
      <p:pic>
        <p:nvPicPr>
          <p:cNvPr id="5" name="Imagen 4">
            <a:extLst>
              <a:ext uri="{FF2B5EF4-FFF2-40B4-BE49-F238E27FC236}">
                <a16:creationId xmlns:a16="http://schemas.microsoft.com/office/drawing/2014/main" id="{3C81DE83-833A-40CB-B956-893AA97836C6}"/>
              </a:ext>
            </a:extLst>
          </p:cNvPr>
          <p:cNvPicPr>
            <a:picLocks noChangeAspect="1"/>
          </p:cNvPicPr>
          <p:nvPr/>
        </p:nvPicPr>
        <p:blipFill>
          <a:blip r:embed="rId5"/>
          <a:stretch>
            <a:fillRect/>
          </a:stretch>
        </p:blipFill>
        <p:spPr>
          <a:xfrm>
            <a:off x="726675" y="1397890"/>
            <a:ext cx="7524356" cy="3118699"/>
          </a:xfrm>
          <a:prstGeom prst="rect">
            <a:avLst/>
          </a:prstGeom>
        </p:spPr>
      </p:pic>
    </p:spTree>
    <p:extLst>
      <p:ext uri="{BB962C8B-B14F-4D97-AF65-F5344CB8AC3E}">
        <p14:creationId xmlns:p14="http://schemas.microsoft.com/office/powerpoint/2010/main" val="375132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21107" y="465330"/>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INCUMPLIMIENTO DEL CONTRATO DEL ESTADO</a:t>
            </a:r>
          </a:p>
        </p:txBody>
      </p:sp>
      <p:pic>
        <p:nvPicPr>
          <p:cNvPr id="3" name="Imagen 2">
            <a:extLst>
              <a:ext uri="{FF2B5EF4-FFF2-40B4-BE49-F238E27FC236}">
                <a16:creationId xmlns:a16="http://schemas.microsoft.com/office/drawing/2014/main" id="{A2DE5BE4-09B0-4BB5-A746-31F4025A5757}"/>
              </a:ext>
            </a:extLst>
          </p:cNvPr>
          <p:cNvPicPr>
            <a:picLocks noChangeAspect="1"/>
          </p:cNvPicPr>
          <p:nvPr/>
        </p:nvPicPr>
        <p:blipFill>
          <a:blip r:embed="rId5"/>
          <a:stretch>
            <a:fillRect/>
          </a:stretch>
        </p:blipFill>
        <p:spPr>
          <a:xfrm>
            <a:off x="1193151" y="1124817"/>
            <a:ext cx="7142662" cy="3960797"/>
          </a:xfrm>
          <a:prstGeom prst="rect">
            <a:avLst/>
          </a:prstGeom>
        </p:spPr>
      </p:pic>
    </p:spTree>
    <p:extLst>
      <p:ext uri="{BB962C8B-B14F-4D97-AF65-F5344CB8AC3E}">
        <p14:creationId xmlns:p14="http://schemas.microsoft.com/office/powerpoint/2010/main" val="125079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155424"/>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21107" y="465330"/>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¿QUÉ ES LA SUSPENSIÓN DEL CONTRATO DEL ESTADO?</a:t>
            </a:r>
          </a:p>
        </p:txBody>
      </p:sp>
      <p:sp>
        <p:nvSpPr>
          <p:cNvPr id="10" name="CuadroTexto 9">
            <a:extLst>
              <a:ext uri="{FF2B5EF4-FFF2-40B4-BE49-F238E27FC236}">
                <a16:creationId xmlns:a16="http://schemas.microsoft.com/office/drawing/2014/main" id="{821ADE78-A983-4E9F-9AE7-9592C2986D20}"/>
              </a:ext>
            </a:extLst>
          </p:cNvPr>
          <p:cNvSpPr txBox="1"/>
          <p:nvPr/>
        </p:nvSpPr>
        <p:spPr>
          <a:xfrm>
            <a:off x="753666" y="1274088"/>
            <a:ext cx="7636668" cy="3323987"/>
          </a:xfrm>
          <a:prstGeom prst="rect">
            <a:avLst/>
          </a:prstGeom>
          <a:noFill/>
        </p:spPr>
        <p:txBody>
          <a:bodyPr wrap="square">
            <a:spAutoFit/>
          </a:bodyPr>
          <a:lstStyle/>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Es una figura de reglamentación contractual, y por lo tanto, para que proceda, debe haber sido pactada en el contrato.</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Sólo procede por el mutuo acuerdo entre las partes, ninguna puede imponérsela a la otra. </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No es una modificación al contrato, es un congelamiento de las obligaciones del contratista y del contratante.</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La suspensión se da por hechos externos a las partes, o simplemente por el mutuo acuerdo.</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La suspensión se da por hechos que son superables, es decir, no se puede tratar de hechos permanentes y debe estar condicionada, a que se superen.</a:t>
            </a:r>
          </a:p>
          <a:p>
            <a:pPr algn="just"/>
            <a:endParaRPr lang="es-CO" sz="1500" b="0" i="0" u="none" strike="noStrike" baseline="0" dirty="0">
              <a:solidFill>
                <a:srgbClr val="000000"/>
              </a:solidFill>
              <a:latin typeface="Work Sans" panose="00000500000000000000"/>
            </a:endParaRPr>
          </a:p>
          <a:p>
            <a:pPr marL="285750" indent="-285750" algn="just">
              <a:buFont typeface="Wingdings" panose="05000000000000000000" pitchFamily="2" charset="2"/>
              <a:buChar char="ü"/>
            </a:pPr>
            <a:r>
              <a:rPr lang="es-CO" sz="1500" b="0" i="0" u="none" strike="noStrike" baseline="0" dirty="0">
                <a:solidFill>
                  <a:srgbClr val="000000"/>
                </a:solidFill>
                <a:latin typeface="Work Sans" panose="00000500000000000000"/>
              </a:rPr>
              <a:t>La suspensión puede ser parcial o total.</a:t>
            </a:r>
            <a:endParaRPr lang="es-CO" sz="1500" dirty="0">
              <a:latin typeface="Work Sans" panose="00000500000000000000"/>
            </a:endParaRPr>
          </a:p>
        </p:txBody>
      </p:sp>
    </p:spTree>
    <p:extLst>
      <p:ext uri="{BB962C8B-B14F-4D97-AF65-F5344CB8AC3E}">
        <p14:creationId xmlns:p14="http://schemas.microsoft.com/office/powerpoint/2010/main" val="319525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19034" y="4680018"/>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164306"/>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p:txBody>
      </p:sp>
      <p:sp>
        <p:nvSpPr>
          <p:cNvPr id="12" name="CuadroTexto 11">
            <a:extLst>
              <a:ext uri="{FF2B5EF4-FFF2-40B4-BE49-F238E27FC236}">
                <a16:creationId xmlns:a16="http://schemas.microsoft.com/office/drawing/2014/main" id="{2724B57A-951A-4D7E-9F65-ADBD9F697BDB}"/>
              </a:ext>
            </a:extLst>
          </p:cNvPr>
          <p:cNvSpPr txBox="1"/>
          <p:nvPr/>
        </p:nvSpPr>
        <p:spPr>
          <a:xfrm>
            <a:off x="476234" y="957263"/>
            <a:ext cx="8460597" cy="2062103"/>
          </a:xfrm>
          <a:prstGeom prst="rect">
            <a:avLst/>
          </a:prstGeom>
          <a:noFill/>
        </p:spPr>
        <p:txBody>
          <a:bodyPr wrap="square">
            <a:spAutoFit/>
          </a:bodyPr>
          <a:lstStyle/>
          <a:p>
            <a:pPr algn="just"/>
            <a:r>
              <a:rPr lang="es-CO" sz="1600" b="0" i="0" dirty="0">
                <a:solidFill>
                  <a:srgbClr val="000000"/>
                </a:solidFill>
                <a:effectLst/>
                <a:latin typeface="Work Sans" panose="00000500000000000000"/>
              </a:rPr>
              <a:t>Para el cumplimiento de los fines de la contratación estatal, en especial los mencionados en el artículo 3 de la Ley 80 de 1993, al celebrar un contrato las entidades estatales buscan obtener el fin primordial que es la prevalencia del interés general sobre el interés particular, que se traduce en el beneficio que la ciudadanía recibirá con la ejecución del contrato estatal y la responsabilidad de las entidades estatales de asumir la dirección general y el control y vigilancia de la ejecución del contrato, este deber se realiza a través de un supervisor o un interventor.</a:t>
            </a:r>
          </a:p>
          <a:p>
            <a:pPr algn="just"/>
            <a:endParaRPr lang="es-CO" sz="1600" dirty="0">
              <a:latin typeface="Work Sans" panose="00000500000000000000"/>
            </a:endParaRPr>
          </a:p>
          <a:p>
            <a:pPr algn="just"/>
            <a:endParaRPr lang="es-CO" sz="1600" b="0" i="0" dirty="0">
              <a:solidFill>
                <a:srgbClr val="000000"/>
              </a:solidFill>
              <a:effectLst/>
              <a:latin typeface="Work Sans" panose="00000500000000000000"/>
            </a:endParaRPr>
          </a:p>
        </p:txBody>
      </p:sp>
      <p:pic>
        <p:nvPicPr>
          <p:cNvPr id="3" name="Imagen 2">
            <a:extLst>
              <a:ext uri="{FF2B5EF4-FFF2-40B4-BE49-F238E27FC236}">
                <a16:creationId xmlns:a16="http://schemas.microsoft.com/office/drawing/2014/main" id="{DB63E738-F257-4A54-95E9-42D10E2DAF1D}"/>
              </a:ext>
            </a:extLst>
          </p:cNvPr>
          <p:cNvPicPr>
            <a:picLocks noChangeAspect="1"/>
          </p:cNvPicPr>
          <p:nvPr/>
        </p:nvPicPr>
        <p:blipFill>
          <a:blip r:embed="rId5"/>
          <a:stretch>
            <a:fillRect/>
          </a:stretch>
        </p:blipFill>
        <p:spPr>
          <a:xfrm>
            <a:off x="2280948" y="2825421"/>
            <a:ext cx="4248439" cy="1854597"/>
          </a:xfrm>
          <a:prstGeom prst="rect">
            <a:avLst/>
          </a:prstGeom>
        </p:spPr>
      </p:pic>
    </p:spTree>
    <p:extLst>
      <p:ext uri="{BB962C8B-B14F-4D97-AF65-F5344CB8AC3E}">
        <p14:creationId xmlns:p14="http://schemas.microsoft.com/office/powerpoint/2010/main" val="3741567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13963"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p:txBody>
      </p:sp>
      <p:sp>
        <p:nvSpPr>
          <p:cNvPr id="13" name="CuadroTexto 12">
            <a:extLst>
              <a:ext uri="{FF2B5EF4-FFF2-40B4-BE49-F238E27FC236}">
                <a16:creationId xmlns:a16="http://schemas.microsoft.com/office/drawing/2014/main" id="{71B81C95-9C32-47C5-9E53-CE523D57912F}"/>
              </a:ext>
            </a:extLst>
          </p:cNvPr>
          <p:cNvSpPr txBox="1"/>
          <p:nvPr/>
        </p:nvSpPr>
        <p:spPr>
          <a:xfrm>
            <a:off x="424650" y="769080"/>
            <a:ext cx="3691745" cy="2893100"/>
          </a:xfrm>
          <a:prstGeom prst="rect">
            <a:avLst/>
          </a:prstGeom>
          <a:noFill/>
        </p:spPr>
        <p:txBody>
          <a:bodyPr wrap="square">
            <a:spAutoFit/>
          </a:bodyPr>
          <a:lstStyle/>
          <a:p>
            <a:pPr algn="ctr"/>
            <a:r>
              <a:rPr lang="es-CO" sz="1400" b="1" i="1" u="none" strike="noStrike" baseline="0" dirty="0">
                <a:solidFill>
                  <a:srgbClr val="00B0F0"/>
                </a:solidFill>
                <a:latin typeface="Work Sans" panose="00000500000000000000"/>
              </a:rPr>
              <a:t>SUPERVISIÓN</a:t>
            </a:r>
          </a:p>
          <a:p>
            <a:endParaRPr lang="es-CO" b="1" i="1" dirty="0">
              <a:solidFill>
                <a:srgbClr val="006D88"/>
              </a:solidFill>
              <a:latin typeface="Work Sans" panose="00000500000000000000"/>
            </a:endParaRPr>
          </a:p>
          <a:p>
            <a:pPr algn="just"/>
            <a:r>
              <a:rPr lang="es-CO" b="0" i="0" u="none" strike="noStrike" baseline="0" dirty="0">
                <a:latin typeface="Work Sans" panose="00000500000000000000"/>
              </a:rPr>
              <a:t>La supervisión consistirá en el seguimiento técnico, administrativo, financiero, contable, y jurídico que sobre el cumplimiento del objeto del contrato, es ejercida por la misma entidad estatal cuando no requieren conocimientos especializados. </a:t>
            </a:r>
          </a:p>
          <a:p>
            <a:pPr algn="just"/>
            <a:endParaRPr lang="es-CO" dirty="0">
              <a:latin typeface="Work Sans" panose="00000500000000000000"/>
            </a:endParaRPr>
          </a:p>
          <a:p>
            <a:pPr algn="just"/>
            <a:r>
              <a:rPr lang="es-CO" b="0" i="0" u="none" strike="noStrike" baseline="0" dirty="0">
                <a:latin typeface="Work Sans" panose="00000500000000000000"/>
              </a:rPr>
              <a:t>Para la supervisión, la Entidad estatal podrá contratar personal de apoyo, a través de los contratos de prestación de servicios que sean requeridos.</a:t>
            </a:r>
          </a:p>
        </p:txBody>
      </p:sp>
      <p:sp>
        <p:nvSpPr>
          <p:cNvPr id="14" name="CuadroTexto 13">
            <a:extLst>
              <a:ext uri="{FF2B5EF4-FFF2-40B4-BE49-F238E27FC236}">
                <a16:creationId xmlns:a16="http://schemas.microsoft.com/office/drawing/2014/main" id="{B36ADEC0-5936-4646-8C74-BC9DA23F6E0A}"/>
              </a:ext>
            </a:extLst>
          </p:cNvPr>
          <p:cNvSpPr txBox="1"/>
          <p:nvPr/>
        </p:nvSpPr>
        <p:spPr>
          <a:xfrm>
            <a:off x="4867274" y="601443"/>
            <a:ext cx="3852076" cy="3539430"/>
          </a:xfrm>
          <a:prstGeom prst="rect">
            <a:avLst/>
          </a:prstGeom>
          <a:noFill/>
        </p:spPr>
        <p:txBody>
          <a:bodyPr wrap="square">
            <a:spAutoFit/>
          </a:bodyPr>
          <a:lstStyle/>
          <a:p>
            <a:pPr algn="ctr"/>
            <a:r>
              <a:rPr lang="es-CO" sz="1400" b="1" i="1" u="none" strike="noStrike" baseline="0" dirty="0">
                <a:solidFill>
                  <a:srgbClr val="00B0F0"/>
                </a:solidFill>
                <a:latin typeface="Work Sans" panose="00000500000000000000"/>
              </a:rPr>
              <a:t>INTERVENTORÍA</a:t>
            </a:r>
          </a:p>
          <a:p>
            <a:endParaRPr lang="es-CO" b="1" i="1" dirty="0">
              <a:solidFill>
                <a:srgbClr val="006D88"/>
              </a:solidFill>
              <a:latin typeface="Work Sans" panose="00000500000000000000"/>
            </a:endParaRPr>
          </a:p>
          <a:p>
            <a:pPr algn="just"/>
            <a:r>
              <a:rPr lang="es-CO" b="0" i="0" u="none" strike="noStrike" baseline="0" dirty="0">
                <a:latin typeface="Work Sans" panose="00000500000000000000"/>
              </a:rPr>
              <a:t>La interventoría consistirá en el seguimiento técnico que sobre el cumplimiento del contrato realice una persona natural o jurídica contratada para tal fin por la Entidad Estatal, cuando el seguimiento del contrato suponga conocimiento especializado en la materia, o cuando la complejidad o la extensión de este lo justifiquen. </a:t>
            </a:r>
          </a:p>
          <a:p>
            <a:pPr algn="just"/>
            <a:endParaRPr lang="es-CO" dirty="0">
              <a:latin typeface="Work Sans" panose="00000500000000000000"/>
            </a:endParaRPr>
          </a:p>
          <a:p>
            <a:pPr algn="just"/>
            <a:r>
              <a:rPr lang="es-CO" b="0" i="0" u="none" strike="noStrike" baseline="0" dirty="0">
                <a:latin typeface="Work Sans" panose="00000500000000000000"/>
              </a:rPr>
              <a:t>No obstante, lo anterior cuando la entidad lo encuentre justificado y acorde a la naturaleza del contrato principal, podrá contratar el seguimiento administrativo, técnico, financiero, contable, jurídico del objeto o contrato dentro de la interventoría.</a:t>
            </a:r>
          </a:p>
        </p:txBody>
      </p:sp>
      <p:pic>
        <p:nvPicPr>
          <p:cNvPr id="7" name="Imagen 6">
            <a:extLst>
              <a:ext uri="{FF2B5EF4-FFF2-40B4-BE49-F238E27FC236}">
                <a16:creationId xmlns:a16="http://schemas.microsoft.com/office/drawing/2014/main" id="{FCBC54C2-2547-4678-AC15-11B8BE9E8043}"/>
              </a:ext>
            </a:extLst>
          </p:cNvPr>
          <p:cNvPicPr>
            <a:picLocks noChangeAspect="1"/>
          </p:cNvPicPr>
          <p:nvPr/>
        </p:nvPicPr>
        <p:blipFill>
          <a:blip r:embed="rId5"/>
          <a:stretch>
            <a:fillRect/>
          </a:stretch>
        </p:blipFill>
        <p:spPr>
          <a:xfrm>
            <a:off x="1550528" y="3662180"/>
            <a:ext cx="3021472" cy="1245968"/>
          </a:xfrm>
          <a:prstGeom prst="rect">
            <a:avLst/>
          </a:prstGeom>
        </p:spPr>
      </p:pic>
    </p:spTree>
    <p:extLst>
      <p:ext uri="{BB962C8B-B14F-4D97-AF65-F5344CB8AC3E}">
        <p14:creationId xmlns:p14="http://schemas.microsoft.com/office/powerpoint/2010/main" val="309922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19034" y="4680018"/>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164306"/>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200" b="1" i="1" dirty="0">
                <a:solidFill>
                  <a:srgbClr val="0070C0"/>
                </a:solidFill>
                <a:latin typeface="Work Sans" panose="00000500000000000000"/>
              </a:rPr>
              <a:t>Al interior del Ministerio de Cultura</a:t>
            </a:r>
            <a:endParaRPr lang="es-CO" sz="2200" b="1" i="1" dirty="0">
              <a:solidFill>
                <a:srgbClr val="0070C0"/>
              </a:solidFill>
              <a:effectLst/>
              <a:latin typeface="Work Sans" panose="00000500000000000000"/>
            </a:endParaRPr>
          </a:p>
        </p:txBody>
      </p:sp>
      <p:sp>
        <p:nvSpPr>
          <p:cNvPr id="10" name="CuadroTexto 9">
            <a:extLst>
              <a:ext uri="{FF2B5EF4-FFF2-40B4-BE49-F238E27FC236}">
                <a16:creationId xmlns:a16="http://schemas.microsoft.com/office/drawing/2014/main" id="{BF17F7F0-D454-449E-90E9-B9C1F02A57B8}"/>
              </a:ext>
            </a:extLst>
          </p:cNvPr>
          <p:cNvSpPr txBox="1"/>
          <p:nvPr/>
        </p:nvSpPr>
        <p:spPr>
          <a:xfrm>
            <a:off x="792957" y="971310"/>
            <a:ext cx="7915274" cy="2246769"/>
          </a:xfrm>
          <a:prstGeom prst="rect">
            <a:avLst/>
          </a:prstGeom>
          <a:noFill/>
        </p:spPr>
        <p:txBody>
          <a:bodyPr wrap="square">
            <a:spAutoFit/>
          </a:bodyPr>
          <a:lstStyle/>
          <a:p>
            <a:pPr marL="285750" indent="-285750" algn="just">
              <a:buFont typeface="Wingdings" panose="05000000000000000000" pitchFamily="2" charset="2"/>
              <a:buChar char="ü"/>
            </a:pPr>
            <a:r>
              <a:rPr lang="es-CO" sz="1400" b="0" i="0" u="none" strike="noStrike" baseline="0" dirty="0">
                <a:latin typeface="Lato-Light"/>
              </a:rPr>
              <a:t>Proceso Contratación (Adquisición De Bienes Y Servicios) </a:t>
            </a:r>
          </a:p>
          <a:p>
            <a:pPr algn="just"/>
            <a:endParaRPr lang="es-CO" dirty="0">
              <a:latin typeface="Lato-Light"/>
            </a:endParaRPr>
          </a:p>
          <a:p>
            <a:pPr marL="285750" indent="-285750" algn="just">
              <a:buFont typeface="Wingdings" panose="05000000000000000000" pitchFamily="2" charset="2"/>
              <a:buChar char="ü"/>
            </a:pPr>
            <a:r>
              <a:rPr lang="es-CO" sz="1400" b="0" i="0" u="none" strike="noStrike" baseline="0" dirty="0">
                <a:latin typeface="Lato-Light"/>
              </a:rPr>
              <a:t>Procedimiento supervisión y/o interventoría de contratos y convenios del Ministerio de Cultura.</a:t>
            </a:r>
          </a:p>
          <a:p>
            <a:pPr algn="just"/>
            <a:endParaRPr lang="es-CO" dirty="0">
              <a:latin typeface="Lato-Light"/>
            </a:endParaRPr>
          </a:p>
          <a:p>
            <a:pPr marL="285750" indent="-285750" algn="just">
              <a:buFont typeface="Wingdings" panose="05000000000000000000" pitchFamily="2" charset="2"/>
              <a:buChar char="ü"/>
            </a:pPr>
            <a:r>
              <a:rPr lang="es-CO" sz="1400" b="0" i="0" u="none" strike="noStrike" baseline="0" dirty="0">
                <a:latin typeface="Lato-Light"/>
              </a:rPr>
              <a:t>Resolución 3034 del 25 de septiembre de 2019, “Mediante la cual se actualiza el Manual de Interventoría y supervisión de Contratos y Convenios del Ministerio de Cultura”. </a:t>
            </a:r>
          </a:p>
          <a:p>
            <a:pPr algn="just"/>
            <a:endParaRPr lang="es-CO" dirty="0">
              <a:latin typeface="Lato-Light"/>
            </a:endParaRPr>
          </a:p>
          <a:p>
            <a:pPr marL="285750" indent="-285750" algn="just">
              <a:buFont typeface="Wingdings" panose="05000000000000000000" pitchFamily="2" charset="2"/>
              <a:buChar char="ü"/>
            </a:pPr>
            <a:r>
              <a:rPr lang="es-CO" sz="1400" b="0" i="0" u="none" strike="noStrike" baseline="0" dirty="0">
                <a:latin typeface="Lato-Light"/>
              </a:rPr>
              <a:t>Resolución 1711 del 12 de junio del 2019, “Mediante la cual se actualiza el Manual de Contratación del Ministerio de Cultura” </a:t>
            </a:r>
          </a:p>
        </p:txBody>
      </p:sp>
      <p:pic>
        <p:nvPicPr>
          <p:cNvPr id="11" name="Imagen 10">
            <a:extLst>
              <a:ext uri="{FF2B5EF4-FFF2-40B4-BE49-F238E27FC236}">
                <a16:creationId xmlns:a16="http://schemas.microsoft.com/office/drawing/2014/main" id="{F955635B-5662-471C-B141-A91289BA8C2F}"/>
              </a:ext>
            </a:extLst>
          </p:cNvPr>
          <p:cNvPicPr>
            <a:picLocks noChangeAspect="1"/>
          </p:cNvPicPr>
          <p:nvPr/>
        </p:nvPicPr>
        <p:blipFill rotWithShape="1">
          <a:blip r:embed="rId5"/>
          <a:srcRect t="7076" b="1"/>
          <a:stretch/>
        </p:blipFill>
        <p:spPr>
          <a:xfrm>
            <a:off x="7474565" y="853420"/>
            <a:ext cx="1447980" cy="888740"/>
          </a:xfrm>
          <a:prstGeom prst="rect">
            <a:avLst/>
          </a:prstGeom>
        </p:spPr>
      </p:pic>
      <p:pic>
        <p:nvPicPr>
          <p:cNvPr id="13" name="Imagen 12">
            <a:extLst>
              <a:ext uri="{FF2B5EF4-FFF2-40B4-BE49-F238E27FC236}">
                <a16:creationId xmlns:a16="http://schemas.microsoft.com/office/drawing/2014/main" id="{36E3C566-11F4-4A32-80E3-335C93B19700}"/>
              </a:ext>
            </a:extLst>
          </p:cNvPr>
          <p:cNvPicPr>
            <a:picLocks noChangeAspect="1"/>
          </p:cNvPicPr>
          <p:nvPr/>
        </p:nvPicPr>
        <p:blipFill>
          <a:blip r:embed="rId6"/>
          <a:stretch>
            <a:fillRect/>
          </a:stretch>
        </p:blipFill>
        <p:spPr>
          <a:xfrm>
            <a:off x="2470425" y="3421694"/>
            <a:ext cx="6152081" cy="1692494"/>
          </a:xfrm>
          <a:prstGeom prst="rect">
            <a:avLst/>
          </a:prstGeom>
        </p:spPr>
      </p:pic>
    </p:spTree>
    <p:extLst>
      <p:ext uri="{BB962C8B-B14F-4D97-AF65-F5344CB8AC3E}">
        <p14:creationId xmlns:p14="http://schemas.microsoft.com/office/powerpoint/2010/main" val="290777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164306"/>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200" b="1" i="1" dirty="0">
                <a:solidFill>
                  <a:srgbClr val="0070C0"/>
                </a:solidFill>
                <a:latin typeface="Work Sans" panose="00000500000000000000"/>
              </a:rPr>
              <a:t>Al interior del Ministerio de Cultura</a:t>
            </a:r>
            <a:endParaRPr lang="es-CO" sz="2200" b="1" i="1" dirty="0">
              <a:solidFill>
                <a:srgbClr val="0070C0"/>
              </a:solidFill>
              <a:effectLst/>
              <a:latin typeface="Work Sans" panose="00000500000000000000"/>
            </a:endParaRPr>
          </a:p>
        </p:txBody>
      </p:sp>
      <p:sp>
        <p:nvSpPr>
          <p:cNvPr id="10" name="CuadroTexto 9">
            <a:extLst>
              <a:ext uri="{FF2B5EF4-FFF2-40B4-BE49-F238E27FC236}">
                <a16:creationId xmlns:a16="http://schemas.microsoft.com/office/drawing/2014/main" id="{BF17F7F0-D454-449E-90E9-B9C1F02A57B8}"/>
              </a:ext>
            </a:extLst>
          </p:cNvPr>
          <p:cNvSpPr txBox="1"/>
          <p:nvPr/>
        </p:nvSpPr>
        <p:spPr>
          <a:xfrm>
            <a:off x="928687" y="933746"/>
            <a:ext cx="7100887" cy="523220"/>
          </a:xfrm>
          <a:prstGeom prst="rect">
            <a:avLst/>
          </a:prstGeom>
          <a:noFill/>
        </p:spPr>
        <p:txBody>
          <a:bodyPr wrap="square">
            <a:spAutoFit/>
          </a:bodyPr>
          <a:lstStyle/>
          <a:p>
            <a:pPr marL="285750" indent="-285750" algn="just">
              <a:buFont typeface="Wingdings" panose="05000000000000000000" pitchFamily="2" charset="2"/>
              <a:buChar char="ü"/>
            </a:pPr>
            <a:r>
              <a:rPr lang="es-CO" sz="1400" b="0" i="0" u="none" strike="noStrike" baseline="0" dirty="0">
                <a:latin typeface="Lato-Light"/>
              </a:rPr>
              <a:t>Se sugiere tener en cuenta los documentos anexos en el procedimiento para adelantar la supervisión e interventoría.</a:t>
            </a:r>
          </a:p>
        </p:txBody>
      </p:sp>
      <p:pic>
        <p:nvPicPr>
          <p:cNvPr id="3" name="Imagen 2">
            <a:extLst>
              <a:ext uri="{FF2B5EF4-FFF2-40B4-BE49-F238E27FC236}">
                <a16:creationId xmlns:a16="http://schemas.microsoft.com/office/drawing/2014/main" id="{2EE10501-EC40-408E-860A-934C55AE713D}"/>
              </a:ext>
            </a:extLst>
          </p:cNvPr>
          <p:cNvPicPr>
            <a:picLocks noChangeAspect="1"/>
          </p:cNvPicPr>
          <p:nvPr/>
        </p:nvPicPr>
        <p:blipFill>
          <a:blip r:embed="rId4"/>
          <a:stretch>
            <a:fillRect/>
          </a:stretch>
        </p:blipFill>
        <p:spPr>
          <a:xfrm>
            <a:off x="1238444" y="1563227"/>
            <a:ext cx="6481372" cy="3267141"/>
          </a:xfrm>
          <a:prstGeom prst="rect">
            <a:avLst/>
          </a:prstGeom>
        </p:spPr>
      </p:pic>
      <p:pic>
        <p:nvPicPr>
          <p:cNvPr id="12" name="Google Shape;71;p15">
            <a:extLst>
              <a:ext uri="{FF2B5EF4-FFF2-40B4-BE49-F238E27FC236}">
                <a16:creationId xmlns:a16="http://schemas.microsoft.com/office/drawing/2014/main" id="{33AEBF7A-9608-4671-994D-0CA88EF2EE9E}"/>
              </a:ext>
            </a:extLst>
          </p:cNvPr>
          <p:cNvPicPr preferRelativeResize="0"/>
          <p:nvPr/>
        </p:nvPicPr>
        <p:blipFill>
          <a:blip r:embed="rId5">
            <a:alphaModFix/>
          </a:blip>
          <a:stretch>
            <a:fillRect/>
          </a:stretch>
        </p:blipFill>
        <p:spPr>
          <a:xfrm>
            <a:off x="6986573" y="4619893"/>
            <a:ext cx="2086001" cy="420950"/>
          </a:xfrm>
          <a:prstGeom prst="rect">
            <a:avLst/>
          </a:prstGeom>
          <a:noFill/>
          <a:ln>
            <a:noFill/>
          </a:ln>
        </p:spPr>
      </p:pic>
    </p:spTree>
    <p:extLst>
      <p:ext uri="{BB962C8B-B14F-4D97-AF65-F5344CB8AC3E}">
        <p14:creationId xmlns:p14="http://schemas.microsoft.com/office/powerpoint/2010/main" val="2216022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164306"/>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200" b="1" i="1" dirty="0">
                <a:solidFill>
                  <a:srgbClr val="0070C0"/>
                </a:solidFill>
                <a:latin typeface="Work Sans" panose="00000500000000000000"/>
              </a:rPr>
              <a:t>Al interior del Ministerio de Cultura</a:t>
            </a:r>
            <a:endParaRPr lang="es-CO" sz="2200" b="1" i="1" dirty="0">
              <a:solidFill>
                <a:srgbClr val="0070C0"/>
              </a:solidFill>
              <a:effectLst/>
              <a:latin typeface="Work Sans" panose="00000500000000000000"/>
            </a:endParaRPr>
          </a:p>
        </p:txBody>
      </p:sp>
      <p:pic>
        <p:nvPicPr>
          <p:cNvPr id="4" name="Imagen 3">
            <a:extLst>
              <a:ext uri="{FF2B5EF4-FFF2-40B4-BE49-F238E27FC236}">
                <a16:creationId xmlns:a16="http://schemas.microsoft.com/office/drawing/2014/main" id="{BE154A9F-CDD1-42DF-A440-26B2FDAC1AD7}"/>
              </a:ext>
            </a:extLst>
          </p:cNvPr>
          <p:cNvPicPr>
            <a:picLocks noChangeAspect="1"/>
          </p:cNvPicPr>
          <p:nvPr/>
        </p:nvPicPr>
        <p:blipFill>
          <a:blip r:embed="rId4"/>
          <a:stretch>
            <a:fillRect/>
          </a:stretch>
        </p:blipFill>
        <p:spPr>
          <a:xfrm>
            <a:off x="2739073" y="862960"/>
            <a:ext cx="3847464" cy="4280540"/>
          </a:xfrm>
          <a:prstGeom prst="rect">
            <a:avLst/>
          </a:prstGeom>
        </p:spPr>
      </p:pic>
      <p:pic>
        <p:nvPicPr>
          <p:cNvPr id="8" name="Google Shape;71;p15">
            <a:extLst>
              <a:ext uri="{FF2B5EF4-FFF2-40B4-BE49-F238E27FC236}">
                <a16:creationId xmlns:a16="http://schemas.microsoft.com/office/drawing/2014/main" id="{C71820B4-01FE-48EE-8E92-AAB5FB979934}"/>
              </a:ext>
            </a:extLst>
          </p:cNvPr>
          <p:cNvPicPr preferRelativeResize="0"/>
          <p:nvPr/>
        </p:nvPicPr>
        <p:blipFill>
          <a:blip r:embed="rId5">
            <a:alphaModFix/>
          </a:blip>
          <a:stretch>
            <a:fillRect/>
          </a:stretch>
        </p:blipFill>
        <p:spPr>
          <a:xfrm>
            <a:off x="19034" y="4680018"/>
            <a:ext cx="2086001" cy="420950"/>
          </a:xfrm>
          <a:prstGeom prst="rect">
            <a:avLst/>
          </a:prstGeom>
          <a:noFill/>
          <a:ln>
            <a:noFill/>
          </a:ln>
        </p:spPr>
      </p:pic>
    </p:spTree>
    <p:extLst>
      <p:ext uri="{BB962C8B-B14F-4D97-AF65-F5344CB8AC3E}">
        <p14:creationId xmlns:p14="http://schemas.microsoft.com/office/powerpoint/2010/main" val="297396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78656" y="912919"/>
            <a:ext cx="7993856" cy="707886"/>
          </a:xfrm>
          <a:prstGeom prst="rect">
            <a:avLst/>
          </a:prstGeom>
          <a:noFill/>
        </p:spPr>
        <p:txBody>
          <a:bodyPr wrap="square">
            <a:spAutoFit/>
          </a:bodyPr>
          <a:lstStyle/>
          <a:p>
            <a:r>
              <a:rPr lang="es-CO" sz="2000" b="0" i="0" dirty="0">
                <a:solidFill>
                  <a:srgbClr val="333333"/>
                </a:solidFill>
                <a:effectLst/>
                <a:latin typeface="Work Sans" panose="00000500000000000000"/>
              </a:rPr>
              <a:t>Se debe tener en consideración a la hora de ejercer la contratación, entre otros, los siguientes fundamentos constitucionales y legales:</a:t>
            </a:r>
            <a:endParaRPr lang="es-CO" sz="2000" dirty="0">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757362" y="296480"/>
            <a:ext cx="5993606" cy="430887"/>
          </a:xfrm>
          <a:prstGeom prst="rect">
            <a:avLst/>
          </a:prstGeom>
          <a:noFill/>
        </p:spPr>
        <p:txBody>
          <a:bodyPr wrap="square">
            <a:spAutoFit/>
          </a:bodyPr>
          <a:lstStyle/>
          <a:p>
            <a:pPr algn="l"/>
            <a:r>
              <a:rPr lang="es-CO" sz="2200" b="1" i="0" dirty="0">
                <a:solidFill>
                  <a:srgbClr val="0070C0"/>
                </a:solidFill>
                <a:effectLst/>
                <a:latin typeface="Work Sans" panose="00000500000000000000"/>
              </a:rPr>
              <a:t>FUNDAMENTOS CONSTITUCIONALES Y LEGALES</a:t>
            </a:r>
          </a:p>
        </p:txBody>
      </p:sp>
      <p:pic>
        <p:nvPicPr>
          <p:cNvPr id="7" name="Imagen 6">
            <a:extLst>
              <a:ext uri="{FF2B5EF4-FFF2-40B4-BE49-F238E27FC236}">
                <a16:creationId xmlns:a16="http://schemas.microsoft.com/office/drawing/2014/main" id="{EF3F3AEC-2CAF-4131-B1E9-9FA2C8B1BB28}"/>
              </a:ext>
            </a:extLst>
          </p:cNvPr>
          <p:cNvPicPr>
            <a:picLocks noChangeAspect="1"/>
          </p:cNvPicPr>
          <p:nvPr/>
        </p:nvPicPr>
        <p:blipFill rotWithShape="1">
          <a:blip r:embed="rId4"/>
          <a:srcRect l="20611" r="17309" b="52195"/>
          <a:stretch/>
        </p:blipFill>
        <p:spPr>
          <a:xfrm>
            <a:off x="1471613" y="1620805"/>
            <a:ext cx="1514347" cy="1286338"/>
          </a:xfrm>
          <a:prstGeom prst="rect">
            <a:avLst/>
          </a:prstGeom>
        </p:spPr>
      </p:pic>
      <p:pic>
        <p:nvPicPr>
          <p:cNvPr id="11" name="Imagen 10">
            <a:extLst>
              <a:ext uri="{FF2B5EF4-FFF2-40B4-BE49-F238E27FC236}">
                <a16:creationId xmlns:a16="http://schemas.microsoft.com/office/drawing/2014/main" id="{627F2783-FE97-4B1C-B9C1-36D67F73F4BE}"/>
              </a:ext>
            </a:extLst>
          </p:cNvPr>
          <p:cNvPicPr>
            <a:picLocks noChangeAspect="1"/>
          </p:cNvPicPr>
          <p:nvPr/>
        </p:nvPicPr>
        <p:blipFill rotWithShape="1">
          <a:blip r:embed="rId5"/>
          <a:srcRect l="26498" r="23974" b="52750"/>
          <a:stretch/>
        </p:blipFill>
        <p:spPr>
          <a:xfrm>
            <a:off x="5490102" y="1599373"/>
            <a:ext cx="1335880" cy="1319668"/>
          </a:xfrm>
          <a:prstGeom prst="rect">
            <a:avLst/>
          </a:prstGeom>
        </p:spPr>
      </p:pic>
      <p:sp>
        <p:nvSpPr>
          <p:cNvPr id="10" name="CuadroTexto 9">
            <a:extLst>
              <a:ext uri="{FF2B5EF4-FFF2-40B4-BE49-F238E27FC236}">
                <a16:creationId xmlns:a16="http://schemas.microsoft.com/office/drawing/2014/main" id="{965CBE19-C0E0-4295-88FF-19FBB108BCBE}"/>
              </a:ext>
            </a:extLst>
          </p:cNvPr>
          <p:cNvSpPr txBox="1"/>
          <p:nvPr/>
        </p:nvSpPr>
        <p:spPr>
          <a:xfrm>
            <a:off x="800100" y="3013763"/>
            <a:ext cx="2650332" cy="2108269"/>
          </a:xfrm>
          <a:prstGeom prst="rect">
            <a:avLst/>
          </a:prstGeom>
          <a:noFill/>
        </p:spPr>
        <p:txBody>
          <a:bodyPr wrap="square">
            <a:spAutoFit/>
          </a:bodyPr>
          <a:lstStyle/>
          <a:p>
            <a:pPr algn="ctr"/>
            <a:r>
              <a:rPr lang="es-CO" sz="1700" b="1" i="0" u="none" strike="noStrike" baseline="0" dirty="0">
                <a:solidFill>
                  <a:srgbClr val="00B0F0"/>
                </a:solidFill>
                <a:latin typeface="Work Sans" panose="00000500000000000000"/>
              </a:rPr>
              <a:t>Artículo 6</a:t>
            </a:r>
          </a:p>
          <a:p>
            <a:pPr algn="ctr"/>
            <a:r>
              <a:rPr lang="es-CO" sz="1700" b="1" i="0" u="none" strike="noStrike" baseline="0" dirty="0">
                <a:solidFill>
                  <a:srgbClr val="00B0F0"/>
                </a:solidFill>
                <a:latin typeface="Work Sans" panose="00000500000000000000"/>
              </a:rPr>
              <a:t>Artículo 29</a:t>
            </a:r>
            <a:endParaRPr lang="es-CO" sz="1700" b="1" dirty="0">
              <a:solidFill>
                <a:srgbClr val="00B0F0"/>
              </a:solidFill>
              <a:latin typeface="Work Sans" panose="00000500000000000000"/>
            </a:endParaRPr>
          </a:p>
          <a:p>
            <a:pPr algn="ctr"/>
            <a:r>
              <a:rPr lang="es-CO" sz="1700" b="1" i="0" u="none" strike="noStrike" baseline="0" dirty="0">
                <a:solidFill>
                  <a:srgbClr val="00B0F0"/>
                </a:solidFill>
                <a:latin typeface="Work Sans" panose="00000500000000000000"/>
              </a:rPr>
              <a:t>Artículo 83</a:t>
            </a:r>
          </a:p>
          <a:p>
            <a:pPr algn="ctr"/>
            <a:r>
              <a:rPr lang="es-CO" sz="1700" b="1" i="0" u="none" strike="noStrike" baseline="0" dirty="0">
                <a:solidFill>
                  <a:srgbClr val="00B0F0"/>
                </a:solidFill>
                <a:latin typeface="Work Sans" panose="00000500000000000000"/>
              </a:rPr>
              <a:t>Artículo 209</a:t>
            </a:r>
          </a:p>
          <a:p>
            <a:pPr algn="just"/>
            <a:endParaRPr lang="es-CO" sz="1500" dirty="0">
              <a:solidFill>
                <a:srgbClr val="00B0F0"/>
              </a:solidFill>
              <a:latin typeface="Work Sans" panose="00000500000000000000"/>
            </a:endParaRPr>
          </a:p>
          <a:p>
            <a:pPr algn="just"/>
            <a:r>
              <a:rPr lang="es-CO" sz="1200" dirty="0">
                <a:solidFill>
                  <a:srgbClr val="00B0F0"/>
                </a:solidFill>
                <a:latin typeface="Work Sans" panose="00000500000000000000"/>
              </a:rPr>
              <a:t>* La administración pública, en todos sus órdenes, tendrá un control interno que se ejercerá en los términos que señale la ley.</a:t>
            </a:r>
          </a:p>
        </p:txBody>
      </p:sp>
      <p:sp>
        <p:nvSpPr>
          <p:cNvPr id="12" name="CuadroTexto 11">
            <a:extLst>
              <a:ext uri="{FF2B5EF4-FFF2-40B4-BE49-F238E27FC236}">
                <a16:creationId xmlns:a16="http://schemas.microsoft.com/office/drawing/2014/main" id="{7B47AAD2-5BE3-45B2-ABD5-4D824EFE5573}"/>
              </a:ext>
            </a:extLst>
          </p:cNvPr>
          <p:cNvSpPr txBox="1"/>
          <p:nvPr/>
        </p:nvSpPr>
        <p:spPr>
          <a:xfrm>
            <a:off x="5322092" y="2907143"/>
            <a:ext cx="2650332" cy="1815882"/>
          </a:xfrm>
          <a:prstGeom prst="rect">
            <a:avLst/>
          </a:prstGeom>
          <a:noFill/>
        </p:spPr>
        <p:txBody>
          <a:bodyPr wrap="square">
            <a:spAutoFit/>
          </a:bodyPr>
          <a:lstStyle/>
          <a:p>
            <a:r>
              <a:rPr lang="es-CO" sz="1600" b="1" i="0" u="none" strike="noStrike" baseline="0" dirty="0">
                <a:solidFill>
                  <a:srgbClr val="00B0F0"/>
                </a:solidFill>
                <a:latin typeface="Work Sans" panose="00000500000000000000"/>
              </a:rPr>
              <a:t>Ley 80 de 1993</a:t>
            </a:r>
          </a:p>
          <a:p>
            <a:r>
              <a:rPr lang="es-CO" sz="1600" b="1" dirty="0">
                <a:solidFill>
                  <a:srgbClr val="00B0F0"/>
                </a:solidFill>
                <a:latin typeface="Work Sans" panose="00000500000000000000"/>
              </a:rPr>
              <a:t>Ley 1150 de 2007</a:t>
            </a:r>
          </a:p>
          <a:p>
            <a:r>
              <a:rPr lang="es-CO" sz="1600" b="1" dirty="0">
                <a:solidFill>
                  <a:srgbClr val="00B0F0"/>
                </a:solidFill>
                <a:latin typeface="Work Sans" panose="00000500000000000000"/>
              </a:rPr>
              <a:t>Ley 1474 de 2011</a:t>
            </a:r>
          </a:p>
          <a:p>
            <a:r>
              <a:rPr lang="es-CO" sz="1600" b="1" dirty="0">
                <a:solidFill>
                  <a:srgbClr val="00B0F0"/>
                </a:solidFill>
                <a:latin typeface="Work Sans" panose="00000500000000000000"/>
              </a:rPr>
              <a:t>Decreto Ley 19 de 2012</a:t>
            </a:r>
          </a:p>
          <a:p>
            <a:r>
              <a:rPr lang="es-CO" sz="1600" b="1" dirty="0">
                <a:solidFill>
                  <a:srgbClr val="00B0F0"/>
                </a:solidFill>
                <a:latin typeface="Work Sans" panose="00000500000000000000"/>
              </a:rPr>
              <a:t>Ley 1508 de 2012</a:t>
            </a:r>
          </a:p>
          <a:p>
            <a:r>
              <a:rPr lang="es-CO" sz="1600" b="1" dirty="0">
                <a:solidFill>
                  <a:srgbClr val="00B0F0"/>
                </a:solidFill>
                <a:latin typeface="Work Sans" panose="00000500000000000000"/>
              </a:rPr>
              <a:t>Decreto Ley 4170 de 2011</a:t>
            </a:r>
          </a:p>
          <a:p>
            <a:r>
              <a:rPr lang="es-CO" sz="1600" b="1" dirty="0">
                <a:solidFill>
                  <a:srgbClr val="00B0F0"/>
                </a:solidFill>
                <a:latin typeface="Work Sans" panose="00000500000000000000"/>
              </a:rPr>
              <a:t>Decreto 1082 de 2015</a:t>
            </a:r>
          </a:p>
        </p:txBody>
      </p:sp>
      <p:pic>
        <p:nvPicPr>
          <p:cNvPr id="13" name="Google Shape;71;p15">
            <a:extLst>
              <a:ext uri="{FF2B5EF4-FFF2-40B4-BE49-F238E27FC236}">
                <a16:creationId xmlns:a16="http://schemas.microsoft.com/office/drawing/2014/main" id="{61A1FA2F-09A5-435F-A3E0-F2E93752B337}"/>
              </a:ext>
            </a:extLst>
          </p:cNvPr>
          <p:cNvPicPr preferRelativeResize="0"/>
          <p:nvPr/>
        </p:nvPicPr>
        <p:blipFill>
          <a:blip r:embed="rId6">
            <a:alphaModFix/>
          </a:blip>
          <a:stretch>
            <a:fillRect/>
          </a:stretch>
        </p:blipFill>
        <p:spPr>
          <a:xfrm>
            <a:off x="7057999" y="4723025"/>
            <a:ext cx="2086001" cy="420950"/>
          </a:xfrm>
          <a:prstGeom prst="rect">
            <a:avLst/>
          </a:prstGeom>
          <a:noFill/>
          <a:ln>
            <a:noFill/>
          </a:ln>
        </p:spPr>
      </p:pic>
    </p:spTree>
    <p:extLst>
      <p:ext uri="{BB962C8B-B14F-4D97-AF65-F5344CB8AC3E}">
        <p14:creationId xmlns:p14="http://schemas.microsoft.com/office/powerpoint/2010/main" val="3221680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0"/>
            <a:ext cx="8286750" cy="738664"/>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000" b="1" i="1" dirty="0">
                <a:solidFill>
                  <a:srgbClr val="0070C0"/>
                </a:solidFill>
                <a:latin typeface="Work Sans" panose="00000500000000000000"/>
              </a:rPr>
              <a:t>Al interior del Ministerio de Cultura</a:t>
            </a:r>
            <a:endParaRPr lang="es-CO" sz="2000" b="1" i="1" dirty="0">
              <a:solidFill>
                <a:srgbClr val="0070C0"/>
              </a:solidFill>
              <a:effectLst/>
              <a:latin typeface="Work Sans" panose="00000500000000000000"/>
            </a:endParaRPr>
          </a:p>
        </p:txBody>
      </p:sp>
      <p:sp>
        <p:nvSpPr>
          <p:cNvPr id="10" name="CuadroTexto 9">
            <a:extLst>
              <a:ext uri="{FF2B5EF4-FFF2-40B4-BE49-F238E27FC236}">
                <a16:creationId xmlns:a16="http://schemas.microsoft.com/office/drawing/2014/main" id="{BF17F7F0-D454-449E-90E9-B9C1F02A57B8}"/>
              </a:ext>
            </a:extLst>
          </p:cNvPr>
          <p:cNvSpPr txBox="1"/>
          <p:nvPr/>
        </p:nvSpPr>
        <p:spPr>
          <a:xfrm>
            <a:off x="698888" y="641765"/>
            <a:ext cx="8344300" cy="523220"/>
          </a:xfrm>
          <a:prstGeom prst="rect">
            <a:avLst/>
          </a:prstGeom>
          <a:noFill/>
        </p:spPr>
        <p:txBody>
          <a:bodyPr wrap="square">
            <a:spAutoFit/>
          </a:bodyPr>
          <a:lstStyle/>
          <a:p>
            <a:pPr algn="just"/>
            <a:r>
              <a:rPr lang="es-CO" sz="1400" b="0" i="0" u="none" strike="noStrike" baseline="0" dirty="0">
                <a:latin typeface="Lato-Light"/>
              </a:rPr>
              <a:t>El informe de actividades que arroja en sistema SIEMPRE, para la expedición de certificaciones de pago, no remplaza el informe de ejecución, excepto para contratos de prestación de servicios persona natural.</a:t>
            </a:r>
          </a:p>
        </p:txBody>
      </p:sp>
      <p:pic>
        <p:nvPicPr>
          <p:cNvPr id="4" name="Imagen 3">
            <a:extLst>
              <a:ext uri="{FF2B5EF4-FFF2-40B4-BE49-F238E27FC236}">
                <a16:creationId xmlns:a16="http://schemas.microsoft.com/office/drawing/2014/main" id="{8EC1EEEA-B090-4A6C-9119-98550BE19F83}"/>
              </a:ext>
            </a:extLst>
          </p:cNvPr>
          <p:cNvPicPr>
            <a:picLocks noChangeAspect="1"/>
          </p:cNvPicPr>
          <p:nvPr/>
        </p:nvPicPr>
        <p:blipFill rotWithShape="1">
          <a:blip r:embed="rId4"/>
          <a:srcRect b="7482"/>
          <a:stretch/>
        </p:blipFill>
        <p:spPr>
          <a:xfrm>
            <a:off x="2128437" y="1249241"/>
            <a:ext cx="5057775" cy="3729953"/>
          </a:xfrm>
          <a:prstGeom prst="rect">
            <a:avLst/>
          </a:prstGeom>
        </p:spPr>
      </p:pic>
      <p:pic>
        <p:nvPicPr>
          <p:cNvPr id="8" name="Google Shape;71;p15">
            <a:extLst>
              <a:ext uri="{FF2B5EF4-FFF2-40B4-BE49-F238E27FC236}">
                <a16:creationId xmlns:a16="http://schemas.microsoft.com/office/drawing/2014/main" id="{9B39DC17-84CC-4CD5-818E-17169B803AC1}"/>
              </a:ext>
            </a:extLst>
          </p:cNvPr>
          <p:cNvPicPr preferRelativeResize="0"/>
          <p:nvPr/>
        </p:nvPicPr>
        <p:blipFill>
          <a:blip r:embed="rId5">
            <a:alphaModFix/>
          </a:blip>
          <a:stretch>
            <a:fillRect/>
          </a:stretch>
        </p:blipFill>
        <p:spPr>
          <a:xfrm>
            <a:off x="19034" y="4680018"/>
            <a:ext cx="2086001" cy="420950"/>
          </a:xfrm>
          <a:prstGeom prst="rect">
            <a:avLst/>
          </a:prstGeom>
          <a:noFill/>
          <a:ln>
            <a:noFill/>
          </a:ln>
        </p:spPr>
      </p:pic>
    </p:spTree>
    <p:extLst>
      <p:ext uri="{BB962C8B-B14F-4D97-AF65-F5344CB8AC3E}">
        <p14:creationId xmlns:p14="http://schemas.microsoft.com/office/powerpoint/2010/main" val="2843826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28263" y="0"/>
            <a:ext cx="8286750" cy="738664"/>
          </a:xfrm>
          <a:prstGeom prst="rect">
            <a:avLst/>
          </a:prstGeom>
          <a:noFill/>
        </p:spPr>
        <p:txBody>
          <a:bodyPr wrap="square">
            <a:spAutoFit/>
          </a:bodyPr>
          <a:lstStyle/>
          <a:p>
            <a:pPr algn="ctr"/>
            <a:r>
              <a:rPr lang="es-CO" sz="2200" b="1" i="1" dirty="0">
                <a:solidFill>
                  <a:srgbClr val="0070C0"/>
                </a:solidFill>
                <a:effectLst/>
                <a:latin typeface="Work Sans" panose="00000500000000000000"/>
              </a:rPr>
              <a:t>SUPERVISIÓN E INTERVENTORÍA CONTRACTUAL</a:t>
            </a:r>
          </a:p>
          <a:p>
            <a:pPr algn="ctr"/>
            <a:r>
              <a:rPr lang="es-CO" sz="2000" b="1" i="1" dirty="0">
                <a:solidFill>
                  <a:srgbClr val="0070C0"/>
                </a:solidFill>
                <a:latin typeface="Work Sans" panose="00000500000000000000"/>
              </a:rPr>
              <a:t>Al interior del Ministerio de Cultura</a:t>
            </a:r>
            <a:endParaRPr lang="es-CO" sz="2000" b="1" i="1" dirty="0">
              <a:solidFill>
                <a:srgbClr val="0070C0"/>
              </a:solidFill>
              <a:effectLst/>
              <a:latin typeface="Work Sans" panose="00000500000000000000"/>
            </a:endParaRPr>
          </a:p>
        </p:txBody>
      </p:sp>
      <p:sp>
        <p:nvSpPr>
          <p:cNvPr id="10" name="CuadroTexto 9">
            <a:extLst>
              <a:ext uri="{FF2B5EF4-FFF2-40B4-BE49-F238E27FC236}">
                <a16:creationId xmlns:a16="http://schemas.microsoft.com/office/drawing/2014/main" id="{BF17F7F0-D454-449E-90E9-B9C1F02A57B8}"/>
              </a:ext>
            </a:extLst>
          </p:cNvPr>
          <p:cNvSpPr txBox="1"/>
          <p:nvPr/>
        </p:nvSpPr>
        <p:spPr>
          <a:xfrm>
            <a:off x="698888" y="641765"/>
            <a:ext cx="8344300" cy="523220"/>
          </a:xfrm>
          <a:prstGeom prst="rect">
            <a:avLst/>
          </a:prstGeom>
          <a:noFill/>
        </p:spPr>
        <p:txBody>
          <a:bodyPr wrap="square">
            <a:spAutoFit/>
          </a:bodyPr>
          <a:lstStyle/>
          <a:p>
            <a:pPr algn="just"/>
            <a:r>
              <a:rPr lang="es-CO" sz="1400" b="0" i="0" u="none" strike="noStrike" baseline="0" dirty="0">
                <a:latin typeface="Lato-Light"/>
              </a:rPr>
              <a:t>El informe de actividades que arroja en sistema SIEMPRE, para la expedición de certificaciones de pago, no remplaza el informe de ejecución, excepto para contratos de prestación de servicios persona natural.</a:t>
            </a:r>
          </a:p>
        </p:txBody>
      </p:sp>
      <p:pic>
        <p:nvPicPr>
          <p:cNvPr id="4" name="Imagen 3">
            <a:extLst>
              <a:ext uri="{FF2B5EF4-FFF2-40B4-BE49-F238E27FC236}">
                <a16:creationId xmlns:a16="http://schemas.microsoft.com/office/drawing/2014/main" id="{8EC1EEEA-B090-4A6C-9119-98550BE19F83}"/>
              </a:ext>
            </a:extLst>
          </p:cNvPr>
          <p:cNvPicPr>
            <a:picLocks noChangeAspect="1"/>
          </p:cNvPicPr>
          <p:nvPr/>
        </p:nvPicPr>
        <p:blipFill rotWithShape="1">
          <a:blip r:embed="rId4"/>
          <a:srcRect b="7482"/>
          <a:stretch/>
        </p:blipFill>
        <p:spPr>
          <a:xfrm>
            <a:off x="1449780" y="1293573"/>
            <a:ext cx="5057775" cy="3729953"/>
          </a:xfrm>
          <a:prstGeom prst="rect">
            <a:avLst/>
          </a:prstGeom>
        </p:spPr>
      </p:pic>
      <p:pic>
        <p:nvPicPr>
          <p:cNvPr id="8" name="Google Shape;71;p15">
            <a:extLst>
              <a:ext uri="{FF2B5EF4-FFF2-40B4-BE49-F238E27FC236}">
                <a16:creationId xmlns:a16="http://schemas.microsoft.com/office/drawing/2014/main" id="{9B39DC17-84CC-4CD5-818E-17169B803AC1}"/>
              </a:ext>
            </a:extLst>
          </p:cNvPr>
          <p:cNvPicPr preferRelativeResize="0"/>
          <p:nvPr/>
        </p:nvPicPr>
        <p:blipFill>
          <a:blip r:embed="rId5">
            <a:alphaModFix/>
          </a:blip>
          <a:stretch>
            <a:fillRect/>
          </a:stretch>
        </p:blipFill>
        <p:spPr>
          <a:xfrm>
            <a:off x="7057999" y="4722549"/>
            <a:ext cx="2086001" cy="420950"/>
          </a:xfrm>
          <a:prstGeom prst="rect">
            <a:avLst/>
          </a:prstGeom>
          <a:noFill/>
          <a:ln>
            <a:noFill/>
          </a:ln>
        </p:spPr>
      </p:pic>
      <p:sp>
        <p:nvSpPr>
          <p:cNvPr id="11" name="CuadroTexto 10">
            <a:extLst>
              <a:ext uri="{FF2B5EF4-FFF2-40B4-BE49-F238E27FC236}">
                <a16:creationId xmlns:a16="http://schemas.microsoft.com/office/drawing/2014/main" id="{C9FF6C3C-14A4-42FD-9B7E-0CE61780C397}"/>
              </a:ext>
            </a:extLst>
          </p:cNvPr>
          <p:cNvSpPr txBox="1"/>
          <p:nvPr/>
        </p:nvSpPr>
        <p:spPr>
          <a:xfrm>
            <a:off x="6393257" y="4501735"/>
            <a:ext cx="2750743" cy="615553"/>
          </a:xfrm>
          <a:prstGeom prst="rect">
            <a:avLst/>
          </a:prstGeom>
          <a:noFill/>
        </p:spPr>
        <p:txBody>
          <a:bodyPr wrap="square">
            <a:spAutoFit/>
          </a:bodyPr>
          <a:lstStyle/>
          <a:p>
            <a:pPr algn="just"/>
            <a:r>
              <a:rPr lang="es-CO" sz="1000" b="1" i="0" u="none" strike="noStrike" baseline="0" dirty="0">
                <a:solidFill>
                  <a:srgbClr val="FF0000"/>
                </a:solidFill>
                <a:latin typeface="Lato-Light"/>
              </a:rPr>
              <a:t>Verificar el cargue de la información en el SECOP II</a:t>
            </a:r>
          </a:p>
          <a:p>
            <a:pPr algn="just"/>
            <a:endParaRPr lang="es-CO" sz="1400" b="0" i="0" u="none" strike="noStrike" baseline="0" dirty="0">
              <a:latin typeface="Lato-Light"/>
            </a:endParaRPr>
          </a:p>
        </p:txBody>
      </p:sp>
    </p:spTree>
    <p:extLst>
      <p:ext uri="{BB962C8B-B14F-4D97-AF65-F5344CB8AC3E}">
        <p14:creationId xmlns:p14="http://schemas.microsoft.com/office/powerpoint/2010/main" val="281103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613963"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DIFERENCIAS ENTRE SUPERVISOR E INTERVENTOR</a:t>
            </a:r>
            <a:endParaRPr lang="es-CO" sz="2000" b="1" i="1" dirty="0">
              <a:solidFill>
                <a:srgbClr val="0070C0"/>
              </a:solidFill>
              <a:effectLst/>
              <a:latin typeface="Work Sans" panose="00000500000000000000"/>
            </a:endParaRPr>
          </a:p>
        </p:txBody>
      </p:sp>
      <p:sp>
        <p:nvSpPr>
          <p:cNvPr id="13" name="CuadroTexto 12">
            <a:extLst>
              <a:ext uri="{FF2B5EF4-FFF2-40B4-BE49-F238E27FC236}">
                <a16:creationId xmlns:a16="http://schemas.microsoft.com/office/drawing/2014/main" id="{71B81C95-9C32-47C5-9E53-CE523D57912F}"/>
              </a:ext>
            </a:extLst>
          </p:cNvPr>
          <p:cNvSpPr txBox="1"/>
          <p:nvPr/>
        </p:nvSpPr>
        <p:spPr>
          <a:xfrm>
            <a:off x="424650" y="769080"/>
            <a:ext cx="3691745" cy="2246769"/>
          </a:xfrm>
          <a:prstGeom prst="rect">
            <a:avLst/>
          </a:prstGeom>
          <a:noFill/>
        </p:spPr>
        <p:txBody>
          <a:bodyPr wrap="square">
            <a:spAutoFit/>
          </a:bodyPr>
          <a:lstStyle/>
          <a:p>
            <a:pPr algn="ctr"/>
            <a:r>
              <a:rPr lang="es-CO" sz="1400" b="1" i="1" u="none" strike="noStrike" baseline="0" dirty="0">
                <a:solidFill>
                  <a:srgbClr val="00B0F0"/>
                </a:solidFill>
                <a:latin typeface="Work Sans" panose="00000500000000000000"/>
              </a:rPr>
              <a:t>SUPERVISIÓN</a:t>
            </a:r>
          </a:p>
          <a:p>
            <a:endParaRPr lang="es-CO" b="1" i="1" dirty="0">
              <a:solidFill>
                <a:srgbClr val="006D88"/>
              </a:solidFill>
              <a:latin typeface="Work Sans" panose="00000500000000000000"/>
            </a:endParaRPr>
          </a:p>
          <a:p>
            <a:pPr algn="just"/>
            <a:r>
              <a:rPr lang="es-CO" b="0" i="0" u="none" strike="noStrike" baseline="0" dirty="0">
                <a:latin typeface="Work Sans" panose="00000500000000000000"/>
              </a:rPr>
              <a:t>La supervisión consiste en el seguimiento técnico, administrativo, financiero, contable y jurídico sobre el cumplimiento del objeto de la orden o contrato.</a:t>
            </a:r>
          </a:p>
          <a:p>
            <a:pPr algn="just"/>
            <a:endParaRPr lang="es-CO" b="0" i="0" u="none" strike="noStrike" baseline="0" dirty="0">
              <a:latin typeface="Work Sans" panose="00000500000000000000"/>
            </a:endParaRPr>
          </a:p>
          <a:p>
            <a:pPr algn="just"/>
            <a:r>
              <a:rPr lang="es-CO" dirty="0">
                <a:latin typeface="Work Sans" panose="00000500000000000000"/>
              </a:rPr>
              <a:t>E</a:t>
            </a:r>
            <a:r>
              <a:rPr lang="es-CO" b="0" i="0" u="none" strike="noStrike" baseline="0" dirty="0">
                <a:latin typeface="Work Sans" panose="00000500000000000000"/>
              </a:rPr>
              <a:t>jercida por un funcionario con conocimiento en el área objeto de la orden contractual o contrato y designado para tal efecto.</a:t>
            </a:r>
          </a:p>
        </p:txBody>
      </p:sp>
      <p:sp>
        <p:nvSpPr>
          <p:cNvPr id="14" name="CuadroTexto 13">
            <a:extLst>
              <a:ext uri="{FF2B5EF4-FFF2-40B4-BE49-F238E27FC236}">
                <a16:creationId xmlns:a16="http://schemas.microsoft.com/office/drawing/2014/main" id="{B36ADEC0-5936-4646-8C74-BC9DA23F6E0A}"/>
              </a:ext>
            </a:extLst>
          </p:cNvPr>
          <p:cNvSpPr txBox="1"/>
          <p:nvPr/>
        </p:nvSpPr>
        <p:spPr>
          <a:xfrm>
            <a:off x="4867274" y="601443"/>
            <a:ext cx="3852076" cy="2246769"/>
          </a:xfrm>
          <a:prstGeom prst="rect">
            <a:avLst/>
          </a:prstGeom>
          <a:noFill/>
        </p:spPr>
        <p:txBody>
          <a:bodyPr wrap="square">
            <a:spAutoFit/>
          </a:bodyPr>
          <a:lstStyle/>
          <a:p>
            <a:pPr algn="ctr"/>
            <a:r>
              <a:rPr lang="es-CO" sz="1400" b="1" i="1" u="none" strike="noStrike" baseline="0" dirty="0">
                <a:solidFill>
                  <a:srgbClr val="00B0F0"/>
                </a:solidFill>
                <a:latin typeface="Work Sans" panose="00000500000000000000"/>
              </a:rPr>
              <a:t>INTERVENTORÍA</a:t>
            </a:r>
          </a:p>
          <a:p>
            <a:endParaRPr lang="es-CO" b="1" i="1" dirty="0">
              <a:solidFill>
                <a:srgbClr val="006D88"/>
              </a:solidFill>
              <a:latin typeface="Work Sans" panose="00000500000000000000"/>
            </a:endParaRPr>
          </a:p>
          <a:p>
            <a:pPr algn="just"/>
            <a:r>
              <a:rPr lang="es-CO" b="0" i="0" u="none" strike="noStrike" baseline="0" dirty="0">
                <a:latin typeface="Work Sans" panose="00000500000000000000"/>
              </a:rPr>
              <a:t>La interventoría consiste en el seguimiento técnico, puede ampliarse a los aspectos administrativos, financieros, contables y jurídicos, según la necesidad, sobre el cumplimiento de la orden contractual o contrato, y podrá ser realizada por una persona natural o jurídica contratada para tal fin, que acredite conocimiento especializado y experiencia en el tema.</a:t>
            </a:r>
          </a:p>
        </p:txBody>
      </p:sp>
      <p:pic>
        <p:nvPicPr>
          <p:cNvPr id="3" name="Imagen 2">
            <a:extLst>
              <a:ext uri="{FF2B5EF4-FFF2-40B4-BE49-F238E27FC236}">
                <a16:creationId xmlns:a16="http://schemas.microsoft.com/office/drawing/2014/main" id="{B2C07CE2-F5F2-4B98-86F9-6CF1778FA0CB}"/>
              </a:ext>
            </a:extLst>
          </p:cNvPr>
          <p:cNvPicPr>
            <a:picLocks noChangeAspect="1"/>
          </p:cNvPicPr>
          <p:nvPr/>
        </p:nvPicPr>
        <p:blipFill>
          <a:blip r:embed="rId5"/>
          <a:stretch>
            <a:fillRect/>
          </a:stretch>
        </p:blipFill>
        <p:spPr>
          <a:xfrm>
            <a:off x="3590683" y="3015849"/>
            <a:ext cx="1581393" cy="2070975"/>
          </a:xfrm>
          <a:prstGeom prst="rect">
            <a:avLst/>
          </a:prstGeom>
        </p:spPr>
      </p:pic>
    </p:spTree>
    <p:extLst>
      <p:ext uri="{BB962C8B-B14F-4D97-AF65-F5344CB8AC3E}">
        <p14:creationId xmlns:p14="http://schemas.microsoft.com/office/powerpoint/2010/main" val="3307991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RESPONSABILIDAD DEL SUPERVISOR E INTERVENTOR</a:t>
            </a:r>
          </a:p>
          <a:p>
            <a:pPr algn="ctr"/>
            <a:r>
              <a:rPr lang="es-CO" sz="2200" b="1" i="1" dirty="0">
                <a:solidFill>
                  <a:srgbClr val="0070C0"/>
                </a:solidFill>
                <a:effectLst/>
                <a:latin typeface="Work Sans" panose="00000500000000000000"/>
              </a:rPr>
              <a:t>DE LOS CONTRATOS</a:t>
            </a:r>
            <a:endParaRPr lang="es-CO" sz="2000" b="1" i="1" dirty="0">
              <a:solidFill>
                <a:srgbClr val="0070C0"/>
              </a:solidFill>
              <a:effectLst/>
              <a:latin typeface="Work Sans" panose="00000500000000000000"/>
            </a:endParaRPr>
          </a:p>
        </p:txBody>
      </p:sp>
      <p:sp>
        <p:nvSpPr>
          <p:cNvPr id="13" name="CuadroTexto 12">
            <a:extLst>
              <a:ext uri="{FF2B5EF4-FFF2-40B4-BE49-F238E27FC236}">
                <a16:creationId xmlns:a16="http://schemas.microsoft.com/office/drawing/2014/main" id="{71B81C95-9C32-47C5-9E53-CE523D57912F}"/>
              </a:ext>
            </a:extLst>
          </p:cNvPr>
          <p:cNvSpPr txBox="1"/>
          <p:nvPr/>
        </p:nvSpPr>
        <p:spPr>
          <a:xfrm>
            <a:off x="510375" y="838678"/>
            <a:ext cx="8412169" cy="3539430"/>
          </a:xfrm>
          <a:prstGeom prst="rect">
            <a:avLst/>
          </a:prstGeom>
          <a:noFill/>
        </p:spPr>
        <p:txBody>
          <a:bodyPr wrap="square">
            <a:spAutoFit/>
          </a:bodyPr>
          <a:lstStyle/>
          <a:p>
            <a:endParaRPr lang="es-CO" sz="1600" b="1" i="1" dirty="0">
              <a:solidFill>
                <a:srgbClr val="006D88"/>
              </a:solidFill>
              <a:latin typeface="Work Sans" panose="00000500000000000000"/>
            </a:endParaRPr>
          </a:p>
          <a:p>
            <a:pPr algn="just"/>
            <a:r>
              <a:rPr lang="es-CO" sz="1600" b="0" i="0" u="none" strike="noStrike" baseline="0" dirty="0">
                <a:latin typeface="Work Sans" panose="00000500000000000000"/>
              </a:rPr>
              <a:t>Responsabilidad civil: Según la Ley 678 de 2001, en el entendido que las entidades públicas, los servidores públicos ( supervisor), y los interventores que actúan en las etapas del contrato estatal son responsables por la indebida acción, omisión o extralimitación en el ejercicio de sus funciones, ocasionan un daño que se debe resarcir con su propio patrimonio, indemnizando los perjuicios a quien ha sufrido el daño en la etapa de la planeación, celebración, ejecución, liquidación de los contratos, efectividad de las garantías de estabilidad y calidad de la obra, bien o servicio, de acuerdo con su gestión en cada una de ellas.</a:t>
            </a:r>
          </a:p>
          <a:p>
            <a:pPr algn="just"/>
            <a:endParaRPr lang="es-CO" sz="1600" dirty="0">
              <a:latin typeface="Work Sans" panose="00000500000000000000"/>
            </a:endParaRPr>
          </a:p>
          <a:p>
            <a:pPr algn="just"/>
            <a:endParaRPr lang="es-CO" sz="1600" dirty="0">
              <a:latin typeface="Work Sans" panose="00000500000000000000"/>
            </a:endParaRPr>
          </a:p>
          <a:p>
            <a:pPr algn="just"/>
            <a:r>
              <a:rPr lang="es-CO" sz="1600" b="0" i="0" u="none" strike="noStrike" baseline="0" dirty="0">
                <a:latin typeface="Work Sans" panose="00000500000000000000"/>
              </a:rPr>
              <a:t>Responsabilidad Penal: De acuerdo con lo que establece la Ley 599 del 2000, la responsabilidad penal se predica del servidor público-supervisor y para el interventor, cuando incurran en faltas que puedan ser tipificadas como delito contra la administración pública, es decir, a aquellos tipos penales del Código Penal Colombiano y de la Ley 1474 de 2011, Estatuto Anticorrupción.</a:t>
            </a:r>
          </a:p>
        </p:txBody>
      </p:sp>
    </p:spTree>
    <p:extLst>
      <p:ext uri="{BB962C8B-B14F-4D97-AF65-F5344CB8AC3E}">
        <p14:creationId xmlns:p14="http://schemas.microsoft.com/office/powerpoint/2010/main" val="267192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769441"/>
          </a:xfrm>
          <a:prstGeom prst="rect">
            <a:avLst/>
          </a:prstGeom>
          <a:noFill/>
        </p:spPr>
        <p:txBody>
          <a:bodyPr wrap="square">
            <a:spAutoFit/>
          </a:bodyPr>
          <a:lstStyle/>
          <a:p>
            <a:pPr algn="ctr"/>
            <a:r>
              <a:rPr lang="es-CO" sz="2200" b="1" i="1" dirty="0">
                <a:solidFill>
                  <a:srgbClr val="0070C0"/>
                </a:solidFill>
                <a:effectLst/>
                <a:latin typeface="Work Sans" panose="00000500000000000000"/>
              </a:rPr>
              <a:t>RESPONSABILIDAD DEL SUPERVISOR E INTERVENTOR</a:t>
            </a:r>
          </a:p>
          <a:p>
            <a:pPr algn="ctr"/>
            <a:r>
              <a:rPr lang="es-CO" sz="2200" b="1" i="1" dirty="0">
                <a:solidFill>
                  <a:srgbClr val="0070C0"/>
                </a:solidFill>
                <a:effectLst/>
                <a:latin typeface="Work Sans" panose="00000500000000000000"/>
              </a:rPr>
              <a:t>DE LOS CONTRATOS</a:t>
            </a:r>
            <a:endParaRPr lang="es-CO" sz="2000" b="1" i="1" dirty="0">
              <a:solidFill>
                <a:srgbClr val="0070C0"/>
              </a:solidFill>
              <a:effectLst/>
              <a:latin typeface="Work Sans" panose="00000500000000000000"/>
            </a:endParaRPr>
          </a:p>
        </p:txBody>
      </p:sp>
      <p:sp>
        <p:nvSpPr>
          <p:cNvPr id="13" name="CuadroTexto 12">
            <a:extLst>
              <a:ext uri="{FF2B5EF4-FFF2-40B4-BE49-F238E27FC236}">
                <a16:creationId xmlns:a16="http://schemas.microsoft.com/office/drawing/2014/main" id="{71B81C95-9C32-47C5-9E53-CE523D57912F}"/>
              </a:ext>
            </a:extLst>
          </p:cNvPr>
          <p:cNvSpPr txBox="1"/>
          <p:nvPr/>
        </p:nvSpPr>
        <p:spPr>
          <a:xfrm>
            <a:off x="510375" y="838678"/>
            <a:ext cx="8412169" cy="1569660"/>
          </a:xfrm>
          <a:prstGeom prst="rect">
            <a:avLst/>
          </a:prstGeom>
          <a:noFill/>
        </p:spPr>
        <p:txBody>
          <a:bodyPr wrap="square">
            <a:spAutoFit/>
          </a:bodyPr>
          <a:lstStyle/>
          <a:p>
            <a:endParaRPr lang="es-CO" sz="1600" b="1" i="1" dirty="0">
              <a:solidFill>
                <a:srgbClr val="006D88"/>
              </a:solidFill>
              <a:latin typeface="Work Sans" panose="00000500000000000000"/>
            </a:endParaRPr>
          </a:p>
          <a:p>
            <a:pPr algn="just"/>
            <a:r>
              <a:rPr lang="es-CO" sz="1600" b="0" i="0" u="none" strike="noStrike" baseline="0" dirty="0">
                <a:latin typeface="Work Sans" panose="00000500000000000000"/>
              </a:rPr>
              <a:t>Responsabilidad fiscal: La Contraloría General de la República o las contralorías territoriales tienen</a:t>
            </a:r>
          </a:p>
          <a:p>
            <a:pPr algn="just"/>
            <a:r>
              <a:rPr lang="es-CO" sz="1600" b="0" i="0" u="none" strike="noStrike" baseline="0" dirty="0">
                <a:latin typeface="Work Sans" panose="00000500000000000000"/>
              </a:rPr>
              <a:t>la facultad de adelantar los procesos de responsabilidad fiscal por la indebida gestión fiscal en el manejo de los recursos públicos, bien sea por los servidores públicos o particulares que administran recursos públicos, o los contratistas; si demuestran incumplimiento se les impone el deber de resarcir tales dineros</a:t>
            </a:r>
          </a:p>
        </p:txBody>
      </p:sp>
      <p:sp>
        <p:nvSpPr>
          <p:cNvPr id="6" name="CuadroTexto 5">
            <a:extLst>
              <a:ext uri="{FF2B5EF4-FFF2-40B4-BE49-F238E27FC236}">
                <a16:creationId xmlns:a16="http://schemas.microsoft.com/office/drawing/2014/main" id="{9EBEE19B-264B-4F3D-932D-3612C40BE39E}"/>
              </a:ext>
            </a:extLst>
          </p:cNvPr>
          <p:cNvSpPr txBox="1"/>
          <p:nvPr/>
        </p:nvSpPr>
        <p:spPr>
          <a:xfrm>
            <a:off x="428625" y="2408338"/>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DE LAS PROHIBICIONES SUPERVISORES E INTERVENTORES</a:t>
            </a:r>
            <a:endParaRPr lang="es-CO" sz="2000" b="1" i="1" dirty="0">
              <a:solidFill>
                <a:srgbClr val="0070C0"/>
              </a:solidFill>
              <a:effectLst/>
              <a:latin typeface="Work Sans" panose="00000500000000000000"/>
            </a:endParaRPr>
          </a:p>
        </p:txBody>
      </p:sp>
      <p:sp>
        <p:nvSpPr>
          <p:cNvPr id="8" name="CuadroTexto 7">
            <a:extLst>
              <a:ext uri="{FF2B5EF4-FFF2-40B4-BE49-F238E27FC236}">
                <a16:creationId xmlns:a16="http://schemas.microsoft.com/office/drawing/2014/main" id="{5BD43FE1-F06E-4A66-8AD2-205FA0639F36}"/>
              </a:ext>
            </a:extLst>
          </p:cNvPr>
          <p:cNvSpPr txBox="1"/>
          <p:nvPr/>
        </p:nvSpPr>
        <p:spPr>
          <a:xfrm>
            <a:off x="2333609" y="2681286"/>
            <a:ext cx="4572000" cy="2462213"/>
          </a:xfrm>
          <a:prstGeom prst="rect">
            <a:avLst/>
          </a:prstGeom>
          <a:noFill/>
        </p:spPr>
        <p:txBody>
          <a:bodyPr wrap="square">
            <a:spAutoFit/>
          </a:bodyPr>
          <a:lstStyle/>
          <a:p>
            <a:pPr marL="342900" indent="-342900" algn="just">
              <a:buAutoNum type="alphaLcParenR"/>
            </a:pPr>
            <a:r>
              <a:rPr lang="es-CO" sz="1400" b="0" i="0" u="none" strike="noStrike" baseline="0" dirty="0">
                <a:latin typeface="Work Sans" panose="00000500000000000000"/>
              </a:rPr>
              <a:t>Entregar informes verbales.</a:t>
            </a:r>
          </a:p>
          <a:p>
            <a:pPr marL="342900" indent="-342900" algn="just">
              <a:buAutoNum type="alphaLcParenR"/>
            </a:pPr>
            <a:r>
              <a:rPr lang="es-CO" sz="1400" b="0" i="0" u="none" strike="noStrike" baseline="0" dirty="0">
                <a:latin typeface="Work Sans" panose="00000500000000000000"/>
              </a:rPr>
              <a:t>Modificar, adicionar, suspender, prorrogar, o elaborar otro si, en el contrato. Este documento, lo firma el ordenador del gasto. El supervisor o interventor, proyectan tales decisiones. (Sentencia C. S, 14-10-2011).</a:t>
            </a:r>
          </a:p>
          <a:p>
            <a:pPr marL="342900" indent="-342900" algn="just">
              <a:buAutoNum type="alphaLcParenR"/>
            </a:pPr>
            <a:r>
              <a:rPr lang="es-CO" sz="1400" b="0" i="0" u="none" strike="noStrike" baseline="0" dirty="0">
                <a:latin typeface="Work Sans" panose="00000500000000000000"/>
              </a:rPr>
              <a:t>Firmar el acta de liquidación del contrato. Esta la suscriben las partes del contrato, ordenador de gasto y el contratista. El supervisor o el interventor la proyectan. (Sentencia C. S. Radicación: 1998-0008302. 3361213 de marzo de 2017 ).</a:t>
            </a:r>
          </a:p>
        </p:txBody>
      </p:sp>
    </p:spTree>
    <p:extLst>
      <p:ext uri="{BB962C8B-B14F-4D97-AF65-F5344CB8AC3E}">
        <p14:creationId xmlns:p14="http://schemas.microsoft.com/office/powerpoint/2010/main" val="1632342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DE LAS PROHIBICIONES SUPERVISORES E INTERVENTORES</a:t>
            </a:r>
            <a:endParaRPr lang="es-CO" sz="2000" b="1" i="1" dirty="0">
              <a:solidFill>
                <a:srgbClr val="0070C0"/>
              </a:solidFill>
              <a:effectLst/>
              <a:latin typeface="Work Sans" panose="00000500000000000000"/>
            </a:endParaRPr>
          </a:p>
        </p:txBody>
      </p:sp>
      <p:sp>
        <p:nvSpPr>
          <p:cNvPr id="13" name="CuadroTexto 12">
            <a:extLst>
              <a:ext uri="{FF2B5EF4-FFF2-40B4-BE49-F238E27FC236}">
                <a16:creationId xmlns:a16="http://schemas.microsoft.com/office/drawing/2014/main" id="{71B81C95-9C32-47C5-9E53-CE523D57912F}"/>
              </a:ext>
            </a:extLst>
          </p:cNvPr>
          <p:cNvSpPr txBox="1"/>
          <p:nvPr/>
        </p:nvSpPr>
        <p:spPr>
          <a:xfrm>
            <a:off x="481801" y="626892"/>
            <a:ext cx="3361538" cy="4447371"/>
          </a:xfrm>
          <a:prstGeom prst="rect">
            <a:avLst/>
          </a:prstGeom>
          <a:noFill/>
        </p:spPr>
        <p:txBody>
          <a:bodyPr wrap="square">
            <a:spAutoFit/>
          </a:bodyPr>
          <a:lstStyle/>
          <a:p>
            <a:endParaRPr lang="es-CO" sz="1500" b="1" i="1" dirty="0">
              <a:solidFill>
                <a:srgbClr val="006D88"/>
              </a:solidFill>
              <a:latin typeface="Work Sans" panose="00000500000000000000"/>
            </a:endParaRPr>
          </a:p>
          <a:p>
            <a:pPr marL="342900" indent="-342900" algn="just">
              <a:buAutoNum type="alphaLcParenR"/>
            </a:pPr>
            <a:r>
              <a:rPr lang="es-CO" sz="1500" b="0" i="0" u="none" strike="noStrike" baseline="0" dirty="0">
                <a:latin typeface="Work Sans" panose="00000500000000000000"/>
              </a:rPr>
              <a:t>Legalizar hechos cumplidos, por lo tanto, deben vigilar que no se dé inicio a la prestación de servicios o a la entrega de bienes o a la ejecución de obras mientras no se cumpla previamente con los requisitos de perfeccionamiento, legalización y publicidad del contrato. Esto fue estudiado en una unidad anterior.</a:t>
            </a:r>
          </a:p>
          <a:p>
            <a:pPr marL="342900" indent="-342900" algn="just">
              <a:buAutoNum type="alphaLcParenR"/>
            </a:pPr>
            <a:endParaRPr lang="es-CO" sz="1500" b="0" i="0" u="none" strike="noStrike" baseline="0" dirty="0">
              <a:latin typeface="Work Sans" panose="00000500000000000000"/>
            </a:endParaRPr>
          </a:p>
          <a:p>
            <a:pPr marL="342900" indent="-342900" algn="just">
              <a:buFont typeface="Arial"/>
              <a:buAutoNum type="alphaLcParenR"/>
            </a:pPr>
            <a:r>
              <a:rPr lang="es-CO" sz="1500" b="0" i="0" u="none" strike="noStrike" baseline="0" dirty="0">
                <a:latin typeface="Work Sans" panose="00000500000000000000"/>
              </a:rPr>
              <a:t>Firmar el acta de liquidación del contrato. Esta la suscriben las partes del contrato, ordenador de gasto y el contratista. El supervisor o el interventor la proyectan. (Sentencia C. S. Radicación: 1998-0008302. 3361213 de marzo de 2017 ).</a:t>
            </a:r>
          </a:p>
          <a:p>
            <a:pPr marL="342900" indent="-342900" algn="just">
              <a:buAutoNum type="alphaLcParenR"/>
            </a:pPr>
            <a:endParaRPr lang="es-CO" sz="1300" b="0" i="0" u="none" strike="noStrike" baseline="0" dirty="0">
              <a:latin typeface="Work Sans" panose="00000500000000000000"/>
            </a:endParaRPr>
          </a:p>
        </p:txBody>
      </p:sp>
      <p:sp>
        <p:nvSpPr>
          <p:cNvPr id="8" name="CuadroTexto 7">
            <a:extLst>
              <a:ext uri="{FF2B5EF4-FFF2-40B4-BE49-F238E27FC236}">
                <a16:creationId xmlns:a16="http://schemas.microsoft.com/office/drawing/2014/main" id="{A53D2260-06B0-4C6E-BAA8-3BEEAC8282EF}"/>
              </a:ext>
            </a:extLst>
          </p:cNvPr>
          <p:cNvSpPr txBox="1"/>
          <p:nvPr/>
        </p:nvSpPr>
        <p:spPr>
          <a:xfrm>
            <a:off x="4848235" y="913403"/>
            <a:ext cx="3361538" cy="3554819"/>
          </a:xfrm>
          <a:prstGeom prst="rect">
            <a:avLst/>
          </a:prstGeom>
          <a:noFill/>
        </p:spPr>
        <p:txBody>
          <a:bodyPr wrap="square">
            <a:spAutoFit/>
          </a:bodyPr>
          <a:lstStyle/>
          <a:p>
            <a:endParaRPr lang="es-CO" sz="1500" b="1" i="1" dirty="0">
              <a:solidFill>
                <a:srgbClr val="006D88"/>
              </a:solidFill>
              <a:latin typeface="Work Sans" panose="00000500000000000000"/>
            </a:endParaRPr>
          </a:p>
          <a:p>
            <a:pPr marL="342900" indent="-342900" algn="just">
              <a:buAutoNum type="alphaLcParenR"/>
            </a:pPr>
            <a:r>
              <a:rPr lang="es-CO" sz="1500" b="0" i="0" u="none" strike="noStrike" baseline="0" dirty="0">
                <a:latin typeface="Work Sans" panose="00000500000000000000"/>
              </a:rPr>
              <a:t>Solicitar o recibir de manera directa o indirecta para sí o para un tercero, dádivas, favores o cualquier otra clase de beneficios o prebendas de la entidad contratante o del contratista;</a:t>
            </a:r>
          </a:p>
          <a:p>
            <a:pPr algn="just"/>
            <a:endParaRPr lang="es-CO" sz="1500" b="0" i="0" u="none" strike="noStrike" baseline="0" dirty="0">
              <a:latin typeface="Work Sans" panose="00000500000000000000"/>
            </a:endParaRPr>
          </a:p>
          <a:p>
            <a:pPr marL="342900" indent="-342900" algn="just">
              <a:buAutoNum type="alphaLcParenR"/>
            </a:pPr>
            <a:r>
              <a:rPr lang="es-CO" sz="1500" b="0" i="0" u="none" strike="noStrike" baseline="0" dirty="0">
                <a:latin typeface="Work Sans" panose="00000500000000000000"/>
              </a:rPr>
              <a:t>Modificar, adicionar, suspender, prorrogar, o elaborar otro si, en el contrato. Este documento, lo firma el ordenador del gasto. El supervisor o interventor, proyectan tales decisiones. (Sentencia C. S, 14-10-2011).</a:t>
            </a:r>
          </a:p>
        </p:txBody>
      </p:sp>
    </p:spTree>
    <p:extLst>
      <p:ext uri="{BB962C8B-B14F-4D97-AF65-F5344CB8AC3E}">
        <p14:creationId xmlns:p14="http://schemas.microsoft.com/office/powerpoint/2010/main" val="3367137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Evolución del Secop.</a:t>
            </a:r>
            <a:endParaRPr lang="es-CO" sz="2000" b="1" i="1"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449FA0B6-B5F4-4A28-935F-91729D5046EB}"/>
              </a:ext>
            </a:extLst>
          </p:cNvPr>
          <p:cNvPicPr>
            <a:picLocks noChangeAspect="1"/>
          </p:cNvPicPr>
          <p:nvPr/>
        </p:nvPicPr>
        <p:blipFill>
          <a:blip r:embed="rId5"/>
          <a:stretch>
            <a:fillRect/>
          </a:stretch>
        </p:blipFill>
        <p:spPr>
          <a:xfrm>
            <a:off x="953403" y="500124"/>
            <a:ext cx="7237194" cy="3978781"/>
          </a:xfrm>
          <a:prstGeom prst="rect">
            <a:avLst/>
          </a:prstGeom>
        </p:spPr>
      </p:pic>
    </p:spTree>
    <p:extLst>
      <p:ext uri="{BB962C8B-B14F-4D97-AF65-F5344CB8AC3E}">
        <p14:creationId xmlns:p14="http://schemas.microsoft.com/office/powerpoint/2010/main" val="3686170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Evolución del Secop.</a:t>
            </a:r>
            <a:endParaRPr lang="es-CO" sz="2000" b="1" i="1" dirty="0">
              <a:solidFill>
                <a:srgbClr val="0070C0"/>
              </a:solidFill>
              <a:effectLst/>
              <a:latin typeface="Work Sans" panose="00000500000000000000"/>
            </a:endParaRPr>
          </a:p>
        </p:txBody>
      </p:sp>
      <p:pic>
        <p:nvPicPr>
          <p:cNvPr id="4" name="Imagen 3">
            <a:extLst>
              <a:ext uri="{FF2B5EF4-FFF2-40B4-BE49-F238E27FC236}">
                <a16:creationId xmlns:a16="http://schemas.microsoft.com/office/drawing/2014/main" id="{500F02CD-A223-44CF-923B-78777EB31322}"/>
              </a:ext>
            </a:extLst>
          </p:cNvPr>
          <p:cNvPicPr>
            <a:picLocks noChangeAspect="1"/>
          </p:cNvPicPr>
          <p:nvPr/>
        </p:nvPicPr>
        <p:blipFill>
          <a:blip r:embed="rId5"/>
          <a:stretch>
            <a:fillRect/>
          </a:stretch>
        </p:blipFill>
        <p:spPr>
          <a:xfrm>
            <a:off x="1840569" y="445754"/>
            <a:ext cx="5267463" cy="3843673"/>
          </a:xfrm>
          <a:prstGeom prst="rect">
            <a:avLst/>
          </a:prstGeom>
        </p:spPr>
      </p:pic>
      <p:sp>
        <p:nvSpPr>
          <p:cNvPr id="8" name="CuadroTexto 7">
            <a:extLst>
              <a:ext uri="{FF2B5EF4-FFF2-40B4-BE49-F238E27FC236}">
                <a16:creationId xmlns:a16="http://schemas.microsoft.com/office/drawing/2014/main" id="{68F7A382-E26E-484A-A1D6-89AF1C5C9A6D}"/>
              </a:ext>
            </a:extLst>
          </p:cNvPr>
          <p:cNvSpPr txBox="1"/>
          <p:nvPr/>
        </p:nvSpPr>
        <p:spPr>
          <a:xfrm>
            <a:off x="424650" y="4289427"/>
            <a:ext cx="8286750" cy="215444"/>
          </a:xfrm>
          <a:prstGeom prst="rect">
            <a:avLst/>
          </a:prstGeom>
          <a:noFill/>
        </p:spPr>
        <p:txBody>
          <a:bodyPr wrap="square">
            <a:spAutoFit/>
          </a:bodyPr>
          <a:lstStyle/>
          <a:p>
            <a:pPr algn="ctr"/>
            <a:r>
              <a:rPr lang="es-CO" sz="800" b="1" i="1" dirty="0">
                <a:solidFill>
                  <a:srgbClr val="0070C0"/>
                </a:solidFill>
                <a:effectLst/>
                <a:latin typeface="Work Sans" panose="00000500000000000000"/>
              </a:rPr>
              <a:t>Fuente ESAP – Diplomado en Contratación Estatal</a:t>
            </a:r>
          </a:p>
        </p:txBody>
      </p:sp>
    </p:spTree>
    <p:extLst>
      <p:ext uri="{BB962C8B-B14F-4D97-AF65-F5344CB8AC3E}">
        <p14:creationId xmlns:p14="http://schemas.microsoft.com/office/powerpoint/2010/main" val="3543378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Responsabilidad generada por mal manejo de las herramientas.</a:t>
            </a:r>
            <a:endParaRPr lang="es-CO" sz="2000" b="1" i="1" dirty="0">
              <a:solidFill>
                <a:srgbClr val="0070C0"/>
              </a:solidFill>
              <a:effectLst/>
              <a:latin typeface="Work Sans" panose="00000500000000000000"/>
            </a:endParaRPr>
          </a:p>
        </p:txBody>
      </p:sp>
      <p:sp>
        <p:nvSpPr>
          <p:cNvPr id="8" name="CuadroTexto 7">
            <a:extLst>
              <a:ext uri="{FF2B5EF4-FFF2-40B4-BE49-F238E27FC236}">
                <a16:creationId xmlns:a16="http://schemas.microsoft.com/office/drawing/2014/main" id="{68F7A382-E26E-484A-A1D6-89AF1C5C9A6D}"/>
              </a:ext>
            </a:extLst>
          </p:cNvPr>
          <p:cNvSpPr txBox="1"/>
          <p:nvPr/>
        </p:nvSpPr>
        <p:spPr>
          <a:xfrm>
            <a:off x="424650" y="4289427"/>
            <a:ext cx="8286750" cy="215444"/>
          </a:xfrm>
          <a:prstGeom prst="rect">
            <a:avLst/>
          </a:prstGeom>
          <a:noFill/>
        </p:spPr>
        <p:txBody>
          <a:bodyPr wrap="square">
            <a:spAutoFit/>
          </a:bodyPr>
          <a:lstStyle/>
          <a:p>
            <a:pPr algn="ctr"/>
            <a:r>
              <a:rPr lang="es-CO" sz="800" b="1" i="1" dirty="0">
                <a:solidFill>
                  <a:srgbClr val="0070C0"/>
                </a:solidFill>
                <a:effectLst/>
                <a:latin typeface="Work Sans" panose="00000500000000000000"/>
              </a:rPr>
              <a:t>Fuente ESAP – Diplomado en Contratación Estatal</a:t>
            </a:r>
          </a:p>
        </p:txBody>
      </p:sp>
      <p:pic>
        <p:nvPicPr>
          <p:cNvPr id="5" name="Imagen 4">
            <a:extLst>
              <a:ext uri="{FF2B5EF4-FFF2-40B4-BE49-F238E27FC236}">
                <a16:creationId xmlns:a16="http://schemas.microsoft.com/office/drawing/2014/main" id="{E2DE4DCB-D7DE-455D-A84F-2F3404DEBFC2}"/>
              </a:ext>
            </a:extLst>
          </p:cNvPr>
          <p:cNvPicPr>
            <a:picLocks noChangeAspect="1"/>
          </p:cNvPicPr>
          <p:nvPr/>
        </p:nvPicPr>
        <p:blipFill>
          <a:blip r:embed="rId5"/>
          <a:stretch>
            <a:fillRect/>
          </a:stretch>
        </p:blipFill>
        <p:spPr>
          <a:xfrm>
            <a:off x="704860" y="1316754"/>
            <a:ext cx="8006540" cy="2601019"/>
          </a:xfrm>
          <a:prstGeom prst="rect">
            <a:avLst/>
          </a:prstGeom>
        </p:spPr>
      </p:pic>
    </p:spTree>
    <p:extLst>
      <p:ext uri="{BB962C8B-B14F-4D97-AF65-F5344CB8AC3E}">
        <p14:creationId xmlns:p14="http://schemas.microsoft.com/office/powerpoint/2010/main" val="1864967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6905609" y="4653313"/>
            <a:ext cx="2086001" cy="420950"/>
          </a:xfrm>
          <a:prstGeom prst="rect">
            <a:avLst/>
          </a:prstGeom>
          <a:noFill/>
          <a:ln>
            <a:noFill/>
          </a:ln>
        </p:spPr>
      </p:pic>
      <p:sp>
        <p:nvSpPr>
          <p:cNvPr id="9" name="CuadroTexto 8">
            <a:extLst>
              <a:ext uri="{FF2B5EF4-FFF2-40B4-BE49-F238E27FC236}">
                <a16:creationId xmlns:a16="http://schemas.microsoft.com/office/drawing/2014/main" id="{B1F5BCD4-7EDE-44B3-8276-404CF5371E8A}"/>
              </a:ext>
            </a:extLst>
          </p:cNvPr>
          <p:cNvSpPr txBox="1"/>
          <p:nvPr/>
        </p:nvSpPr>
        <p:spPr>
          <a:xfrm>
            <a:off x="704860" y="69237"/>
            <a:ext cx="8286750"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LA TIENDA VIRTUAL DEL ESTADO COLOMBIANO</a:t>
            </a:r>
            <a:endParaRPr lang="es-CO" sz="2000" b="1" i="1" dirty="0">
              <a:solidFill>
                <a:srgbClr val="0070C0"/>
              </a:solidFill>
              <a:effectLst/>
              <a:latin typeface="Work Sans" panose="00000500000000000000"/>
            </a:endParaRPr>
          </a:p>
        </p:txBody>
      </p:sp>
      <p:sp>
        <p:nvSpPr>
          <p:cNvPr id="8" name="CuadroTexto 7">
            <a:extLst>
              <a:ext uri="{FF2B5EF4-FFF2-40B4-BE49-F238E27FC236}">
                <a16:creationId xmlns:a16="http://schemas.microsoft.com/office/drawing/2014/main" id="{68F7A382-E26E-484A-A1D6-89AF1C5C9A6D}"/>
              </a:ext>
            </a:extLst>
          </p:cNvPr>
          <p:cNvSpPr txBox="1"/>
          <p:nvPr/>
        </p:nvSpPr>
        <p:spPr>
          <a:xfrm>
            <a:off x="331781" y="4827443"/>
            <a:ext cx="8286750" cy="215444"/>
          </a:xfrm>
          <a:prstGeom prst="rect">
            <a:avLst/>
          </a:prstGeom>
          <a:noFill/>
        </p:spPr>
        <p:txBody>
          <a:bodyPr wrap="square">
            <a:spAutoFit/>
          </a:bodyPr>
          <a:lstStyle/>
          <a:p>
            <a:pPr algn="ctr"/>
            <a:r>
              <a:rPr lang="es-CO" sz="800" b="1" i="1" dirty="0">
                <a:solidFill>
                  <a:srgbClr val="0070C0"/>
                </a:solidFill>
                <a:effectLst/>
                <a:latin typeface="Work Sans" panose="00000500000000000000"/>
              </a:rPr>
              <a:t>Fuente: Colombia compra eficiente</a:t>
            </a:r>
          </a:p>
        </p:txBody>
      </p:sp>
      <p:sp>
        <p:nvSpPr>
          <p:cNvPr id="10" name="CuadroTexto 9">
            <a:extLst>
              <a:ext uri="{FF2B5EF4-FFF2-40B4-BE49-F238E27FC236}">
                <a16:creationId xmlns:a16="http://schemas.microsoft.com/office/drawing/2014/main" id="{CF9B23D5-9182-4BE6-9860-D8524CF899F3}"/>
              </a:ext>
            </a:extLst>
          </p:cNvPr>
          <p:cNvSpPr txBox="1"/>
          <p:nvPr/>
        </p:nvSpPr>
        <p:spPr>
          <a:xfrm>
            <a:off x="704860" y="570173"/>
            <a:ext cx="8089096" cy="1169551"/>
          </a:xfrm>
          <a:prstGeom prst="rect">
            <a:avLst/>
          </a:prstGeom>
          <a:noFill/>
        </p:spPr>
        <p:txBody>
          <a:bodyPr wrap="square">
            <a:spAutoFit/>
          </a:bodyPr>
          <a:lstStyle/>
          <a:p>
            <a:pPr algn="just"/>
            <a:r>
              <a:rPr lang="es-CO" sz="1400" b="0" i="0" u="none" strike="noStrike" baseline="0" dirty="0">
                <a:latin typeface="Work Sans" panose="00000500000000000000"/>
              </a:rPr>
              <a:t>La tienda virtual del Estado Colombiano es la plataforma del SECOP que le permite a las entidades comprar en línea, los bienes y servicios de características técnicas uniformes y de común utilización en donde se han realizado operaciones de agregación de demanda a través de los acuerdos marco de precios (selección abreviada – compras derivadas de los acuerdos marco de precios) y de los catálogos virtuales ofrecidos</a:t>
            </a:r>
          </a:p>
          <a:p>
            <a:pPr algn="just"/>
            <a:r>
              <a:rPr lang="es-CO" sz="1400" b="0" i="0" u="none" strike="noStrike" baseline="0" dirty="0">
                <a:latin typeface="Work Sans" panose="00000500000000000000"/>
              </a:rPr>
              <a:t>por los almacenes de grandes superficies (mínima cuantía en grandes superficies).</a:t>
            </a:r>
            <a:endParaRPr lang="es-CO" dirty="0">
              <a:latin typeface="Work Sans" panose="00000500000000000000"/>
            </a:endParaRPr>
          </a:p>
        </p:txBody>
      </p:sp>
      <p:pic>
        <p:nvPicPr>
          <p:cNvPr id="4" name="Imagen 3">
            <a:extLst>
              <a:ext uri="{FF2B5EF4-FFF2-40B4-BE49-F238E27FC236}">
                <a16:creationId xmlns:a16="http://schemas.microsoft.com/office/drawing/2014/main" id="{83C8E4A8-3CB9-4D17-83B3-A1A6E609C862}"/>
              </a:ext>
            </a:extLst>
          </p:cNvPr>
          <p:cNvPicPr>
            <a:picLocks noChangeAspect="1"/>
          </p:cNvPicPr>
          <p:nvPr/>
        </p:nvPicPr>
        <p:blipFill>
          <a:blip r:embed="rId5"/>
          <a:stretch>
            <a:fillRect/>
          </a:stretch>
        </p:blipFill>
        <p:spPr>
          <a:xfrm>
            <a:off x="1830578" y="1739724"/>
            <a:ext cx="5075031" cy="3088650"/>
          </a:xfrm>
          <a:prstGeom prst="rect">
            <a:avLst/>
          </a:prstGeom>
        </p:spPr>
      </p:pic>
    </p:spTree>
    <p:extLst>
      <p:ext uri="{BB962C8B-B14F-4D97-AF65-F5344CB8AC3E}">
        <p14:creationId xmlns:p14="http://schemas.microsoft.com/office/powerpoint/2010/main" val="937241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592931" y="842963"/>
            <a:ext cx="8079581" cy="4040274"/>
          </a:xfrm>
          <a:prstGeom prst="rect">
            <a:avLst/>
          </a:prstGeom>
          <a:noFill/>
        </p:spPr>
        <p:txBody>
          <a:bodyPr wrap="square">
            <a:spAutoFit/>
          </a:bodyPr>
          <a:lstStyle/>
          <a:p>
            <a:pPr algn="just"/>
            <a:r>
              <a:rPr lang="es-CO" sz="1800" b="0" i="0" u="none" strike="noStrike" baseline="0" dirty="0">
                <a:latin typeface="Lato-Light"/>
              </a:rPr>
              <a:t>Además de lo anterior, en cada caso, se deben cumplir las normas propias de cada tipo contractual; por ejemplo, si es un contrato de obra, las regulaciones propias que existan sobre especificaciones técnicas; o si se requieren permisos adicionales, etcétera.</a:t>
            </a:r>
          </a:p>
          <a:p>
            <a:pPr algn="just"/>
            <a:endParaRPr lang="es-CO" sz="1800" b="0" i="0" u="none" strike="noStrike" baseline="0" dirty="0">
              <a:latin typeface="Lato-Light"/>
            </a:endParaRPr>
          </a:p>
          <a:p>
            <a:pPr algn="just"/>
            <a:endParaRPr lang="es-CO" sz="1800" b="0" i="0" u="none" strike="noStrike" baseline="0" dirty="0">
              <a:latin typeface="Lato-Light"/>
            </a:endParaRPr>
          </a:p>
          <a:p>
            <a:pPr algn="just"/>
            <a:endParaRPr lang="es-CO" sz="1800" dirty="0">
              <a:latin typeface="Lato-Light"/>
            </a:endParaRPr>
          </a:p>
          <a:p>
            <a:pPr algn="just"/>
            <a:endParaRPr lang="es-CO" sz="1800" dirty="0">
              <a:latin typeface="Lato-Light"/>
            </a:endParaRPr>
          </a:p>
          <a:p>
            <a:pPr algn="just"/>
            <a:endParaRPr lang="es-CO" sz="1800" b="0" i="0" u="none" strike="noStrike" baseline="0" dirty="0">
              <a:latin typeface="Lato-Light"/>
            </a:endParaRPr>
          </a:p>
          <a:p>
            <a:pPr algn="just"/>
            <a:endParaRPr lang="es-CO" sz="1800" b="0" i="0" u="none" strike="noStrike" baseline="0" dirty="0">
              <a:latin typeface="Lato-Light"/>
            </a:endParaRPr>
          </a:p>
          <a:p>
            <a:pPr algn="just"/>
            <a:r>
              <a:rPr lang="es-CO" sz="1800" b="0" i="0" u="none" strike="noStrike" baseline="0" dirty="0">
                <a:latin typeface="Lato-Light"/>
              </a:rPr>
              <a:t>De igual forma, se debe tomar en cuenta las circulares emitidas por Colombia Compra Eficiente, así como la jurisprudencia del Consejo de Estado y de la Corte Constitucional, que nos ayuda a comprender de mejor manera cada norma y a darle una mejor aplicación.</a:t>
            </a:r>
            <a:endParaRPr lang="es-CO" sz="1800" dirty="0">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950402" y="292695"/>
            <a:ext cx="5993606" cy="430887"/>
          </a:xfrm>
          <a:prstGeom prst="rect">
            <a:avLst/>
          </a:prstGeom>
          <a:noFill/>
        </p:spPr>
        <p:txBody>
          <a:bodyPr wrap="square">
            <a:spAutoFit/>
          </a:bodyPr>
          <a:lstStyle/>
          <a:p>
            <a:pPr algn="l"/>
            <a:r>
              <a:rPr lang="es-CO" sz="2200" b="1" i="1" dirty="0">
                <a:solidFill>
                  <a:srgbClr val="0070C0"/>
                </a:solidFill>
                <a:effectLst/>
                <a:latin typeface="Work Sans" panose="00000500000000000000"/>
              </a:rPr>
              <a:t>FUNDAMENTOS CONSTITUCIONALES Y LEGALES</a:t>
            </a:r>
          </a:p>
        </p:txBody>
      </p:sp>
      <p:pic>
        <p:nvPicPr>
          <p:cNvPr id="3" name="Imagen 2">
            <a:extLst>
              <a:ext uri="{FF2B5EF4-FFF2-40B4-BE49-F238E27FC236}">
                <a16:creationId xmlns:a16="http://schemas.microsoft.com/office/drawing/2014/main" id="{E19EF3DB-FB41-4958-AF04-6BFCB7EB4AFA}"/>
              </a:ext>
            </a:extLst>
          </p:cNvPr>
          <p:cNvPicPr>
            <a:picLocks noChangeAspect="1"/>
          </p:cNvPicPr>
          <p:nvPr/>
        </p:nvPicPr>
        <p:blipFill>
          <a:blip r:embed="rId4"/>
          <a:stretch>
            <a:fillRect/>
          </a:stretch>
        </p:blipFill>
        <p:spPr>
          <a:xfrm>
            <a:off x="4012119" y="1957387"/>
            <a:ext cx="1493811" cy="1476602"/>
          </a:xfrm>
          <a:prstGeom prst="rect">
            <a:avLst/>
          </a:prstGeom>
        </p:spPr>
      </p:pic>
      <p:pic>
        <p:nvPicPr>
          <p:cNvPr id="10" name="Google Shape;71;p15">
            <a:extLst>
              <a:ext uri="{FF2B5EF4-FFF2-40B4-BE49-F238E27FC236}">
                <a16:creationId xmlns:a16="http://schemas.microsoft.com/office/drawing/2014/main" id="{2F384A8B-18BD-48FD-B34B-EC961E4F1B85}"/>
              </a:ext>
            </a:extLst>
          </p:cNvPr>
          <p:cNvPicPr preferRelativeResize="0"/>
          <p:nvPr/>
        </p:nvPicPr>
        <p:blipFill>
          <a:blip r:embed="rId5">
            <a:alphaModFix/>
          </a:blip>
          <a:stretch>
            <a:fillRect/>
          </a:stretch>
        </p:blipFill>
        <p:spPr>
          <a:xfrm>
            <a:off x="6465068" y="4581668"/>
            <a:ext cx="2086001" cy="420950"/>
          </a:xfrm>
          <a:prstGeom prst="rect">
            <a:avLst/>
          </a:prstGeom>
          <a:noFill/>
          <a:ln>
            <a:noFill/>
          </a:ln>
        </p:spPr>
      </p:pic>
    </p:spTree>
    <p:extLst>
      <p:ext uri="{BB962C8B-B14F-4D97-AF65-F5344CB8AC3E}">
        <p14:creationId xmlns:p14="http://schemas.microsoft.com/office/powerpoint/2010/main" val="2583758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p:nvPr/>
        </p:nvSpPr>
        <p:spPr>
          <a:xfrm>
            <a:off x="5300" y="0"/>
            <a:ext cx="9144000" cy="5154000"/>
          </a:xfrm>
          <a:prstGeom prst="rect">
            <a:avLst/>
          </a:prstGeom>
          <a:solidFill>
            <a:srgbClr val="F42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17"/>
          <p:cNvSpPr txBox="1">
            <a:spLocks noGrp="1"/>
          </p:cNvSpPr>
          <p:nvPr>
            <p:ph type="title"/>
          </p:nvPr>
        </p:nvSpPr>
        <p:spPr>
          <a:xfrm>
            <a:off x="274550" y="2021525"/>
            <a:ext cx="8520600" cy="83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419" sz="3000" dirty="0">
                <a:solidFill>
                  <a:srgbClr val="FFFFFF"/>
                </a:solidFill>
              </a:rPr>
              <a:t>Gracias.</a:t>
            </a:r>
            <a:endParaRPr sz="3000" dirty="0">
              <a:solidFill>
                <a:srgbClr val="FFFFFF"/>
              </a:solidFill>
            </a:endParaRPr>
          </a:p>
        </p:txBody>
      </p:sp>
      <p:pic>
        <p:nvPicPr>
          <p:cNvPr id="89" name="Google Shape;89;p17"/>
          <p:cNvPicPr preferRelativeResize="0"/>
          <p:nvPr/>
        </p:nvPicPr>
        <p:blipFill>
          <a:blip r:embed="rId3">
            <a:alphaModFix/>
          </a:blip>
          <a:stretch>
            <a:fillRect/>
          </a:stretch>
        </p:blipFill>
        <p:spPr>
          <a:xfrm>
            <a:off x="6071224" y="3924075"/>
            <a:ext cx="3078075" cy="621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707230" y="697712"/>
            <a:ext cx="7729539" cy="1754326"/>
          </a:xfrm>
          <a:prstGeom prst="rect">
            <a:avLst/>
          </a:prstGeom>
          <a:noFill/>
        </p:spPr>
        <p:txBody>
          <a:bodyPr wrap="square">
            <a:spAutoFit/>
          </a:bodyPr>
          <a:lstStyle/>
          <a:p>
            <a:pPr algn="just"/>
            <a:r>
              <a:rPr lang="es-CO" sz="1800" b="0" i="0" u="none" strike="noStrike" baseline="0" dirty="0">
                <a:latin typeface="Work Sans" panose="00000500000000000000"/>
              </a:rPr>
              <a:t>Cualquier persona interesada en la contratación estatal, resulta fundamental conocer quiénes son los intervinientes en el proceso, y quiénes pueden ser las partes del contrato, ello porque siempre se debe interactuar con los demás, a fin de lograr los objetivos que se tengan de la entidad, por el contratista y por la comunidad, que en últimas es la destinataria del bien, obra o servicio que se adquiere con el contrato estatal.</a:t>
            </a:r>
            <a:endParaRPr lang="es-CO" sz="1900" b="0" i="0" dirty="0">
              <a:solidFill>
                <a:srgbClr val="333333"/>
              </a:solidFill>
              <a:effectLst/>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575196" y="171589"/>
            <a:ext cx="6562964"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SUJETOS DE LA CONTRATACIÓN ESTATAL</a:t>
            </a:r>
            <a:endParaRPr lang="es-CO" sz="1600" b="1" i="1" dirty="0">
              <a:solidFill>
                <a:srgbClr val="0070C0"/>
              </a:solidFill>
              <a:effectLst/>
              <a:latin typeface="Work Sans" panose="00000500000000000000"/>
            </a:endParaRPr>
          </a:p>
        </p:txBody>
      </p:sp>
      <p:pic>
        <p:nvPicPr>
          <p:cNvPr id="4" name="Imagen 3">
            <a:extLst>
              <a:ext uri="{FF2B5EF4-FFF2-40B4-BE49-F238E27FC236}">
                <a16:creationId xmlns:a16="http://schemas.microsoft.com/office/drawing/2014/main" id="{1A0E9FC2-DDAD-469E-BB24-E2E5754A63E7}"/>
              </a:ext>
            </a:extLst>
          </p:cNvPr>
          <p:cNvPicPr>
            <a:picLocks noChangeAspect="1"/>
          </p:cNvPicPr>
          <p:nvPr/>
        </p:nvPicPr>
        <p:blipFill>
          <a:blip r:embed="rId4"/>
          <a:stretch>
            <a:fillRect/>
          </a:stretch>
        </p:blipFill>
        <p:spPr>
          <a:xfrm>
            <a:off x="1768355" y="2571749"/>
            <a:ext cx="5943085" cy="1743818"/>
          </a:xfrm>
          <a:prstGeom prst="rect">
            <a:avLst/>
          </a:prstGeom>
        </p:spPr>
      </p:pic>
      <p:pic>
        <p:nvPicPr>
          <p:cNvPr id="10" name="Google Shape;71;p15">
            <a:extLst>
              <a:ext uri="{FF2B5EF4-FFF2-40B4-BE49-F238E27FC236}">
                <a16:creationId xmlns:a16="http://schemas.microsoft.com/office/drawing/2014/main" id="{AE6DC20D-3FDF-4B74-B362-FF13A680921A}"/>
              </a:ext>
            </a:extLst>
          </p:cNvPr>
          <p:cNvPicPr preferRelativeResize="0"/>
          <p:nvPr/>
        </p:nvPicPr>
        <p:blipFill>
          <a:blip r:embed="rId5">
            <a:alphaModFix/>
          </a:blip>
          <a:stretch>
            <a:fillRect/>
          </a:stretch>
        </p:blipFill>
        <p:spPr>
          <a:xfrm>
            <a:off x="212325" y="4559692"/>
            <a:ext cx="2086001" cy="420950"/>
          </a:xfrm>
          <a:prstGeom prst="rect">
            <a:avLst/>
          </a:prstGeom>
          <a:noFill/>
          <a:ln>
            <a:noFill/>
          </a:ln>
        </p:spPr>
      </p:pic>
    </p:spTree>
    <p:extLst>
      <p:ext uri="{BB962C8B-B14F-4D97-AF65-F5344CB8AC3E}">
        <p14:creationId xmlns:p14="http://schemas.microsoft.com/office/powerpoint/2010/main" val="35909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50080" y="498188"/>
            <a:ext cx="8051008" cy="1323439"/>
          </a:xfrm>
          <a:prstGeom prst="rect">
            <a:avLst/>
          </a:prstGeom>
          <a:noFill/>
        </p:spPr>
        <p:txBody>
          <a:bodyPr wrap="square">
            <a:spAutoFit/>
          </a:bodyPr>
          <a:lstStyle/>
          <a:p>
            <a:pPr algn="just"/>
            <a:r>
              <a:rPr lang="es-CO" sz="1600" b="0" i="0" u="none" strike="noStrike" baseline="0" dirty="0">
                <a:latin typeface="Work Sans" panose="00000500000000000000"/>
              </a:rPr>
              <a:t>En relación con los partícipes, están consagrados en el artículo 2.2.1.1.1.2.1, del Decreto 1082 de 2015: </a:t>
            </a:r>
          </a:p>
          <a:p>
            <a:pPr algn="just"/>
            <a:r>
              <a:rPr lang="es-CO" sz="1600" dirty="0">
                <a:latin typeface="Work Sans" panose="00000500000000000000"/>
              </a:rPr>
              <a:t>|</a:t>
            </a:r>
          </a:p>
          <a:p>
            <a:pPr algn="just"/>
            <a:r>
              <a:rPr lang="es-CO" sz="1600" b="0" i="0" u="none" strike="noStrike" baseline="0" dirty="0">
                <a:latin typeface="Work Sans" panose="00000500000000000000"/>
              </a:rPr>
              <a:t>Los partícipes del sistema de compras y contratación pública para efectos del Decreto Ley 4170 de 2011 son:</a:t>
            </a:r>
            <a:endParaRPr lang="es-CO" sz="1600" b="0" i="0" dirty="0">
              <a:solidFill>
                <a:srgbClr val="333333"/>
              </a:solidFill>
              <a:effectLst/>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678781" y="67300"/>
            <a:ext cx="6579394"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SUJETOS DE LA CONTRATACIÓN ESTATAL</a:t>
            </a:r>
            <a:endParaRPr lang="es-CO" sz="1600" b="1" i="1" dirty="0">
              <a:solidFill>
                <a:srgbClr val="0070C0"/>
              </a:solidFill>
              <a:effectLst/>
              <a:latin typeface="Work Sans" panose="00000500000000000000"/>
            </a:endParaRPr>
          </a:p>
        </p:txBody>
      </p:sp>
      <p:graphicFrame>
        <p:nvGraphicFramePr>
          <p:cNvPr id="5" name="Diagrama 4">
            <a:extLst>
              <a:ext uri="{FF2B5EF4-FFF2-40B4-BE49-F238E27FC236}">
                <a16:creationId xmlns:a16="http://schemas.microsoft.com/office/drawing/2014/main" id="{9BDA9F68-9E1A-4635-996B-9048173B6075}"/>
              </a:ext>
            </a:extLst>
          </p:cNvPr>
          <p:cNvGraphicFramePr/>
          <p:nvPr>
            <p:extLst>
              <p:ext uri="{D42A27DB-BD31-4B8C-83A1-F6EECF244321}">
                <p14:modId xmlns:p14="http://schemas.microsoft.com/office/powerpoint/2010/main" val="1843404650"/>
              </p:ext>
            </p:extLst>
          </p:nvPr>
        </p:nvGraphicFramePr>
        <p:xfrm>
          <a:off x="650080" y="1821627"/>
          <a:ext cx="8051008" cy="3254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13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751840" y="812800"/>
            <a:ext cx="8131241" cy="3893374"/>
          </a:xfrm>
          <a:prstGeom prst="rect">
            <a:avLst/>
          </a:prstGeom>
          <a:noFill/>
        </p:spPr>
        <p:txBody>
          <a:bodyPr wrap="square">
            <a:spAutoFit/>
          </a:bodyPr>
          <a:lstStyle/>
          <a:p>
            <a:pPr algn="just"/>
            <a:r>
              <a:rPr lang="es-CO" sz="1900" b="0" i="0" u="none" strike="noStrike" baseline="0" dirty="0">
                <a:latin typeface="Work Sans" panose="00000500000000000000"/>
              </a:rPr>
              <a:t>A su vez, los artículos 6 y 7 de la Ley 80/93, precisan que la calidad de contratistas, puede ser ejercida por:</a:t>
            </a:r>
          </a:p>
          <a:p>
            <a:pPr algn="just"/>
            <a:endParaRPr lang="es-CO" sz="1900" dirty="0">
              <a:solidFill>
                <a:srgbClr val="333333"/>
              </a:solidFill>
              <a:effectLst/>
              <a:latin typeface="Work Sans" panose="00000500000000000000"/>
            </a:endParaRPr>
          </a:p>
          <a:p>
            <a:pPr marL="342900" indent="-342900" algn="just">
              <a:buFont typeface="Wingdings" panose="05000000000000000000" pitchFamily="2" charset="2"/>
              <a:buChar char="ü"/>
            </a:pPr>
            <a:r>
              <a:rPr lang="es-CO" sz="1900" dirty="0">
                <a:solidFill>
                  <a:srgbClr val="333333"/>
                </a:solidFill>
                <a:effectLst/>
                <a:latin typeface="Work Sans" panose="00000500000000000000"/>
              </a:rPr>
              <a:t> Personas naturales. Artículo 74 del Código Civil Colombiano</a:t>
            </a:r>
          </a:p>
          <a:p>
            <a:pPr algn="just"/>
            <a:endParaRPr lang="es-CO" sz="1900" dirty="0">
              <a:solidFill>
                <a:srgbClr val="333333"/>
              </a:solidFill>
              <a:effectLst/>
              <a:latin typeface="Work Sans" panose="00000500000000000000"/>
            </a:endParaRPr>
          </a:p>
          <a:p>
            <a:pPr marL="342900" indent="-342900" algn="just">
              <a:buFont typeface="Wingdings" panose="05000000000000000000" pitchFamily="2" charset="2"/>
              <a:buChar char="ü"/>
            </a:pPr>
            <a:r>
              <a:rPr lang="es-CO" sz="1900" dirty="0">
                <a:solidFill>
                  <a:srgbClr val="333333"/>
                </a:solidFill>
                <a:effectLst/>
                <a:latin typeface="Work Sans" panose="00000500000000000000"/>
              </a:rPr>
              <a:t>Personas jurídicas. Artículo 633 del Código Civil Colombiano</a:t>
            </a:r>
          </a:p>
          <a:p>
            <a:pPr algn="just"/>
            <a:endParaRPr lang="es-CO" sz="1900" dirty="0">
              <a:solidFill>
                <a:srgbClr val="333333"/>
              </a:solidFill>
              <a:effectLst/>
              <a:latin typeface="Work Sans" panose="00000500000000000000"/>
            </a:endParaRPr>
          </a:p>
          <a:p>
            <a:pPr marL="342900" indent="-342900" algn="just">
              <a:buFont typeface="Wingdings" panose="05000000000000000000" pitchFamily="2" charset="2"/>
              <a:buChar char="ü"/>
            </a:pPr>
            <a:r>
              <a:rPr lang="es-CO" sz="1900" dirty="0">
                <a:solidFill>
                  <a:srgbClr val="333333"/>
                </a:solidFill>
                <a:effectLst/>
                <a:latin typeface="Work Sans" panose="00000500000000000000"/>
              </a:rPr>
              <a:t>Consorcios y uniones temporales.</a:t>
            </a:r>
          </a:p>
          <a:p>
            <a:pPr algn="just"/>
            <a:endParaRPr lang="es-CO" sz="1900" b="0" i="0" dirty="0">
              <a:solidFill>
                <a:srgbClr val="333333"/>
              </a:solidFill>
              <a:latin typeface="Work Sans" panose="00000500000000000000"/>
            </a:endParaRPr>
          </a:p>
          <a:p>
            <a:pPr algn="just"/>
            <a:endParaRPr lang="es-CO" sz="1900" dirty="0">
              <a:solidFill>
                <a:srgbClr val="333333"/>
              </a:solidFill>
              <a:effectLst/>
              <a:latin typeface="Work Sans" panose="00000500000000000000"/>
            </a:endParaRPr>
          </a:p>
          <a:p>
            <a:pPr algn="just"/>
            <a:r>
              <a:rPr lang="es-CO" sz="1900" dirty="0">
                <a:solidFill>
                  <a:srgbClr val="333333"/>
                </a:solidFill>
                <a:effectLst/>
                <a:latin typeface="Work Sans" panose="00000500000000000000"/>
              </a:rPr>
              <a:t>El contratista, está integrado por un colaborador de la actividad del Estado, que debe cumplir con las condiciones y calidades que la ley le exige para la validez del contrato. </a:t>
            </a:r>
            <a:endParaRPr lang="es-CO" sz="1900" b="0" i="0" dirty="0">
              <a:solidFill>
                <a:srgbClr val="333333"/>
              </a:solidFill>
              <a:effectLst/>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735931" y="305662"/>
            <a:ext cx="6579394" cy="430887"/>
          </a:xfrm>
          <a:prstGeom prst="rect">
            <a:avLst/>
          </a:prstGeom>
          <a:noFill/>
        </p:spPr>
        <p:txBody>
          <a:bodyPr wrap="square">
            <a:spAutoFit/>
          </a:bodyPr>
          <a:lstStyle/>
          <a:p>
            <a:pPr algn="ctr"/>
            <a:r>
              <a:rPr lang="es-CO" sz="2200" b="1" i="0" dirty="0">
                <a:solidFill>
                  <a:srgbClr val="0070C0"/>
                </a:solidFill>
                <a:effectLst/>
                <a:latin typeface="Work Sans" panose="00000500000000000000"/>
              </a:rPr>
              <a:t>SUJETOS DE LA CONTRATACIÓN ESTATAL</a:t>
            </a:r>
            <a:endParaRPr lang="es-CO" sz="1600" b="1" i="0"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D02368B8-FC71-4836-BF57-5D356A723501}"/>
              </a:ext>
            </a:extLst>
          </p:cNvPr>
          <p:cNvPicPr>
            <a:picLocks noChangeAspect="1"/>
          </p:cNvPicPr>
          <p:nvPr/>
        </p:nvPicPr>
        <p:blipFill>
          <a:blip r:embed="rId4"/>
          <a:stretch>
            <a:fillRect/>
          </a:stretch>
        </p:blipFill>
        <p:spPr>
          <a:xfrm>
            <a:off x="7259139" y="1330959"/>
            <a:ext cx="1623942" cy="1098549"/>
          </a:xfrm>
          <a:prstGeom prst="rect">
            <a:avLst/>
          </a:prstGeom>
        </p:spPr>
      </p:pic>
      <p:pic>
        <p:nvPicPr>
          <p:cNvPr id="6" name="Imagen 5">
            <a:extLst>
              <a:ext uri="{FF2B5EF4-FFF2-40B4-BE49-F238E27FC236}">
                <a16:creationId xmlns:a16="http://schemas.microsoft.com/office/drawing/2014/main" id="{A5802E39-FEC7-4BFD-A135-46A6BC04A66F}"/>
              </a:ext>
            </a:extLst>
          </p:cNvPr>
          <p:cNvPicPr>
            <a:picLocks noChangeAspect="1"/>
          </p:cNvPicPr>
          <p:nvPr/>
        </p:nvPicPr>
        <p:blipFill>
          <a:blip r:embed="rId5"/>
          <a:stretch>
            <a:fillRect/>
          </a:stretch>
        </p:blipFill>
        <p:spPr>
          <a:xfrm>
            <a:off x="4734560" y="2738640"/>
            <a:ext cx="1564640" cy="1002188"/>
          </a:xfrm>
          <a:prstGeom prst="rect">
            <a:avLst/>
          </a:prstGeom>
        </p:spPr>
      </p:pic>
      <p:pic>
        <p:nvPicPr>
          <p:cNvPr id="10" name="Google Shape;71;p15">
            <a:extLst>
              <a:ext uri="{FF2B5EF4-FFF2-40B4-BE49-F238E27FC236}">
                <a16:creationId xmlns:a16="http://schemas.microsoft.com/office/drawing/2014/main" id="{4F554CD3-7069-48B0-ABB0-0B397474630D}"/>
              </a:ext>
            </a:extLst>
          </p:cNvPr>
          <p:cNvPicPr preferRelativeResize="0"/>
          <p:nvPr/>
        </p:nvPicPr>
        <p:blipFill>
          <a:blip r:embed="rId6">
            <a:alphaModFix/>
          </a:blip>
          <a:stretch>
            <a:fillRect/>
          </a:stretch>
        </p:blipFill>
        <p:spPr>
          <a:xfrm>
            <a:off x="3528999" y="4627363"/>
            <a:ext cx="2086001" cy="420950"/>
          </a:xfrm>
          <a:prstGeom prst="rect">
            <a:avLst/>
          </a:prstGeom>
          <a:noFill/>
          <a:ln>
            <a:noFill/>
          </a:ln>
        </p:spPr>
      </p:pic>
    </p:spTree>
    <p:extLst>
      <p:ext uri="{BB962C8B-B14F-4D97-AF65-F5344CB8AC3E}">
        <p14:creationId xmlns:p14="http://schemas.microsoft.com/office/powerpoint/2010/main" val="108536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53408" y="557590"/>
            <a:ext cx="8284370" cy="3123932"/>
          </a:xfrm>
          <a:prstGeom prst="rect">
            <a:avLst/>
          </a:prstGeom>
          <a:noFill/>
        </p:spPr>
        <p:txBody>
          <a:bodyPr wrap="square">
            <a:spAutoFit/>
          </a:bodyPr>
          <a:lstStyle/>
          <a:p>
            <a:pPr algn="just"/>
            <a:r>
              <a:rPr lang="es-CO" sz="1600" b="0" i="0" u="none" strike="noStrike" baseline="0" dirty="0">
                <a:latin typeface="Work Sans" panose="00000500000000000000"/>
              </a:rPr>
              <a:t>Estos requisitos, corresponden a los establecidos en el artículo 1502 del Código Civil y que se resumen en los requisitos para obligarse:</a:t>
            </a:r>
          </a:p>
          <a:p>
            <a:pPr algn="ctr"/>
            <a:endParaRPr lang="es-CO" sz="1600" b="0" i="0" u="none" strike="noStrike" baseline="0" dirty="0">
              <a:latin typeface="Work Sans" panose="00000500000000000000"/>
            </a:endParaRPr>
          </a:p>
          <a:p>
            <a:pPr marL="457200" indent="-457200" algn="just">
              <a:buFont typeface="+mj-lt"/>
              <a:buAutoNum type="alphaLcParenR"/>
            </a:pPr>
            <a:r>
              <a:rPr lang="es-CO" sz="1600" b="0" i="0" u="none" strike="noStrike" baseline="0" dirty="0">
                <a:latin typeface="Work Sans" panose="00000500000000000000"/>
              </a:rPr>
              <a:t>Capacidad legal. </a:t>
            </a:r>
            <a:r>
              <a:rPr lang="es-CO" sz="1600" dirty="0">
                <a:latin typeface="Work Sans" panose="00000500000000000000"/>
              </a:rPr>
              <a:t>A</a:t>
            </a:r>
            <a:r>
              <a:rPr lang="es-CO" sz="1600" b="0" i="0" u="none" strike="noStrike" baseline="0" dirty="0">
                <a:latin typeface="Work Sans" panose="00000500000000000000"/>
              </a:rPr>
              <a:t>rtículo 1503 del Código Civil</a:t>
            </a:r>
          </a:p>
          <a:p>
            <a:pPr marL="457200" indent="-457200" algn="just">
              <a:buFont typeface="+mj-lt"/>
              <a:buAutoNum type="alphaLcParenR"/>
            </a:pPr>
            <a:r>
              <a:rPr lang="es-CO" sz="1600" b="0" i="0" u="none" strike="noStrike" baseline="0" dirty="0">
                <a:latin typeface="Work Sans" panose="00000500000000000000"/>
              </a:rPr>
              <a:t>Consentimiento libre de vicios.</a:t>
            </a:r>
          </a:p>
          <a:p>
            <a:pPr marL="457200" indent="-457200" algn="just">
              <a:buFont typeface="+mj-lt"/>
              <a:buAutoNum type="alphaLcParenR"/>
            </a:pPr>
            <a:r>
              <a:rPr lang="es-CO" sz="1600" b="0" i="0" u="none" strike="noStrike" baseline="0" dirty="0">
                <a:latin typeface="Work Sans" panose="00000500000000000000"/>
              </a:rPr>
              <a:t>Objeto.</a:t>
            </a:r>
          </a:p>
          <a:p>
            <a:pPr marL="457200" indent="-457200" algn="just">
              <a:buFont typeface="+mj-lt"/>
              <a:buAutoNum type="alphaLcParenR"/>
            </a:pPr>
            <a:r>
              <a:rPr lang="es-CO" sz="1600" b="0" i="0" u="none" strike="noStrike" baseline="0" dirty="0">
                <a:latin typeface="Work Sans" panose="00000500000000000000"/>
              </a:rPr>
              <a:t>Causa lícitos.</a:t>
            </a:r>
          </a:p>
          <a:p>
            <a:pPr algn="just"/>
            <a:endParaRPr lang="es-CO" sz="1600" b="0" i="0" dirty="0">
              <a:solidFill>
                <a:srgbClr val="333333"/>
              </a:solidFill>
              <a:latin typeface="Work Sans" panose="00000500000000000000"/>
            </a:endParaRPr>
          </a:p>
          <a:p>
            <a:pPr algn="just"/>
            <a:r>
              <a:rPr lang="es-CO" sz="1600" dirty="0">
                <a:solidFill>
                  <a:srgbClr val="333333"/>
                </a:solidFill>
                <a:latin typeface="Work Sans" panose="00000500000000000000"/>
              </a:rPr>
              <a:t>P</a:t>
            </a:r>
            <a:r>
              <a:rPr lang="es-CO" sz="1600" b="0" i="0" dirty="0">
                <a:solidFill>
                  <a:srgbClr val="333333"/>
                </a:solidFill>
                <a:latin typeface="Work Sans" panose="00000500000000000000"/>
              </a:rPr>
              <a:t>ara los contratos del Estado, el artículo 6 Ley 80/93, establece que:</a:t>
            </a:r>
          </a:p>
          <a:p>
            <a:pPr algn="just"/>
            <a:endParaRPr lang="es-CO" sz="1700" b="0" i="0" dirty="0">
              <a:solidFill>
                <a:srgbClr val="333333"/>
              </a:solidFill>
              <a:latin typeface="Work Sans" panose="00000500000000000000"/>
            </a:endParaRPr>
          </a:p>
          <a:p>
            <a:pPr algn="just"/>
            <a:endParaRPr lang="es-CO" sz="1700" dirty="0">
              <a:solidFill>
                <a:srgbClr val="333333"/>
              </a:solidFill>
              <a:effectLst/>
              <a:latin typeface="Work Sans" panose="00000500000000000000"/>
            </a:endParaRPr>
          </a:p>
          <a:p>
            <a:pPr algn="just"/>
            <a:endParaRPr lang="es-CO" sz="1900" b="0" i="0" dirty="0">
              <a:solidFill>
                <a:srgbClr val="333333"/>
              </a:solidFill>
              <a:effectLst/>
              <a:latin typeface="Work Sans" panose="00000500000000000000"/>
            </a:endParaRPr>
          </a:p>
        </p:txBody>
      </p:sp>
      <p:sp>
        <p:nvSpPr>
          <p:cNvPr id="9" name="CuadroTexto 8">
            <a:extLst>
              <a:ext uri="{FF2B5EF4-FFF2-40B4-BE49-F238E27FC236}">
                <a16:creationId xmlns:a16="http://schemas.microsoft.com/office/drawing/2014/main" id="{B1F5BCD4-7EDE-44B3-8276-404CF5371E8A}"/>
              </a:ext>
            </a:extLst>
          </p:cNvPr>
          <p:cNvSpPr txBox="1"/>
          <p:nvPr/>
        </p:nvSpPr>
        <p:spPr>
          <a:xfrm>
            <a:off x="1617657" y="101601"/>
            <a:ext cx="6579394" cy="430887"/>
          </a:xfrm>
          <a:prstGeom prst="rect">
            <a:avLst/>
          </a:prstGeom>
          <a:noFill/>
        </p:spPr>
        <p:txBody>
          <a:bodyPr wrap="square">
            <a:spAutoFit/>
          </a:bodyPr>
          <a:lstStyle/>
          <a:p>
            <a:pPr algn="ctr"/>
            <a:r>
              <a:rPr lang="es-CO" sz="2200" b="1" i="1" dirty="0">
                <a:solidFill>
                  <a:srgbClr val="0070C0"/>
                </a:solidFill>
                <a:effectLst/>
                <a:latin typeface="Work Sans" panose="00000500000000000000"/>
              </a:rPr>
              <a:t>SUJETOS DE LA CONTRATACIÓN ESTATAL</a:t>
            </a:r>
            <a:endParaRPr lang="es-CO" sz="1600" b="1" i="1" dirty="0">
              <a:solidFill>
                <a:srgbClr val="0070C0"/>
              </a:solidFill>
              <a:effectLst/>
              <a:latin typeface="Work Sans" panose="00000500000000000000"/>
            </a:endParaRPr>
          </a:p>
        </p:txBody>
      </p:sp>
      <p:pic>
        <p:nvPicPr>
          <p:cNvPr id="3" name="Imagen 2">
            <a:extLst>
              <a:ext uri="{FF2B5EF4-FFF2-40B4-BE49-F238E27FC236}">
                <a16:creationId xmlns:a16="http://schemas.microsoft.com/office/drawing/2014/main" id="{709CBCB7-BB94-49E0-BA16-BF8A979C678B}"/>
              </a:ext>
            </a:extLst>
          </p:cNvPr>
          <p:cNvPicPr>
            <a:picLocks noChangeAspect="1"/>
          </p:cNvPicPr>
          <p:nvPr/>
        </p:nvPicPr>
        <p:blipFill>
          <a:blip r:embed="rId4"/>
          <a:stretch>
            <a:fillRect/>
          </a:stretch>
        </p:blipFill>
        <p:spPr>
          <a:xfrm>
            <a:off x="1394063" y="2851224"/>
            <a:ext cx="6635881" cy="2106856"/>
          </a:xfrm>
          <a:prstGeom prst="rect">
            <a:avLst/>
          </a:prstGeom>
        </p:spPr>
      </p:pic>
      <p:pic>
        <p:nvPicPr>
          <p:cNvPr id="7" name="Google Shape;71;p15">
            <a:extLst>
              <a:ext uri="{FF2B5EF4-FFF2-40B4-BE49-F238E27FC236}">
                <a16:creationId xmlns:a16="http://schemas.microsoft.com/office/drawing/2014/main" id="{9D6A7F6B-0679-4732-8C6A-01C196A3F674}"/>
              </a:ext>
            </a:extLst>
          </p:cNvPr>
          <p:cNvPicPr preferRelativeResize="0"/>
          <p:nvPr/>
        </p:nvPicPr>
        <p:blipFill>
          <a:blip r:embed="rId5">
            <a:alphaModFix/>
          </a:blip>
          <a:stretch>
            <a:fillRect/>
          </a:stretch>
        </p:blipFill>
        <p:spPr>
          <a:xfrm>
            <a:off x="-96052" y="76499"/>
            <a:ext cx="2086001" cy="420950"/>
          </a:xfrm>
          <a:prstGeom prst="rect">
            <a:avLst/>
          </a:prstGeom>
          <a:noFill/>
          <a:ln>
            <a:noFill/>
          </a:ln>
        </p:spPr>
      </p:pic>
    </p:spTree>
    <p:extLst>
      <p:ext uri="{BB962C8B-B14F-4D97-AF65-F5344CB8AC3E}">
        <p14:creationId xmlns:p14="http://schemas.microsoft.com/office/powerpoint/2010/main" val="159078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71" name="Google Shape;71;p15"/>
          <p:cNvPicPr preferRelativeResize="0"/>
          <p:nvPr/>
        </p:nvPicPr>
        <p:blipFill>
          <a:blip r:embed="rId4">
            <a:alphaModFix/>
          </a:blip>
          <a:stretch>
            <a:fillRect/>
          </a:stretch>
        </p:blipFill>
        <p:spPr>
          <a:xfrm>
            <a:off x="0" y="4301600"/>
            <a:ext cx="2086001" cy="420950"/>
          </a:xfrm>
          <a:prstGeom prst="rect">
            <a:avLst/>
          </a:prstGeom>
          <a:noFill/>
          <a:ln>
            <a:noFill/>
          </a:ln>
        </p:spPr>
      </p:pic>
      <p:sp>
        <p:nvSpPr>
          <p:cNvPr id="8" name="CuadroTexto 7">
            <a:extLst>
              <a:ext uri="{FF2B5EF4-FFF2-40B4-BE49-F238E27FC236}">
                <a16:creationId xmlns:a16="http://schemas.microsoft.com/office/drawing/2014/main" id="{22FD3283-DDCE-4454-A7B8-470CC46A7E7C}"/>
              </a:ext>
            </a:extLst>
          </p:cNvPr>
          <p:cNvSpPr txBox="1"/>
          <p:nvPr/>
        </p:nvSpPr>
        <p:spPr>
          <a:xfrm>
            <a:off x="678656" y="1075639"/>
            <a:ext cx="8180864" cy="1631216"/>
          </a:xfrm>
          <a:prstGeom prst="rect">
            <a:avLst/>
          </a:prstGeom>
          <a:noFill/>
        </p:spPr>
        <p:txBody>
          <a:bodyPr wrap="square">
            <a:spAutoFit/>
          </a:bodyPr>
          <a:lstStyle/>
          <a:p>
            <a:pPr algn="just"/>
            <a:r>
              <a:rPr lang="es-CO" sz="2000" b="0" i="0" dirty="0">
                <a:solidFill>
                  <a:srgbClr val="333333"/>
                </a:solidFill>
                <a:effectLst/>
                <a:latin typeface="Work Sans" panose="00000500000000000000"/>
              </a:rPr>
              <a:t>Uno de los requisitos de validez de cualquier contrato es la capacidad de las partes, definido en el artículo 2 de la Ley 80 de 1993.</a:t>
            </a:r>
          </a:p>
          <a:p>
            <a:pPr algn="just"/>
            <a:endParaRPr lang="es-CO" sz="2000" b="0" i="0" dirty="0">
              <a:solidFill>
                <a:srgbClr val="333333"/>
              </a:solidFill>
              <a:effectLst/>
              <a:latin typeface="Work Sans" panose="00000500000000000000"/>
            </a:endParaRPr>
          </a:p>
          <a:p>
            <a:pPr algn="just"/>
            <a:r>
              <a:rPr lang="es-CO" sz="2000" b="0" i="0" dirty="0">
                <a:solidFill>
                  <a:srgbClr val="333333"/>
                </a:solidFill>
                <a:effectLst/>
                <a:latin typeface="Work Sans" panose="00000500000000000000"/>
              </a:rPr>
              <a:t>Desde el extremo contratista aplican las normas que regulan lo relacionado con la </a:t>
            </a:r>
            <a:r>
              <a:rPr lang="es-CO" sz="2000" b="0" i="1" dirty="0">
                <a:solidFill>
                  <a:srgbClr val="333333"/>
                </a:solidFill>
                <a:effectLst/>
                <a:latin typeface="Work Sans" panose="00000500000000000000"/>
              </a:rPr>
              <a:t>capacidad</a:t>
            </a:r>
            <a:r>
              <a:rPr lang="es-CO" sz="2000" b="0" i="0" dirty="0">
                <a:solidFill>
                  <a:srgbClr val="333333"/>
                </a:solidFill>
                <a:effectLst/>
                <a:latin typeface="Work Sans" panose="00000500000000000000"/>
              </a:rPr>
              <a:t> para obligarse y ser sujeto de derechos y obligaciones.</a:t>
            </a:r>
          </a:p>
        </p:txBody>
      </p:sp>
      <p:sp>
        <p:nvSpPr>
          <p:cNvPr id="9" name="CuadroTexto 8">
            <a:extLst>
              <a:ext uri="{FF2B5EF4-FFF2-40B4-BE49-F238E27FC236}">
                <a16:creationId xmlns:a16="http://schemas.microsoft.com/office/drawing/2014/main" id="{B1F5BCD4-7EDE-44B3-8276-404CF5371E8A}"/>
              </a:ext>
            </a:extLst>
          </p:cNvPr>
          <p:cNvSpPr txBox="1"/>
          <p:nvPr/>
        </p:nvSpPr>
        <p:spPr>
          <a:xfrm>
            <a:off x="1735931" y="305662"/>
            <a:ext cx="6579394" cy="677108"/>
          </a:xfrm>
          <a:prstGeom prst="rect">
            <a:avLst/>
          </a:prstGeom>
          <a:noFill/>
        </p:spPr>
        <p:txBody>
          <a:bodyPr wrap="square">
            <a:spAutoFit/>
          </a:bodyPr>
          <a:lstStyle/>
          <a:p>
            <a:pPr algn="ctr"/>
            <a:r>
              <a:rPr lang="es-CO" sz="2200" b="1" i="0" dirty="0">
                <a:solidFill>
                  <a:srgbClr val="0070C0"/>
                </a:solidFill>
                <a:effectLst/>
                <a:latin typeface="Work Sans" panose="00000500000000000000"/>
              </a:rPr>
              <a:t>RÉGIMEN DE INABILIDADES E INCOMPATIBILIDADES</a:t>
            </a:r>
          </a:p>
          <a:p>
            <a:pPr algn="ctr"/>
            <a:r>
              <a:rPr lang="es-CO" sz="1600" b="1" i="0" dirty="0">
                <a:solidFill>
                  <a:srgbClr val="0070C0"/>
                </a:solidFill>
                <a:effectLst/>
                <a:latin typeface="Work Sans" panose="00000500000000000000"/>
              </a:rPr>
              <a:t>Marco Legal</a:t>
            </a:r>
          </a:p>
        </p:txBody>
      </p:sp>
      <p:pic>
        <p:nvPicPr>
          <p:cNvPr id="3" name="Imagen 2">
            <a:extLst>
              <a:ext uri="{FF2B5EF4-FFF2-40B4-BE49-F238E27FC236}">
                <a16:creationId xmlns:a16="http://schemas.microsoft.com/office/drawing/2014/main" id="{7D2A0D41-52E1-4832-9D69-161B76771E14}"/>
              </a:ext>
            </a:extLst>
          </p:cNvPr>
          <p:cNvPicPr>
            <a:picLocks noChangeAspect="1"/>
          </p:cNvPicPr>
          <p:nvPr/>
        </p:nvPicPr>
        <p:blipFill>
          <a:blip r:embed="rId5"/>
          <a:stretch>
            <a:fillRect/>
          </a:stretch>
        </p:blipFill>
        <p:spPr>
          <a:xfrm>
            <a:off x="3550320" y="2893219"/>
            <a:ext cx="2043360" cy="2032008"/>
          </a:xfrm>
          <a:prstGeom prst="rect">
            <a:avLst/>
          </a:prstGeom>
        </p:spPr>
      </p:pic>
    </p:spTree>
    <p:extLst>
      <p:ext uri="{BB962C8B-B14F-4D97-AF65-F5344CB8AC3E}">
        <p14:creationId xmlns:p14="http://schemas.microsoft.com/office/powerpoint/2010/main" val="192914937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H7EN5MXTHQNV-662-3383</_dlc_DocId>
    <_dlc_DocIdUrl xmlns="ae9388c0-b1e2-40ea-b6a8-c51c7913cbd2">
      <Url>https://www.mincultura.gov.co/prensa/noticias/_layouts/15/DocIdRedir.aspx?ID=H7EN5MXTHQNV-662-3383</Url>
      <Description>H7EN5MXTHQNV-662-3383</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af9882422a04ea6c210bf5d297301c2e">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2D8896-7003-4CD3-8A8B-7A0B8149EDAB}"/>
</file>

<file path=customXml/itemProps2.xml><?xml version="1.0" encoding="utf-8"?>
<ds:datastoreItem xmlns:ds="http://schemas.openxmlformats.org/officeDocument/2006/customXml" ds:itemID="{F9CD70C5-F8DA-4700-A2DC-2832C63BA0E8}"/>
</file>

<file path=customXml/itemProps3.xml><?xml version="1.0" encoding="utf-8"?>
<ds:datastoreItem xmlns:ds="http://schemas.openxmlformats.org/officeDocument/2006/customXml" ds:itemID="{B45DFAA1-BBA5-4630-A318-5199E8F4F558}"/>
</file>

<file path=customXml/itemProps4.xml><?xml version="1.0" encoding="utf-8"?>
<ds:datastoreItem xmlns:ds="http://schemas.openxmlformats.org/officeDocument/2006/customXml" ds:itemID="{BCBBD2E9-2F41-4D1B-99DC-3E7BF1D3C558}"/>
</file>

<file path=docProps/app.xml><?xml version="1.0" encoding="utf-8"?>
<Properties xmlns="http://schemas.openxmlformats.org/officeDocument/2006/extended-properties" xmlns:vt="http://schemas.openxmlformats.org/officeDocument/2006/docPropsVTypes">
  <TotalTime>322</TotalTime>
  <Words>3323</Words>
  <Application>Microsoft Office PowerPoint</Application>
  <PresentationFormat>Presentación en pantalla (16:9)</PresentationFormat>
  <Paragraphs>267</Paragraphs>
  <Slides>40</Slides>
  <Notes>40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Lato</vt:lpstr>
      <vt:lpstr>Lato-Bold</vt:lpstr>
      <vt:lpstr>Lato-Light</vt:lpstr>
      <vt:lpstr>Wingdings</vt:lpstr>
      <vt:lpstr>Work Sans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Lady Waltero</dc:creator>
  <cp:lastModifiedBy>Personal</cp:lastModifiedBy>
  <cp:revision>58</cp:revision>
  <dcterms:modified xsi:type="dcterms:W3CDTF">2021-08-14T02:16:28Z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5e0c9243-a86e-42f1-aeff-857b783cfa63</vt:lpwstr>
  </property>
</Properties>
</file>