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8288000" cy="10287000"/>
  <p:notesSz cx="6858000" cy="9144000"/>
  <p:embeddedFontLst>
    <p:embeddedFont>
      <p:font typeface="Arim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Bold" panose="02000000000000000000" charset="0"/>
      <p:regular r:id="rId46"/>
    </p:embeddedFont>
    <p:embeddedFont>
      <p:font typeface="Tw Cen MT" panose="020B06020201040206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6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783893"/>
            <a:ext cx="9186181" cy="3306723"/>
            <a:chOff x="0" y="501649"/>
            <a:chExt cx="12248241" cy="4408965"/>
          </a:xfrm>
        </p:grpSpPr>
        <p:sp>
          <p:nvSpPr>
            <p:cNvPr id="6" name="TextBox 6"/>
            <p:cNvSpPr txBox="1"/>
            <p:nvPr/>
          </p:nvSpPr>
          <p:spPr>
            <a:xfrm>
              <a:off x="27737" y="501649"/>
              <a:ext cx="12220504" cy="4360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LEVANTAMIENTO SEGURO DE CARGAS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78366"/>
              <a:ext cx="9520225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 dirty="0">
                <a:solidFill>
                  <a:srgbClr val="BA3B61"/>
                </a:solidFill>
                <a:latin typeface="Roboto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1292" y="1027043"/>
            <a:ext cx="371226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8732" y="3313019"/>
            <a:ext cx="9383028" cy="594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2620457"/>
            <a:ext cx="3294784" cy="66378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88732" y="962025"/>
            <a:ext cx="8268589" cy="86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0090" y="2224217"/>
            <a:ext cx="850359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BA3B61"/>
                </a:solidFill>
                <a:latin typeface="Open Sans"/>
              </a:rPr>
              <a:t>Adoptar posturas que aumenten las curvaturas fisiológicas.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949914"/>
            <a:ext cx="3578331" cy="23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36538" y="4926500"/>
            <a:ext cx="3578331" cy="242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65007" y="4949914"/>
            <a:ext cx="3556002" cy="221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34094" y="4949914"/>
            <a:ext cx="3578331" cy="233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7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>
                <a:solidFill>
                  <a:srgbClr val="3B3B3B"/>
                </a:solidFill>
                <a:latin typeface="Roboto Bold"/>
              </a:rPr>
              <a:t>Obesidad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8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>
                <a:solidFill>
                  <a:srgbClr val="3B3B3B"/>
                </a:solidFill>
                <a:latin typeface="Roboto Bold"/>
              </a:rPr>
              <a:t>Estrés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9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Embarazo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62025"/>
            <a:ext cx="10948200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RIESGOS INTERNOS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41691" y="2910753"/>
            <a:ext cx="2059875" cy="98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Inbalance muscular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882877"/>
            <a:ext cx="3329296" cy="1893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6677" y="4882877"/>
            <a:ext cx="3329296" cy="20354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01571" y="4609589"/>
            <a:ext cx="3329296" cy="2440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71643" y="4658111"/>
            <a:ext cx="3329296" cy="17948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19667" y="4649052"/>
            <a:ext cx="3312958" cy="178603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93410" y="3009423"/>
            <a:ext cx="2580094" cy="125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Posturas </a:t>
            </a:r>
          </a:p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inadecuadas </a:t>
            </a:r>
          </a:p>
          <a:p>
            <a:pPr>
              <a:lnSpc>
                <a:spcPts val="4284"/>
              </a:lnSpc>
              <a:spcBef>
                <a:spcPct val="0"/>
              </a:spcBef>
            </a:pPr>
            <a:endParaRPr lang="en-US" sz="2046" spc="61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9139" y="2874445"/>
            <a:ext cx="3484970" cy="154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Levantamiento de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objetos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de forma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 inadecuada. </a:t>
            </a:r>
          </a:p>
          <a:p>
            <a:pPr>
              <a:lnSpc>
                <a:spcPts val="4322"/>
              </a:lnSpc>
              <a:spcBef>
                <a:spcPct val="0"/>
              </a:spcBef>
            </a:pPr>
            <a:endParaRPr lang="en-US" sz="1488" spc="44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934109" y="3018948"/>
            <a:ext cx="2399466" cy="68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Halar en lugar </a:t>
            </a:r>
          </a:p>
          <a:p>
            <a:pPr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de empujar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62025"/>
            <a:ext cx="13055953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ESTILOS DE VIDA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71643" y="3184715"/>
            <a:ext cx="2355561" cy="34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Sedentarismo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104452" y="3013453"/>
            <a:ext cx="225316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Colchón blando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 y duro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2144" y="4559740"/>
            <a:ext cx="3329296" cy="250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1192" y="4559740"/>
            <a:ext cx="2840264" cy="274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74230" y="4559740"/>
            <a:ext cx="3169075" cy="29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7860" r="3985"/>
          <a:stretch>
            <a:fillRect/>
          </a:stretch>
        </p:blipFill>
        <p:spPr>
          <a:xfrm>
            <a:off x="10947302" y="4559740"/>
            <a:ext cx="3329296" cy="221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14883" y="4559740"/>
            <a:ext cx="2922526" cy="26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9"/>
          <p:cNvSpPr txBox="1"/>
          <p:nvPr/>
        </p:nvSpPr>
        <p:spPr>
          <a:xfrm>
            <a:off x="867670" y="3017117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962025"/>
            <a:ext cx="14706302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PUESTO DE TRABAJO.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1192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37466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207538" y="3136388"/>
            <a:ext cx="285750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59">
                <a:solidFill>
                  <a:srgbClr val="3B3B3B"/>
                </a:solidFill>
                <a:latin typeface="Roboto Bold"/>
              </a:rPr>
              <a:t>Desorganización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999" spc="59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079902" y="3033835"/>
            <a:ext cx="285750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Uso incorrectos de 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elementos de trabajo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819" y="4609322"/>
            <a:ext cx="6144705" cy="387884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53407" y="5079083"/>
            <a:ext cx="5225529" cy="2939323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2564" b="-32564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6225" y="4609322"/>
            <a:ext cx="6144705" cy="3878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13160" y="5079083"/>
            <a:ext cx="3090835" cy="2939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54103" y="942975"/>
            <a:ext cx="10143097" cy="108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522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819" y="2919865"/>
            <a:ext cx="8720568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Realizar grandes y pequeños esfuerzos de forma repetida.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780395"/>
            <a:ext cx="3623566" cy="291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077" y="2532862"/>
            <a:ext cx="322207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056" y="2532862"/>
            <a:ext cx="376760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18972" y="2532862"/>
            <a:ext cx="4338977" cy="261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18972" y="6291856"/>
            <a:ext cx="4338977" cy="29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7"/>
          <p:cNvSpPr txBox="1"/>
          <p:nvPr/>
        </p:nvSpPr>
        <p:spPr>
          <a:xfrm>
            <a:off x="4938020" y="971586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18266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Lumbalgias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6677" y="9385060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Desgarros musculares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99056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Ciáticas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41333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Hernias discales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35734" y="5501183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Espasmos musculares 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6526EDC-F542-4506-9D51-65BA9BE5D6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763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96C6DF6-7D24-4567-B469-659DCA58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86" y="2085976"/>
            <a:ext cx="2607804" cy="582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Torticolis 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12067C6-6D6B-4E3F-831D-A1B45A85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1" y="2954419"/>
            <a:ext cx="3025529" cy="201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D7D6AA-93E2-488F-A2FF-5BADFAF22F81}"/>
              </a:ext>
            </a:extLst>
          </p:cNvPr>
          <p:cNvSpPr txBox="1">
            <a:spLocks/>
          </p:cNvSpPr>
          <p:nvPr/>
        </p:nvSpPr>
        <p:spPr>
          <a:xfrm>
            <a:off x="6640286" y="1781298"/>
            <a:ext cx="4857750" cy="1143792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Alteraciones en la curvatura de la columna </a:t>
            </a:r>
          </a:p>
        </p:txBody>
      </p:sp>
      <p:grpSp>
        <p:nvGrpSpPr>
          <p:cNvPr id="7" name="Group 58">
            <a:extLst>
              <a:ext uri="{FF2B5EF4-FFF2-40B4-BE49-F238E27FC236}">
                <a16:creationId xmlns:a16="http://schemas.microsoft.com/office/drawing/2014/main" id="{47DA29B5-3E30-487D-AB7A-CF6812C278AC}"/>
              </a:ext>
            </a:extLst>
          </p:cNvPr>
          <p:cNvGrpSpPr>
            <a:grpSpLocks/>
          </p:cNvGrpSpPr>
          <p:nvPr/>
        </p:nvGrpSpPr>
        <p:grpSpPr bwMode="auto">
          <a:xfrm>
            <a:off x="6752134" y="2939702"/>
            <a:ext cx="4601666" cy="2006518"/>
            <a:chOff x="521" y="2334"/>
            <a:chExt cx="4845" cy="1549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76B2AD8-6CF9-4BDB-8C5F-D5A90D75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341"/>
              <a:ext cx="4718" cy="154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700" dirty="0"/>
            </a:p>
          </p:txBody>
        </p:sp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B718C44E-3E55-46FF-9175-1C4AF96E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" y="2341"/>
              <a:ext cx="2082" cy="1534"/>
              <a:chOff x="1342" y="2349"/>
              <a:chExt cx="2082" cy="1534"/>
            </a:xfrm>
          </p:grpSpPr>
          <p:pic>
            <p:nvPicPr>
              <p:cNvPr id="19" name="Picture 17">
                <a:extLst>
                  <a:ext uri="{FF2B5EF4-FFF2-40B4-BE49-F238E27FC236}">
                    <a16:creationId xmlns:a16="http://schemas.microsoft.com/office/drawing/2014/main" id="{5BA07DA0-C007-4CC4-B88A-CEF6C082A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42" y="2349"/>
                <a:ext cx="2082" cy="1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50">
                <a:extLst>
                  <a:ext uri="{FF2B5EF4-FFF2-40B4-BE49-F238E27FC236}">
                    <a16:creationId xmlns:a16="http://schemas.microsoft.com/office/drawing/2014/main" id="{C2669AA9-B04B-4ED6-B7D9-47519EEAD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3" y="2581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1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2C740F68-3592-4C9A-BE66-CA60156E7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341"/>
              <a:ext cx="932" cy="1542"/>
              <a:chOff x="3391" y="2341"/>
              <a:chExt cx="932" cy="1542"/>
            </a:xfrm>
          </p:grpSpPr>
          <p:pic>
            <p:nvPicPr>
              <p:cNvPr id="17" name="Picture 21">
                <a:extLst>
                  <a:ext uri="{FF2B5EF4-FFF2-40B4-BE49-F238E27FC236}">
                    <a16:creationId xmlns:a16="http://schemas.microsoft.com/office/drawing/2014/main" id="{9BBB97FB-9D55-46E9-9FE0-32FA0A2E9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91" y="2341"/>
                <a:ext cx="932" cy="1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51">
                <a:extLst>
                  <a:ext uri="{FF2B5EF4-FFF2-40B4-BE49-F238E27FC236}">
                    <a16:creationId xmlns:a16="http://schemas.microsoft.com/office/drawing/2014/main" id="{674BBDB5-063E-470B-903F-E37A115A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238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2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id="{3D0FC2DD-8916-4B10-B88D-66ECC8357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337"/>
              <a:ext cx="977" cy="1546"/>
              <a:chOff x="4298" y="2337"/>
              <a:chExt cx="977" cy="1546"/>
            </a:xfrm>
          </p:grpSpPr>
          <p:pic>
            <p:nvPicPr>
              <p:cNvPr id="15" name="Picture 20">
                <a:extLst>
                  <a:ext uri="{FF2B5EF4-FFF2-40B4-BE49-F238E27FC236}">
                    <a16:creationId xmlns:a16="http://schemas.microsoft.com/office/drawing/2014/main" id="{83684642-F204-4C75-BBEC-24690C075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98" y="2342"/>
                <a:ext cx="941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52">
                <a:extLst>
                  <a:ext uri="{FF2B5EF4-FFF2-40B4-BE49-F238E27FC236}">
                    <a16:creationId xmlns:a16="http://schemas.microsoft.com/office/drawing/2014/main" id="{9FDA88D6-271B-455B-B581-CB5666788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2" y="233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3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54">
              <a:extLst>
                <a:ext uri="{FF2B5EF4-FFF2-40B4-BE49-F238E27FC236}">
                  <a16:creationId xmlns:a16="http://schemas.microsoft.com/office/drawing/2014/main" id="{1792D2F3-D1D2-4813-B088-9764A32F9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" y="2334"/>
              <a:ext cx="915" cy="1541"/>
              <a:chOff x="550" y="2335"/>
              <a:chExt cx="915" cy="1541"/>
            </a:xfrm>
          </p:grpSpPr>
          <p:pic>
            <p:nvPicPr>
              <p:cNvPr id="13" name="Picture 22">
                <a:extLst>
                  <a:ext uri="{FF2B5EF4-FFF2-40B4-BE49-F238E27FC236}">
                    <a16:creationId xmlns:a16="http://schemas.microsoft.com/office/drawing/2014/main" id="{09E77896-F133-4153-B1DF-58270180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0" y="2335"/>
                <a:ext cx="862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53">
                <a:extLst>
                  <a:ext uri="{FF2B5EF4-FFF2-40B4-BE49-F238E27FC236}">
                    <a16:creationId xmlns:a16="http://schemas.microsoft.com/office/drawing/2014/main" id="{C045DAB9-DAEE-4E53-B73F-91F6FA68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3113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4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BD57C45-E6CB-4630-A807-EB60B6D39520}"/>
              </a:ext>
            </a:extLst>
          </p:cNvPr>
          <p:cNvSpPr txBox="1">
            <a:spLocks/>
          </p:cNvSpPr>
          <p:nvPr/>
        </p:nvSpPr>
        <p:spPr>
          <a:xfrm>
            <a:off x="12573000" y="207156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Fractura por sobreesfuerzo  </a:t>
            </a:r>
          </a:p>
        </p:txBody>
      </p:sp>
      <p:pic>
        <p:nvPicPr>
          <p:cNvPr id="22" name="Imagen 17">
            <a:extLst>
              <a:ext uri="{FF2B5EF4-FFF2-40B4-BE49-F238E27FC236}">
                <a16:creationId xmlns:a16="http://schemas.microsoft.com/office/drawing/2014/main" id="{03202F1B-19A5-4697-888B-1627B200E4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63317" y="2936463"/>
            <a:ext cx="2345531" cy="2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67B9D9FE-1266-4FBE-8E52-78D241336930}"/>
              </a:ext>
            </a:extLst>
          </p:cNvPr>
          <p:cNvSpPr txBox="1">
            <a:spLocks/>
          </p:cNvSpPr>
          <p:nvPr/>
        </p:nvSpPr>
        <p:spPr>
          <a:xfrm>
            <a:off x="11887200" y="533631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 Discopatías </a:t>
            </a:r>
          </a:p>
        </p:txBody>
      </p:sp>
      <p:pic>
        <p:nvPicPr>
          <p:cNvPr id="24" name="Imagen 18">
            <a:extLst>
              <a:ext uri="{FF2B5EF4-FFF2-40B4-BE49-F238E27FC236}">
                <a16:creationId xmlns:a16="http://schemas.microsoft.com/office/drawing/2014/main" id="{C07DAB73-7B93-4CCE-9307-718140F073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13887" y="6212355"/>
            <a:ext cx="25431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548AAF9A-D7FF-4269-A0BD-65D563478684}"/>
              </a:ext>
            </a:extLst>
          </p:cNvPr>
          <p:cNvSpPr txBox="1">
            <a:spLocks/>
          </p:cNvSpPr>
          <p:nvPr/>
        </p:nvSpPr>
        <p:spPr>
          <a:xfrm>
            <a:off x="4038828" y="5890634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800" dirty="0">
                <a:solidFill>
                  <a:schemeClr val="accent1">
                    <a:lumMod val="50000"/>
                  </a:schemeClr>
                </a:solidFill>
              </a:rPr>
              <a:t>Modificaciones por presión en el disco intervertebral.  </a:t>
            </a:r>
            <a:r>
              <a:rPr lang="es-CO" sz="33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51E43D7-2803-404A-BAA9-A9861076D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964" y="6836967"/>
            <a:ext cx="3294420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echa izquierda y derecha 3">
            <a:extLst>
              <a:ext uri="{FF2B5EF4-FFF2-40B4-BE49-F238E27FC236}">
                <a16:creationId xmlns:a16="http://schemas.microsoft.com/office/drawing/2014/main" id="{7ABBC0CA-DC1E-4EC9-A24F-3E6D9FC84F1C}"/>
              </a:ext>
            </a:extLst>
          </p:cNvPr>
          <p:cNvSpPr/>
          <p:nvPr/>
        </p:nvSpPr>
        <p:spPr>
          <a:xfrm>
            <a:off x="5702010" y="7484153"/>
            <a:ext cx="1094224" cy="5278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2700"/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8C951FE2-BC6B-4017-BB16-F0807378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2861" y="6836968"/>
            <a:ext cx="2349992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8CA4591C-EBAA-4717-A0F1-1C71D86EE715}"/>
              </a:ext>
            </a:extLst>
          </p:cNvPr>
          <p:cNvSpPr txBox="1"/>
          <p:nvPr/>
        </p:nvSpPr>
        <p:spPr>
          <a:xfrm>
            <a:off x="4636358" y="103541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5D6B890-18A2-4AA8-8494-45BE9EE69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6626" y="847626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6212684" cy="2692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ES" sz="3600" dirty="0"/>
              <a:t>Modificar estilos de vida, hábitos inadecuados </a:t>
            </a:r>
          </a:p>
          <a:p>
            <a:pPr algn="ctr">
              <a:lnSpc>
                <a:spcPts val="7279"/>
              </a:lnSpc>
            </a:pPr>
            <a:r>
              <a:rPr lang="es-ES" sz="3600" dirty="0"/>
              <a:t>adquiridos a lo largo de la vida.</a:t>
            </a:r>
            <a:endParaRPr lang="en-US" sz="2799" dirty="0">
              <a:solidFill>
                <a:srgbClr val="3B3B3B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96200" y="1028700"/>
            <a:ext cx="8268589" cy="171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 dirty="0">
                <a:solidFill>
                  <a:srgbClr val="BA3B61"/>
                </a:solidFill>
                <a:latin typeface="Roboto Bold"/>
              </a:rPr>
              <a:t>MEDIDAS POSTURALES ACTIVIDADES DIARIAS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839060-C031-4EBE-A638-AD945EBA3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2" b="17564"/>
          <a:stretch/>
        </p:blipFill>
        <p:spPr bwMode="auto">
          <a:xfrm>
            <a:off x="7944294" y="3314700"/>
            <a:ext cx="7772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4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4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 dirty="0">
                <a:solidFill>
                  <a:srgbClr val="3B3B3B"/>
                </a:solidFill>
                <a:latin typeface="Roboto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4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 dirty="0">
                <a:solidFill>
                  <a:srgbClr val="3B3B3B"/>
                </a:solidFill>
                <a:latin typeface="Robot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3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73612" y="1252730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ACOSTARSE.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25600" y="3151063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4</a:t>
            </a:r>
          </a:p>
        </p:txBody>
      </p:sp>
      <p:pic>
        <p:nvPicPr>
          <p:cNvPr id="21" name="Imagen 5">
            <a:extLst>
              <a:ext uri="{FF2B5EF4-FFF2-40B4-BE49-F238E27FC236}">
                <a16:creationId xmlns:a16="http://schemas.microsoft.com/office/drawing/2014/main" id="{A67DB087-2674-4FDF-9E41-8F8B0B7C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21" y="4686301"/>
            <a:ext cx="3443802" cy="260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7">
            <a:extLst>
              <a:ext uri="{FF2B5EF4-FFF2-40B4-BE49-F238E27FC236}">
                <a16:creationId xmlns:a16="http://schemas.microsoft.com/office/drawing/2014/main" id="{BF144A1E-57E0-46D3-B41E-24ECC32E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6530" y="4686300"/>
            <a:ext cx="3178345" cy="265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6">
            <a:extLst>
              <a:ext uri="{FF2B5EF4-FFF2-40B4-BE49-F238E27FC236}">
                <a16:creationId xmlns:a16="http://schemas.microsoft.com/office/drawing/2014/main" id="{6F7C7634-8B3B-448C-96A3-607E8EAFF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2678" y="4686300"/>
            <a:ext cx="3578331" cy="239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3">
            <a:extLst>
              <a:ext uri="{FF2B5EF4-FFF2-40B4-BE49-F238E27FC236}">
                <a16:creationId xmlns:a16="http://schemas.microsoft.com/office/drawing/2014/main" id="{F8467422-17BE-4339-A058-DDF15069AF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86228" y="4686300"/>
            <a:ext cx="347406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6999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18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47104" y="909876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MEDIDAS POSTURALES AL </a:t>
            </a:r>
          </a:p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LEVANTARSE DE LA CAMA</a:t>
            </a:r>
            <a:r>
              <a:rPr lang="en-US" sz="5174" dirty="0">
                <a:solidFill>
                  <a:srgbClr val="BA3B61"/>
                </a:solidFill>
                <a:latin typeface="Roboto Bold"/>
              </a:rPr>
              <a:t>. 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1E56169-1592-48A9-B195-3E45D33D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5020" y="4744775"/>
            <a:ext cx="4106779" cy="267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6AD3FB5-D386-439A-B62B-D8CA1579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6766" y="4361509"/>
            <a:ext cx="2864867" cy="343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2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635003" y="1696540"/>
            <a:ext cx="701115" cy="700239"/>
            <a:chOff x="0" y="0"/>
            <a:chExt cx="934820" cy="9336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9644528" y="2886626"/>
            <a:ext cx="701115" cy="700239"/>
            <a:chOff x="0" y="0"/>
            <a:chExt cx="934820" cy="93365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644528" y="3783607"/>
            <a:ext cx="701115" cy="700239"/>
            <a:chOff x="0" y="0"/>
            <a:chExt cx="934820" cy="93365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635003" y="4665124"/>
            <a:ext cx="701115" cy="700239"/>
            <a:chOff x="0" y="0"/>
            <a:chExt cx="934820" cy="93365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9635003" y="5532887"/>
            <a:ext cx="701115" cy="700239"/>
            <a:chOff x="0" y="0"/>
            <a:chExt cx="934820" cy="93365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9644528" y="6393663"/>
            <a:ext cx="701115" cy="700239"/>
            <a:chOff x="0" y="0"/>
            <a:chExt cx="934820" cy="933651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8" name="Group 28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644528" y="7222917"/>
            <a:ext cx="701115" cy="700239"/>
            <a:chOff x="0" y="0"/>
            <a:chExt cx="934820" cy="933651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2" name="Group 3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9644528" y="8128523"/>
            <a:ext cx="701115" cy="700239"/>
            <a:chOff x="0" y="0"/>
            <a:chExt cx="934820" cy="93365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6" name="Group 3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914400" y="2695028"/>
            <a:ext cx="6746820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40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CONTENIDO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42160" y="1610815"/>
            <a:ext cx="5172252" cy="74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Roboto"/>
              </a:rPr>
              <a:t>Columna Vertebral Anatomía, componentes y Funciones.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Definición higiene postural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Manipulación de cargas ¿que es?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Presiones en el disco intervertebral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Factores de Riesgo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Lesiones Musculo esqueléticas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Medidas Posturales.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Taller.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9B76252-9A24-4CCE-86DD-2361255B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8" y="4164443"/>
            <a:ext cx="7235734" cy="445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2810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ESTAR SENTADO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B003E938-A52D-455B-A5C9-A27146E9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57700"/>
            <a:ext cx="3370513" cy="329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1626336-BF85-428A-9A5D-53F308DB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053" y="4500468"/>
            <a:ext cx="3516313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F4DA31C4-ECDB-4C34-BEC5-814EFDE26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77800" y="4500468"/>
            <a:ext cx="3479427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37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0800" y="2888445"/>
            <a:ext cx="5334000" cy="53273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CONDUCIR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2" y="2888445"/>
            <a:ext cx="5333999" cy="5327331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A3C44753-D7B4-41CD-99EA-DC598F6C4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79900"/>
            <a:ext cx="5333626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3">
            <a:extLst>
              <a:ext uri="{FF2B5EF4-FFF2-40B4-BE49-F238E27FC236}">
                <a16:creationId xmlns:a16="http://schemas.microsoft.com/office/drawing/2014/main" id="{02ADCCEA-367D-4832-B285-706155C2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3122" y="3475702"/>
            <a:ext cx="5339218" cy="424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12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 ESTAR DE PIE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38EECB45-66E4-4E71-9FFE-F8048992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567" y="4831903"/>
            <a:ext cx="3928444" cy="289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7">
            <a:extLst>
              <a:ext uri="{FF2B5EF4-FFF2-40B4-BE49-F238E27FC236}">
                <a16:creationId xmlns:a16="http://schemas.microsoft.com/office/drawing/2014/main" id="{5804A373-6441-4928-90B4-B840CAD5DD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842" y="4830999"/>
            <a:ext cx="4090736" cy="302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3EE630-173F-4CD6-8105-BF0FC60282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2999" y="4830999"/>
            <a:ext cx="4114799" cy="307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90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ALMANIPULAR PESO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62EA18DE-BED4-442E-86F1-9044C118BD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374" y="4575504"/>
            <a:ext cx="4014542" cy="30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BF896CF0-BFC5-4C0B-B62D-674B401E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533900"/>
            <a:ext cx="3964886" cy="36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6D8736C1-C481-48F1-96F9-5A8279DC0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3000" y="4533899"/>
            <a:ext cx="4114800" cy="38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7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89609" y="3118099"/>
            <a:ext cx="9165378" cy="5394844"/>
            <a:chOff x="81212" y="-386077"/>
            <a:chExt cx="12220504" cy="7193127"/>
          </a:xfrm>
        </p:grpSpPr>
        <p:sp>
          <p:nvSpPr>
            <p:cNvPr id="6" name="TextBox 6"/>
            <p:cNvSpPr txBox="1"/>
            <p:nvPr/>
          </p:nvSpPr>
          <p:spPr>
            <a:xfrm>
              <a:off x="81212" y="-386077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1212" y="6174802"/>
              <a:ext cx="9520226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1.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Planificar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el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levantamiento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E381372F-6879-454B-8AF8-83DA5BC6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807" y="3783893"/>
            <a:ext cx="7380242" cy="47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20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767522"/>
            <a:chOff x="65169" y="-394046"/>
            <a:chExt cx="12220504" cy="7690032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009308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2.  Ubicación frente al objeto a manipular </a:t>
              </a:r>
            </a:p>
            <a:p>
              <a:pPr>
                <a:lnSpc>
                  <a:spcPts val="3919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EF441E9A-6256-49FE-8A50-67521322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6974" y="3783893"/>
            <a:ext cx="6799426" cy="408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77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3. Levantamiento y transporte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60B9E6E8-F195-44F9-8B62-E6C1417B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499" y="1038726"/>
            <a:ext cx="6097690" cy="358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EE4115-9E1F-4532-8B17-E13394B8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499" y="4938561"/>
            <a:ext cx="6201893" cy="49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31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4. Deposito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1CAD33AF-DE39-4E79-95C9-3F90209C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4360" y="1118648"/>
            <a:ext cx="6446129" cy="405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0CE548-83D6-4380-8178-AEAD991D22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3264" y="5567877"/>
            <a:ext cx="6759336" cy="39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7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6871645"/>
            <a:chOff x="65169" y="-394046"/>
            <a:chExt cx="12220504" cy="9162196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2620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5. En caso de que el peso de la carga exceda el permitido solicite ayuda de un compañero o realice uso de las ayudas mecánicas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95AC3D72-CC62-430F-9C2A-186B99EE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3661" y="1034716"/>
            <a:ext cx="729856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B51428-5CEC-4EC9-AE4A-DE2FACCE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660" y="4881103"/>
            <a:ext cx="7356671" cy="4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9E7E1-D575-48A9-A93A-DD0A1033CE52}"/>
              </a:ext>
            </a:extLst>
          </p:cNvPr>
          <p:cNvSpPr txBox="1"/>
          <p:nvPr/>
        </p:nvSpPr>
        <p:spPr>
          <a:xfrm>
            <a:off x="15334291" y="4883108"/>
            <a:ext cx="18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 MEJOR EMPUJAR </a:t>
            </a:r>
          </a:p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QUE HALAR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7577" y="3352754"/>
            <a:ext cx="13248023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25"/>
              </a:lnSpc>
            </a:pPr>
            <a:r>
              <a:rPr lang="en-US" sz="7750" dirty="0">
                <a:solidFill>
                  <a:srgbClr val="BA3B61"/>
                </a:solidFill>
                <a:latin typeface="Roboto Bold"/>
              </a:rPr>
              <a:t>TALLER – PAUSAS ACTIVAS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371A049-9E34-42FC-9BBD-47C3517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577" y="5701830"/>
            <a:ext cx="1973715" cy="3039173"/>
          </a:xfrm>
          <a:prstGeom prst="rect">
            <a:avLst/>
          </a:prstGeom>
          <a:noFill/>
          <a:ln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98E8176-604D-4681-AEAC-3AD706F0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2" y="5635929"/>
            <a:ext cx="2587561" cy="31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2426748-2A16-42C7-B1B3-A4606392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2" y="5602646"/>
            <a:ext cx="2267867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B45F28F-C6F9-4E59-BB88-6642E49E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38" y="5602645"/>
            <a:ext cx="2378306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54CA8CC-6C75-4CF7-B2D5-A83FBBAD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039" y="5559043"/>
            <a:ext cx="1966361" cy="32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0211" y="0"/>
            <a:ext cx="5385519" cy="10287000"/>
            <a:chOff x="0" y="0"/>
            <a:chExt cx="18217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1768" cy="3479800"/>
            </a:xfrm>
            <a:custGeom>
              <a:avLst/>
              <a:gdLst/>
              <a:ahLst/>
              <a:cxnLst/>
              <a:rect l="l" t="t" r="r" b="b"/>
              <a:pathLst>
                <a:path w="1821768" h="3479800">
                  <a:moveTo>
                    <a:pt x="169730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7308" y="0"/>
                  </a:lnTo>
                  <a:cubicBezTo>
                    <a:pt x="1765888" y="0"/>
                    <a:pt x="1821768" y="55880"/>
                    <a:pt x="1821768" y="124460"/>
                  </a:cubicBezTo>
                  <a:lnTo>
                    <a:pt x="1821768" y="3355340"/>
                  </a:lnTo>
                  <a:cubicBezTo>
                    <a:pt x="1821768" y="3423920"/>
                    <a:pt x="1765888" y="3479800"/>
                    <a:pt x="1697308" y="34798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66454" y="1028700"/>
            <a:ext cx="5467515" cy="8201272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t="-344" b="-34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5386727"/>
            <a:ext cx="6700665" cy="3296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79595" y="1155276"/>
            <a:ext cx="2550040" cy="81030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62992"/>
            <a:ext cx="7849489" cy="136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7"/>
              </a:lnSpc>
            </a:pPr>
            <a:r>
              <a:rPr lang="en-US" sz="4175">
                <a:solidFill>
                  <a:srgbClr val="BA3B61"/>
                </a:solidFill>
                <a:latin typeface="Roboto Bold"/>
              </a:rPr>
              <a:t>ANATOMÍA DE </a:t>
            </a:r>
          </a:p>
          <a:p>
            <a:pPr>
              <a:lnSpc>
                <a:spcPts val="5427"/>
              </a:lnSpc>
            </a:pPr>
            <a:r>
              <a:rPr lang="en-US" sz="4174">
                <a:solidFill>
                  <a:srgbClr val="BA3B61"/>
                </a:solidFill>
                <a:latin typeface="Roboto Bold"/>
              </a:rPr>
              <a:t>LA COLUMNA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32407B-54E4-43FE-85CD-4F73214E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95"/>
          <a:stretch/>
        </p:blipFill>
        <p:spPr>
          <a:xfrm>
            <a:off x="685800" y="685800"/>
            <a:ext cx="169164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4464" y="4934880"/>
            <a:ext cx="3881552" cy="38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1967" y="4934880"/>
            <a:ext cx="3881552" cy="3876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3844" y="4934880"/>
            <a:ext cx="3881552" cy="387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4464" y="3235821"/>
            <a:ext cx="3881552" cy="1474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1967" y="3235821"/>
            <a:ext cx="3881552" cy="1474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03844" y="3235821"/>
            <a:ext cx="3881552" cy="147499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4464" y="5447610"/>
            <a:ext cx="3881552" cy="28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6208"/>
          <a:stretch>
            <a:fillRect/>
          </a:stretch>
        </p:blipFill>
        <p:spPr>
          <a:xfrm>
            <a:off x="6881967" y="5501716"/>
            <a:ext cx="3881552" cy="28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21200" y="5447610"/>
            <a:ext cx="3567815" cy="300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3"/>
          <p:cNvSpPr txBox="1"/>
          <p:nvPr/>
        </p:nvSpPr>
        <p:spPr>
          <a:xfrm>
            <a:off x="2591124" y="2997911"/>
            <a:ext cx="2103767" cy="187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endParaRPr/>
          </a:p>
          <a:p>
            <a:pPr>
              <a:lnSpc>
                <a:spcPts val="4995"/>
              </a:lnSpc>
            </a:pPr>
            <a:r>
              <a:rPr lang="en-US" sz="3568" spc="107">
                <a:solidFill>
                  <a:srgbClr val="3B3B3B"/>
                </a:solidFill>
                <a:latin typeface="Roboto Bold"/>
              </a:rPr>
              <a:t>Vertebra</a:t>
            </a:r>
          </a:p>
          <a:p>
            <a:pPr>
              <a:lnSpc>
                <a:spcPts val="4995"/>
              </a:lnSpc>
              <a:spcBef>
                <a:spcPct val="0"/>
              </a:spcBef>
            </a:pPr>
            <a:endParaRPr lang="en-US" sz="3568" spc="10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7777" y="3623749"/>
            <a:ext cx="182463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spc="107">
                <a:solidFill>
                  <a:srgbClr val="3B3B3B"/>
                </a:solidFill>
                <a:latin typeface="Roboto Bold"/>
              </a:rPr>
              <a:t>Nervios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49695" y="3347524"/>
            <a:ext cx="2234425" cy="162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5"/>
              </a:lnSpc>
            </a:pPr>
            <a:r>
              <a:rPr lang="en-US" sz="3075" spc="92">
                <a:solidFill>
                  <a:srgbClr val="3B3B3B"/>
                </a:solidFill>
                <a:latin typeface="Roboto Bold"/>
              </a:rPr>
              <a:t>Disco Vertebral </a:t>
            </a:r>
          </a:p>
          <a:p>
            <a:pPr>
              <a:lnSpc>
                <a:spcPts val="4304"/>
              </a:lnSpc>
              <a:spcBef>
                <a:spcPct val="0"/>
              </a:spcBef>
            </a:pPr>
            <a:endParaRPr lang="en-US" sz="3075" spc="92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192246"/>
            <a:ext cx="1542777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en-US" sz="4200" spc="-126">
                <a:solidFill>
                  <a:srgbClr val="BA3B61"/>
                </a:solidFill>
                <a:latin typeface="Roboto Bold"/>
              </a:rPr>
              <a:t>COMPONENTES DE LA COLUMNA VERTEBRAL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934323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3404" y="3003781"/>
            <a:ext cx="3370227" cy="1444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89" r="480"/>
          <a:stretch>
            <a:fillRect/>
          </a:stretch>
        </p:blipFill>
        <p:spPr>
          <a:xfrm>
            <a:off x="11532705" y="5967254"/>
            <a:ext cx="4730881" cy="24488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39480" y="2813281"/>
            <a:ext cx="3370227" cy="1444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0709" y="2570870"/>
            <a:ext cx="4696382" cy="607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7936" y="3313365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39480" y="6482762"/>
            <a:ext cx="3671470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Permite los movimientos de Flexión, Extensión, rotación e inclinación.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74964" y="3111890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Protege la médula espinal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78903" y="1250419"/>
            <a:ext cx="1221656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BA3B61"/>
                </a:solidFill>
                <a:latin typeface="Roboto Bold"/>
              </a:rPr>
              <a:t>FUNCIONES COLUMNA VERTEBRAL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290" y="6606090"/>
            <a:ext cx="3370227" cy="14449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4202" y="6901862"/>
            <a:ext cx="2562401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1420" y="8518165"/>
            <a:ext cx="3370227" cy="14449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345333" y="9004438"/>
            <a:ext cx="2562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Soporte </a:t>
            </a:r>
          </a:p>
        </p:txBody>
      </p:sp>
      <p:sp>
        <p:nvSpPr>
          <p:cNvPr id="14" name="AutoShape 14"/>
          <p:cNvSpPr/>
          <p:nvPr/>
        </p:nvSpPr>
        <p:spPr>
          <a:xfrm rot="9900000">
            <a:off x="5020849" y="3615983"/>
            <a:ext cx="151610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rot="9675717">
            <a:off x="4981254" y="7036482"/>
            <a:ext cx="185207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7911629" y="3554824"/>
            <a:ext cx="398503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rot="1797887">
            <a:off x="10606327" y="6322907"/>
            <a:ext cx="1038586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2485" y="5143500"/>
            <a:ext cx="5049726" cy="27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6400" y="5143500"/>
            <a:ext cx="5078700" cy="273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3886200" y="111784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DEFINICIÓN HIGIENE POSTURAL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415904"/>
            <a:ext cx="18288000" cy="199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BA3B61"/>
                </a:solidFill>
                <a:latin typeface="Open Sans"/>
              </a:rPr>
              <a:t> Consiste en aprender como adoptar posturas y realizar movimientos de la vida cotidiana de la forma más adecuada para que la espalda se dañe lo menos posible en:</a:t>
            </a:r>
          </a:p>
          <a:p>
            <a:pPr algn="ctr">
              <a:lnSpc>
                <a:spcPts val="7279"/>
              </a:lnSpc>
            </a:pPr>
            <a:endParaRPr lang="en-US" sz="3200">
              <a:solidFill>
                <a:srgbClr val="BA3B61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2856" y="3958974"/>
            <a:ext cx="3068985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ESTÁTICOS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81668" y="3958974"/>
            <a:ext cx="3068985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DINÁMICOS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6570" y="8121263"/>
            <a:ext cx="769486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</a:rPr>
              <a:t>OBJETIVO: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1.CORREGIR POSTURAS VICIADAS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2.EDUCAR EN LA MECÁNICA CORPORAL EN EL TRABAJO Y HOGAR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3. PREVENIR LESIONES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467827" y="3739533"/>
            <a:ext cx="1054517" cy="1053199"/>
            <a:chOff x="0" y="0"/>
            <a:chExt cx="1406023" cy="140426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458302" y="5229225"/>
            <a:ext cx="1054517" cy="1053199"/>
            <a:chOff x="0" y="0"/>
            <a:chExt cx="1406023" cy="140426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8302" b="8302"/>
          <a:stretch>
            <a:fillRect/>
          </a:stretch>
        </p:blipFill>
        <p:spPr>
          <a:xfrm>
            <a:off x="1193819" y="4609322"/>
            <a:ext cx="7368123" cy="38788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7986" y="4858866"/>
            <a:ext cx="3012011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49998" y="4858866"/>
            <a:ext cx="3569023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5"/>
          <p:cNvSpPr txBox="1"/>
          <p:nvPr/>
        </p:nvSpPr>
        <p:spPr>
          <a:xfrm>
            <a:off x="1028700" y="2458619"/>
            <a:ext cx="8801267" cy="170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¿QUE ES LA MANIPULACIÓN DE CARGAS?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65872" y="1162912"/>
            <a:ext cx="4442145" cy="570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Es la acción de levantar, soportar y transportar peso.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Se puede realizar de las siguientes maneras: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1.Manipulación manual: fuerza muscular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2.Manipulación con ayuda mecánica: fuerza mecánica o eléctrica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963" y="2260906"/>
            <a:ext cx="8316956" cy="256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 INTERVIENE EL ESFUERZO </a:t>
            </a:r>
          </a:p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HUMANO DE FORMA</a:t>
            </a:r>
          </a:p>
          <a:p>
            <a:pPr marL="0" lvl="0" indent="0">
              <a:lnSpc>
                <a:spcPts val="6759"/>
              </a:lnSpc>
            </a:pPr>
            <a:endParaRPr lang="en-US" sz="5199" dirty="0">
              <a:solidFill>
                <a:srgbClr val="BA3B61"/>
              </a:solidFill>
              <a:latin typeface="Robot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9467827" y="2125186"/>
            <a:ext cx="1054517" cy="1053199"/>
            <a:chOff x="0" y="0"/>
            <a:chExt cx="1406023" cy="140426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4397" t="7210" r="22943"/>
          <a:stretch>
            <a:fillRect/>
          </a:stretch>
        </p:blipFill>
        <p:spPr>
          <a:xfrm>
            <a:off x="12192000" y="4875325"/>
            <a:ext cx="3862437" cy="404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17376" y="6642331"/>
            <a:ext cx="4463965" cy="307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11612292" y="770127"/>
            <a:ext cx="4442145" cy="306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DIRECTA 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Levantamiento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Colocación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Transportar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o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mantener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la carga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alzada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. </a:t>
            </a:r>
          </a:p>
          <a:p>
            <a:pPr algn="ctr"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4446" y="4187754"/>
            <a:ext cx="4442145" cy="309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INDIRECTA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Empuje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Tracción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Desplazamiento</a:t>
            </a: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675358" y="4823766"/>
            <a:ext cx="45719" cy="5463234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13" name="Group 13"/>
          <p:cNvGrpSpPr/>
          <p:nvPr/>
        </p:nvGrpSpPr>
        <p:grpSpPr>
          <a:xfrm>
            <a:off x="1192505" y="4337130"/>
            <a:ext cx="1054517" cy="1053199"/>
            <a:chOff x="0" y="0"/>
            <a:chExt cx="1406023" cy="140426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11950750" cy="475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B3B3B"/>
                </a:solidFill>
                <a:latin typeface="Open Sans"/>
              </a:rPr>
              <a:t>Rotar el tronco 40%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 con espalda doblada y rodillas rectas 168%.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kg. con espalda recta y rodillas dobladas   73%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Subir escaleras 40%.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Inclinación hacia adelante 150%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Tos  40%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Risa  40 - 50%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Caminar despacio 15%</a:t>
            </a:r>
          </a:p>
          <a:p>
            <a:pPr algn="ctr">
              <a:lnSpc>
                <a:spcPts val="7279"/>
              </a:lnSpc>
            </a:pPr>
            <a:endParaRPr lang="en-US" sz="2799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41384" y="4621951"/>
            <a:ext cx="10483776" cy="463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7004075" y="962025"/>
            <a:ext cx="8268589" cy="1733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PRESIONES EN EL DISCO INTERVERTEBRAL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H7EN5MXTHQNV-1513-286</_dlc_DocId>
    <_dlc_DocIdUrl xmlns="ae9388c0-b1e2-40ea-b6a8-c51c7913cbd2">
      <Url>https://www.mincultura.gov.co/ministerio/recursos-humanos/_layouts/15/DocIdRedir.aspx?ID=H7EN5MXTHQNV-1513-286</Url>
      <Description>H7EN5MXTHQNV-1513-286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8B646BD-0304-4697-AF20-B9D6CC8F2CC6}"/>
</file>

<file path=customXml/itemProps2.xml><?xml version="1.0" encoding="utf-8"?>
<ds:datastoreItem xmlns:ds="http://schemas.openxmlformats.org/officeDocument/2006/customXml" ds:itemID="{D5088AB4-8485-451A-8C0C-C96466C722B8}"/>
</file>

<file path=customXml/itemProps3.xml><?xml version="1.0" encoding="utf-8"?>
<ds:datastoreItem xmlns:ds="http://schemas.openxmlformats.org/officeDocument/2006/customXml" ds:itemID="{C54CCD4E-C6AE-4FCB-A86D-F6C8C9C12DA5}"/>
</file>

<file path=customXml/itemProps4.xml><?xml version="1.0" encoding="utf-8"?>
<ds:datastoreItem xmlns:ds="http://schemas.openxmlformats.org/officeDocument/2006/customXml" ds:itemID="{FDF436A5-2DC8-4E6B-A75D-6AC257B3DA13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548</Words>
  <Application>Microsoft Office PowerPoint</Application>
  <PresentationFormat>Personalizado</PresentationFormat>
  <Paragraphs>145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Roboto Bold</vt:lpstr>
      <vt:lpstr>Tw Cen MT</vt:lpstr>
      <vt:lpstr>Open Sans</vt:lpstr>
      <vt:lpstr>Open Sans Bold</vt:lpstr>
      <vt:lpstr>Roboto</vt:lpstr>
      <vt:lpstr>Calibri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Levantamiento seguro de cargas</dc:title>
  <cp:lastModifiedBy>office22</cp:lastModifiedBy>
  <cp:revision>2</cp:revision>
  <dcterms:created xsi:type="dcterms:W3CDTF">2006-08-16T00:00:00Z</dcterms:created>
  <dcterms:modified xsi:type="dcterms:W3CDTF">2022-02-15T19:26:28Z</dcterms:modified>
  <dc:identifier>DAE4WTiO0IA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0677bb4a-274b-46df-a7cc-3caa2dcf05cb</vt:lpwstr>
  </property>
</Properties>
</file>