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s/slide3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62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0.xml" ContentType="application/vnd.openxmlformats-officedocument.presentationml.slide+xml"/>
  <Override PartName="/ppt/slides/slide39.xml" ContentType="application/vnd.openxmlformats-officedocument.presentationml.slide+xml"/>
  <Override PartName="/ppt/slides/slide38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60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1.xml" ContentType="application/vnd.openxmlformats-officedocument.presentationml.slide+xml"/>
  <Override PartName="/ppt/slides/slide55.xml" ContentType="application/vnd.openxmlformats-officedocument.presentationml.slide+xml"/>
  <Override PartName="/ppt/slides/slide53.xml" ContentType="application/vnd.openxmlformats-officedocument.presentationml.slide+xml"/>
  <Override PartName="/ppt/slides/slide49.xml" ContentType="application/vnd.openxmlformats-officedocument.presentationml.slide+xml"/>
  <Override PartName="/ppt/slides/slide54.xml" ContentType="application/vnd.openxmlformats-officedocument.presentationml.slide+xml"/>
  <Override PartName="/ppt/slides/slide50.xml" ContentType="application/vnd.openxmlformats-officedocument.presentationml.slide+xml"/>
  <Override PartName="/ppt/slides/slide52.xml" ContentType="application/vnd.openxmlformats-officedocument.presentationml.slide+xml"/>
  <Override PartName="/ppt/slides/slide51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slideMasters/slideMaster2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9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heme/theme4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6" r:id="rId2"/>
  </p:sldMasterIdLst>
  <p:notesMasterIdLst>
    <p:notesMasterId r:id="rId65"/>
  </p:notesMasterIdLst>
  <p:handoutMasterIdLst>
    <p:handoutMasterId r:id="rId66"/>
  </p:handoutMasterIdLst>
  <p:sldIdLst>
    <p:sldId id="256" r:id="rId3"/>
    <p:sldId id="374" r:id="rId4"/>
    <p:sldId id="453" r:id="rId5"/>
    <p:sldId id="416" r:id="rId6"/>
    <p:sldId id="380" r:id="rId7"/>
    <p:sldId id="454" r:id="rId8"/>
    <p:sldId id="498" r:id="rId9"/>
    <p:sldId id="499" r:id="rId10"/>
    <p:sldId id="500" r:id="rId11"/>
    <p:sldId id="394" r:id="rId12"/>
    <p:sldId id="415" r:id="rId13"/>
    <p:sldId id="398" r:id="rId14"/>
    <p:sldId id="417" r:id="rId15"/>
    <p:sldId id="418" r:id="rId16"/>
    <p:sldId id="458" r:id="rId17"/>
    <p:sldId id="460" r:id="rId18"/>
    <p:sldId id="459" r:id="rId19"/>
    <p:sldId id="461" r:id="rId20"/>
    <p:sldId id="446" r:id="rId21"/>
    <p:sldId id="447" r:id="rId22"/>
    <p:sldId id="450" r:id="rId23"/>
    <p:sldId id="452" r:id="rId24"/>
    <p:sldId id="462" r:id="rId25"/>
    <p:sldId id="463" r:id="rId26"/>
    <p:sldId id="464" r:id="rId27"/>
    <p:sldId id="443" r:id="rId28"/>
    <p:sldId id="491" r:id="rId29"/>
    <p:sldId id="492" r:id="rId30"/>
    <p:sldId id="470" r:id="rId31"/>
    <p:sldId id="493" r:id="rId32"/>
    <p:sldId id="494" r:id="rId33"/>
    <p:sldId id="501" r:id="rId34"/>
    <p:sldId id="502" r:id="rId35"/>
    <p:sldId id="503" r:id="rId36"/>
    <p:sldId id="504" r:id="rId37"/>
    <p:sldId id="465" r:id="rId38"/>
    <p:sldId id="466" r:id="rId39"/>
    <p:sldId id="467" r:id="rId40"/>
    <p:sldId id="468" r:id="rId41"/>
    <p:sldId id="469" r:id="rId42"/>
    <p:sldId id="518" r:id="rId43"/>
    <p:sldId id="516" r:id="rId44"/>
    <p:sldId id="505" r:id="rId45"/>
    <p:sldId id="506" r:id="rId46"/>
    <p:sldId id="507" r:id="rId47"/>
    <p:sldId id="508" r:id="rId48"/>
    <p:sldId id="509" r:id="rId49"/>
    <p:sldId id="510" r:id="rId50"/>
    <p:sldId id="511" r:id="rId51"/>
    <p:sldId id="512" r:id="rId52"/>
    <p:sldId id="513" r:id="rId53"/>
    <p:sldId id="514" r:id="rId54"/>
    <p:sldId id="515" r:id="rId55"/>
    <p:sldId id="520" r:id="rId56"/>
    <p:sldId id="522" r:id="rId57"/>
    <p:sldId id="523" r:id="rId58"/>
    <p:sldId id="524" r:id="rId59"/>
    <p:sldId id="525" r:id="rId60"/>
    <p:sldId id="526" r:id="rId61"/>
    <p:sldId id="474" r:id="rId62"/>
    <p:sldId id="376" r:id="rId63"/>
    <p:sldId id="475" r:id="rId6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8B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132" autoAdjust="0"/>
    <p:restoredTop sz="90416" autoAdjust="0"/>
  </p:normalViewPr>
  <p:slideViewPr>
    <p:cSldViewPr snapToGrid="0" snapToObjects="1">
      <p:cViewPr varScale="1">
        <p:scale>
          <a:sx n="67" d="100"/>
          <a:sy n="67" d="100"/>
        </p:scale>
        <p:origin x="570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70" d="100"/>
          <a:sy n="170" d="100"/>
        </p:scale>
        <p:origin x="254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handoutMaster" Target="handoutMasters/handoutMaster1.xml"/><Relationship Id="rId74" Type="http://schemas.openxmlformats.org/officeDocument/2006/relationships/customXml" Target="../customXml/item4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customXml" Target="../customXml/item2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notesMaster" Target="notesMasters/notesMaster1.xml"/><Relationship Id="rId73" Type="http://schemas.openxmlformats.org/officeDocument/2006/relationships/customXml" Target="../customXml/item3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71" Type="http://schemas.openxmlformats.org/officeDocument/2006/relationships/customXml" Target="../customXml/item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15CBC1-B47E-AA45-ABBD-DFC2D5F946B8}" type="datetimeFigureOut">
              <a:rPr lang="es-ES_tradnl" smtClean="0"/>
              <a:t>11/04/2022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6387C6-9615-4B44-A35D-3F30736E2BF4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557135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4388FC-9B19-464E-A8C1-19F2FEA05329}" type="datetimeFigureOut">
              <a:rPr lang="es-ES_tradnl" smtClean="0"/>
              <a:t>11/04/2022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3A21AE-19D2-5947-ACF0-F9FE9018A0BF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52989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3A21AE-19D2-5947-ACF0-F9FE9018A0BF}" type="slidenum">
              <a:rPr lang="es-ES_tradnl" smtClean="0"/>
              <a:t>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687429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0951BB-74C7-4E8C-A098-5C74FC8F2807}" type="slidenum">
              <a:rPr lang="es-ES"/>
              <a:pPr/>
              <a:t>47</a:t>
            </a:fld>
            <a:endParaRPr lang="es-ES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1103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gi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 Naranj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 userDrawn="1"/>
        </p:nvSpPr>
        <p:spPr>
          <a:xfrm>
            <a:off x="10408779" y="6657945"/>
            <a:ext cx="1783221" cy="200055"/>
          </a:xfrm>
          <a:prstGeom prst="rect">
            <a:avLst/>
          </a:prstGeom>
          <a:solidFill>
            <a:srgbClr val="FF7500"/>
          </a:solidFill>
        </p:spPr>
        <p:txBody>
          <a:bodyPr wrap="square" rtlCol="0">
            <a:spAutoFit/>
          </a:bodyPr>
          <a:lstStyle/>
          <a:p>
            <a:r>
              <a:rPr lang="es-ES_tradnl" sz="7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Código: MIS-4-1-3-FR07</a:t>
            </a:r>
            <a:r>
              <a:rPr lang="es-ES_tradnl" sz="700" kern="1200" baseline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  </a:t>
            </a:r>
            <a:r>
              <a:rPr lang="es-ES_tradnl" sz="7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VERSIÓN 02</a:t>
            </a:r>
            <a:endParaRPr lang="es-ES_tradnl" sz="700" dirty="0">
              <a:solidFill>
                <a:srgbClr val="FFFFFF"/>
              </a:solidFill>
            </a:endParaRPr>
          </a:p>
        </p:txBody>
      </p:sp>
      <p:sp>
        <p:nvSpPr>
          <p:cNvPr id="3" name="CuadroTexto 2"/>
          <p:cNvSpPr txBox="1"/>
          <p:nvPr userDrawn="1"/>
        </p:nvSpPr>
        <p:spPr>
          <a:xfrm>
            <a:off x="1079866" y="6578585"/>
            <a:ext cx="1961862" cy="223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Código: MIS-4-1-3-FR07</a:t>
            </a:r>
            <a:r>
              <a:rPr lang="es-ES_tradnl" sz="800" kern="1200" baseline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  </a:t>
            </a:r>
            <a:r>
              <a:rPr lang="es-ES_tradnl" sz="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VERSIÓN 02</a:t>
            </a:r>
            <a:endParaRPr lang="es-ES_tradnl" sz="8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780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 userDrawn="1"/>
        </p:nvSpPr>
        <p:spPr>
          <a:xfrm>
            <a:off x="377687" y="-218660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_tradnl"/>
          </a:p>
        </p:txBody>
      </p:sp>
      <p:sp>
        <p:nvSpPr>
          <p:cNvPr id="4" name="CuadroTexto 3"/>
          <p:cNvSpPr txBox="1"/>
          <p:nvPr userDrawn="1"/>
        </p:nvSpPr>
        <p:spPr>
          <a:xfrm>
            <a:off x="1079866" y="6578585"/>
            <a:ext cx="1961862" cy="223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Código: MIS-4-1-3-FR07</a:t>
            </a:r>
            <a:r>
              <a:rPr lang="es-ES_tradnl" sz="800" kern="1200" baseline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  </a:t>
            </a:r>
            <a:r>
              <a:rPr lang="es-ES_tradnl" sz="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VERSIÓN 02</a:t>
            </a:r>
            <a:endParaRPr lang="es-ES_tradnl" sz="8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91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Portada Principal - Fo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010009" y="4582478"/>
            <a:ext cx="4807619" cy="933742"/>
          </a:xfrm>
          <a:prstGeom prst="rect">
            <a:avLst/>
          </a:prstGeom>
          <a:ln>
            <a:noFill/>
            <a:prstDash val="solid"/>
          </a:ln>
        </p:spPr>
        <p:txBody>
          <a:bodyPr anchor="t">
            <a:normAutofit/>
          </a:bodyPr>
          <a:lstStyle>
            <a:lvl1pPr marL="0" indent="0" algn="l">
              <a:buNone/>
              <a:defRPr sz="3600" cap="all">
                <a:solidFill>
                  <a:srgbClr val="FF8B00"/>
                </a:solidFill>
                <a:latin typeface="Century Gothic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/>
              <a:t>subtítulo</a:t>
            </a:r>
            <a:endParaRPr lang="en-US" dirty="0"/>
          </a:p>
        </p:txBody>
      </p:sp>
      <p:sp>
        <p:nvSpPr>
          <p:cNvPr id="7" name="Título 6"/>
          <p:cNvSpPr>
            <a:spLocks noGrp="1"/>
          </p:cNvSpPr>
          <p:nvPr>
            <p:ph type="title" hasCustomPrompt="1"/>
          </p:nvPr>
        </p:nvSpPr>
        <p:spPr>
          <a:xfrm>
            <a:off x="7010009" y="3016265"/>
            <a:ext cx="4807619" cy="1544894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5000" b="1" i="0" baseline="0">
                <a:solidFill>
                  <a:srgbClr val="FF8B00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s-ES" dirty="0"/>
              <a:t>TÍTULO</a:t>
            </a:r>
            <a:br>
              <a:rPr lang="es-ES" dirty="0"/>
            </a:br>
            <a:r>
              <a:rPr lang="es-ES" dirty="0"/>
              <a:t>PORTADA</a:t>
            </a:r>
            <a:endParaRPr lang="es-ES_tradnl" dirty="0"/>
          </a:p>
        </p:txBody>
      </p:sp>
      <p:cxnSp>
        <p:nvCxnSpPr>
          <p:cNvPr id="13" name="Conector recto 12"/>
          <p:cNvCxnSpPr/>
          <p:nvPr userDrawn="1"/>
        </p:nvCxnSpPr>
        <p:spPr>
          <a:xfrm>
            <a:off x="7010009" y="4561159"/>
            <a:ext cx="5181991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8" name="Picture Placeholder 2"/>
          <p:cNvSpPr>
            <a:spLocks noGrp="1" noChangeAspect="1"/>
          </p:cNvSpPr>
          <p:nvPr>
            <p:ph type="pic" idx="12" hasCustomPrompt="1"/>
          </p:nvPr>
        </p:nvSpPr>
        <p:spPr>
          <a:xfrm>
            <a:off x="802427" y="0"/>
            <a:ext cx="6681738" cy="6858000"/>
          </a:xfrm>
          <a:prstGeom prst="parallelogram">
            <a:avLst>
              <a:gd name="adj" fmla="val 1790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latin typeface="Century Gothic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dirty="0"/>
              <a:t>Haga clic en el icono para </a:t>
            </a:r>
          </a:p>
          <a:p>
            <a:r>
              <a:rPr lang="es-ES" dirty="0"/>
              <a:t>agregar una imagen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8644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Portada - Fo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770783" y="4582478"/>
            <a:ext cx="7225747" cy="933742"/>
          </a:xfrm>
          <a:prstGeom prst="rect">
            <a:avLst/>
          </a:prstGeom>
          <a:ln>
            <a:noFill/>
            <a:prstDash val="solid"/>
          </a:ln>
        </p:spPr>
        <p:txBody>
          <a:bodyPr anchor="t">
            <a:normAutofit/>
          </a:bodyPr>
          <a:lstStyle>
            <a:lvl1pPr marL="0" indent="0" algn="l">
              <a:buNone/>
              <a:defRPr sz="3600" cap="all">
                <a:solidFill>
                  <a:srgbClr val="FF8B00"/>
                </a:solidFill>
                <a:latin typeface="Century Gothic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/>
              <a:t>subtítulo</a:t>
            </a:r>
            <a:endParaRPr lang="en-US" dirty="0"/>
          </a:p>
        </p:txBody>
      </p:sp>
      <p:sp>
        <p:nvSpPr>
          <p:cNvPr id="7" name="Título 6"/>
          <p:cNvSpPr>
            <a:spLocks noGrp="1"/>
          </p:cNvSpPr>
          <p:nvPr>
            <p:ph type="title" hasCustomPrompt="1"/>
          </p:nvPr>
        </p:nvSpPr>
        <p:spPr>
          <a:xfrm>
            <a:off x="4770783" y="3016265"/>
            <a:ext cx="5678973" cy="1523578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5000" b="1" i="0" baseline="0">
                <a:solidFill>
                  <a:srgbClr val="FF8B00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s-ES" dirty="0"/>
              <a:t>TÍTULO</a:t>
            </a:r>
            <a:br>
              <a:rPr lang="es-ES" dirty="0"/>
            </a:br>
            <a:r>
              <a:rPr lang="es-ES" dirty="0"/>
              <a:t>PORTADA</a:t>
            </a:r>
            <a:endParaRPr lang="es-ES_tradnl" dirty="0"/>
          </a:p>
        </p:txBody>
      </p:sp>
      <p:cxnSp>
        <p:nvCxnSpPr>
          <p:cNvPr id="13" name="Conector recto 12"/>
          <p:cNvCxnSpPr/>
          <p:nvPr userDrawn="1"/>
        </p:nvCxnSpPr>
        <p:spPr>
          <a:xfrm>
            <a:off x="4770783" y="4561160"/>
            <a:ext cx="7393728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8" name="Picture Placeholder 2"/>
          <p:cNvSpPr>
            <a:spLocks noGrp="1" noChangeAspect="1"/>
          </p:cNvSpPr>
          <p:nvPr>
            <p:ph type="pic" idx="12" hasCustomPrompt="1"/>
          </p:nvPr>
        </p:nvSpPr>
        <p:spPr>
          <a:xfrm>
            <a:off x="802427" y="0"/>
            <a:ext cx="3799390" cy="6858000"/>
          </a:xfrm>
          <a:prstGeom prst="parallelogram">
            <a:avLst>
              <a:gd name="adj" fmla="val 31765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latin typeface="Century Gothic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4252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con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59102" y="3449415"/>
            <a:ext cx="7988952" cy="906244"/>
          </a:xfrm>
          <a:prstGeom prst="rect">
            <a:avLst/>
          </a:prstGeom>
          <a:ln>
            <a:noFill/>
            <a:prstDash val="solid"/>
          </a:ln>
        </p:spPr>
        <p:txBody>
          <a:bodyPr anchor="t">
            <a:normAutofit/>
          </a:bodyPr>
          <a:lstStyle>
            <a:lvl1pPr marL="0" indent="0" algn="l">
              <a:buNone/>
              <a:defRPr sz="3600" cap="all">
                <a:solidFill>
                  <a:srgbClr val="FF8B00"/>
                </a:solidFill>
                <a:latin typeface="Century Gothic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/>
              <a:t>subtítulo</a:t>
            </a:r>
            <a:endParaRPr lang="en-US" dirty="0"/>
          </a:p>
        </p:txBody>
      </p:sp>
      <p:sp>
        <p:nvSpPr>
          <p:cNvPr id="7" name="Título 6"/>
          <p:cNvSpPr>
            <a:spLocks noGrp="1"/>
          </p:cNvSpPr>
          <p:nvPr>
            <p:ph type="title" hasCustomPrompt="1"/>
          </p:nvPr>
        </p:nvSpPr>
        <p:spPr>
          <a:xfrm>
            <a:off x="2259102" y="2310408"/>
            <a:ext cx="7988952" cy="981636"/>
          </a:xfrm>
          <a:prstGeom prst="rect">
            <a:avLst/>
          </a:prstGeom>
        </p:spPr>
        <p:txBody>
          <a:bodyPr/>
          <a:lstStyle>
            <a:lvl1pPr>
              <a:defRPr sz="5400" b="1" i="0" baseline="0">
                <a:solidFill>
                  <a:srgbClr val="FF8B00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s-ES" dirty="0"/>
              <a:t>PÁGINA CON TITULO</a:t>
            </a:r>
            <a:endParaRPr lang="es-ES_tradnl" dirty="0"/>
          </a:p>
        </p:txBody>
      </p:sp>
      <p:cxnSp>
        <p:nvCxnSpPr>
          <p:cNvPr id="13" name="Conector recto 12"/>
          <p:cNvCxnSpPr/>
          <p:nvPr userDrawn="1"/>
        </p:nvCxnSpPr>
        <p:spPr>
          <a:xfrm flipH="1">
            <a:off x="2259102" y="3361765"/>
            <a:ext cx="8059273" cy="17929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4" name="Marcador de fecha 23"/>
          <p:cNvSpPr>
            <a:spLocks noGrp="1"/>
          </p:cNvSpPr>
          <p:nvPr>
            <p:ph type="dt" sz="half" idx="10"/>
          </p:nvPr>
        </p:nvSpPr>
        <p:spPr>
          <a:xfrm>
            <a:off x="2259102" y="6356350"/>
            <a:ext cx="2743200" cy="365125"/>
          </a:xfrm>
        </p:spPr>
        <p:txBody>
          <a:bodyPr/>
          <a:lstStyle/>
          <a:p>
            <a:fld id="{9A158855-3D34-FD42-B43D-B29608833429}" type="datetime1">
              <a:rPr lang="es-CO" smtClean="0"/>
              <a:t>11/04/2022</a:t>
            </a:fld>
            <a:endParaRPr lang="es-ES_tradnl"/>
          </a:p>
        </p:txBody>
      </p:sp>
      <p:sp>
        <p:nvSpPr>
          <p:cNvPr id="25" name="Marcador de pie de página 24"/>
          <p:cNvSpPr>
            <a:spLocks noGrp="1"/>
          </p:cNvSpPr>
          <p:nvPr>
            <p:ph type="ftr" sz="quarter" idx="11"/>
          </p:nvPr>
        </p:nvSpPr>
        <p:spPr>
          <a:xfrm>
            <a:off x="5459502" y="6356350"/>
            <a:ext cx="4114800" cy="365125"/>
          </a:xfrm>
        </p:spPr>
        <p:txBody>
          <a:bodyPr/>
          <a:lstStyle/>
          <a:p>
            <a:endParaRPr lang="es-ES_tradnl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0901" y="1331844"/>
            <a:ext cx="7988952" cy="4596132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charset="0"/>
              </a:defRPr>
            </a:lvl1pPr>
            <a:lvl2pPr>
              <a:defRPr>
                <a:latin typeface="Century Gothic" charset="0"/>
              </a:defRPr>
            </a:lvl2pPr>
            <a:lvl3pPr>
              <a:defRPr>
                <a:latin typeface="Century Gothic" charset="0"/>
              </a:defRPr>
            </a:lvl3pPr>
            <a:lvl4pPr>
              <a:defRPr>
                <a:latin typeface="Century Gothic" charset="0"/>
              </a:defRPr>
            </a:lvl4pPr>
            <a:lvl5pPr>
              <a:defRPr>
                <a:latin typeface="Century Gothic" charset="0"/>
              </a:defRPr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2060901" y="639444"/>
            <a:ext cx="7988952" cy="562706"/>
          </a:xfrm>
          <a:prstGeom prst="rect">
            <a:avLst/>
          </a:prstGeom>
          <a:ln>
            <a:noFill/>
            <a:prstDash val="solid"/>
          </a:ln>
        </p:spPr>
        <p:txBody>
          <a:bodyPr anchor="t">
            <a:normAutofit/>
          </a:bodyPr>
          <a:lstStyle>
            <a:lvl1pPr marL="0" indent="0" algn="l">
              <a:buNone/>
              <a:defRPr sz="3600" cap="all">
                <a:solidFill>
                  <a:srgbClr val="FF8B00"/>
                </a:solidFill>
                <a:latin typeface="Century Gothic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/>
              <a:t>subtítulo</a:t>
            </a:r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38931" y="1848679"/>
            <a:ext cx="8008922" cy="400547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1600" b="0" cap="none">
                <a:latin typeface="Century Gothic" charset="0"/>
              </a:defRPr>
            </a:lvl1pPr>
          </a:lstStyle>
          <a:p>
            <a:r>
              <a:rPr lang="es-ES" dirty="0"/>
              <a:t>Clic para editar contenido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8931" y="1133060"/>
            <a:ext cx="8008923" cy="555047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  <a:latin typeface="Century Gothic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s-ES" dirty="0"/>
          </a:p>
        </p:txBody>
      </p:sp>
      <p:cxnSp>
        <p:nvCxnSpPr>
          <p:cNvPr id="10" name="Conector recto 9"/>
          <p:cNvCxnSpPr/>
          <p:nvPr userDrawn="1"/>
        </p:nvCxnSpPr>
        <p:spPr>
          <a:xfrm flipH="1">
            <a:off x="2138931" y="1115131"/>
            <a:ext cx="8059273" cy="17929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6" name="Text Placeholder 2"/>
          <p:cNvSpPr>
            <a:spLocks noGrp="1"/>
          </p:cNvSpPr>
          <p:nvPr>
            <p:ph type="body" idx="11"/>
          </p:nvPr>
        </p:nvSpPr>
        <p:spPr>
          <a:xfrm>
            <a:off x="2128920" y="551119"/>
            <a:ext cx="8008923" cy="55504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defRPr sz="3200" b="1" cap="all">
                <a:solidFill>
                  <a:srgbClr val="FF8B00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s-E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type="body" idx="10"/>
          </p:nvPr>
        </p:nvSpPr>
        <p:spPr>
          <a:xfrm>
            <a:off x="2700798" y="979188"/>
            <a:ext cx="8301818" cy="480722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/>
                </a:solidFill>
                <a:latin typeface="Century Gothic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s-ES" dirty="0"/>
          </a:p>
        </p:txBody>
      </p:sp>
      <p:cxnSp>
        <p:nvCxnSpPr>
          <p:cNvPr id="10" name="Conector recto 9"/>
          <p:cNvCxnSpPr/>
          <p:nvPr userDrawn="1"/>
        </p:nvCxnSpPr>
        <p:spPr>
          <a:xfrm flipH="1">
            <a:off x="3328652" y="1548956"/>
            <a:ext cx="7673964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1" name="Picture Placeholder 2"/>
          <p:cNvSpPr>
            <a:spLocks noGrp="1" noChangeAspect="1"/>
          </p:cNvSpPr>
          <p:nvPr>
            <p:ph type="pic" idx="12" hasCustomPrompt="1"/>
          </p:nvPr>
        </p:nvSpPr>
        <p:spPr>
          <a:xfrm>
            <a:off x="2849884" y="1638004"/>
            <a:ext cx="2914809" cy="3699307"/>
          </a:xfrm>
          <a:prstGeom prst="parallelogram">
            <a:avLst>
              <a:gd name="adj" fmla="val 21154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latin typeface="Century Gothic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15" name="Picture Placeholder 2"/>
          <p:cNvSpPr>
            <a:spLocks noGrp="1" noChangeAspect="1"/>
          </p:cNvSpPr>
          <p:nvPr>
            <p:ph type="pic" idx="13" hasCustomPrompt="1"/>
          </p:nvPr>
        </p:nvSpPr>
        <p:spPr>
          <a:xfrm>
            <a:off x="5503632" y="1638004"/>
            <a:ext cx="2914809" cy="3699307"/>
          </a:xfrm>
          <a:prstGeom prst="parallelogram">
            <a:avLst>
              <a:gd name="adj" fmla="val 21154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latin typeface="Century Gothic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16" name="Picture Placeholder 2"/>
          <p:cNvSpPr>
            <a:spLocks noGrp="1" noChangeAspect="1"/>
          </p:cNvSpPr>
          <p:nvPr>
            <p:ph type="pic" idx="14" hasCustomPrompt="1"/>
          </p:nvPr>
        </p:nvSpPr>
        <p:spPr>
          <a:xfrm>
            <a:off x="8087807" y="1638004"/>
            <a:ext cx="2914809" cy="3699307"/>
          </a:xfrm>
          <a:prstGeom prst="parallelogram">
            <a:avLst>
              <a:gd name="adj" fmla="val 21154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latin typeface="Century Gothic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pic>
        <p:nvPicPr>
          <p:cNvPr id="17" name="Imagen 1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00799" y="1638004"/>
            <a:ext cx="792671" cy="3693124"/>
          </a:xfrm>
          <a:prstGeom prst="rect">
            <a:avLst/>
          </a:prstGeom>
        </p:spPr>
      </p:pic>
      <p:sp>
        <p:nvSpPr>
          <p:cNvPr id="21" name="Title 1"/>
          <p:cNvSpPr>
            <a:spLocks noGrp="1"/>
          </p:cNvSpPr>
          <p:nvPr>
            <p:ph type="title" hasCustomPrompt="1"/>
          </p:nvPr>
        </p:nvSpPr>
        <p:spPr>
          <a:xfrm>
            <a:off x="2700798" y="5474361"/>
            <a:ext cx="8301818" cy="81710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1600" b="0" cap="none">
                <a:latin typeface="Century Gothic" charset="0"/>
              </a:defRPr>
            </a:lvl1pPr>
          </a:lstStyle>
          <a:p>
            <a:r>
              <a:rPr lang="es-ES" dirty="0"/>
              <a:t>Clic para editar contenido</a:t>
            </a:r>
            <a:endParaRPr lang="en-US" dirty="0"/>
          </a:p>
        </p:txBody>
      </p:sp>
      <p:pic>
        <p:nvPicPr>
          <p:cNvPr id="22" name="Imagen 2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54547" y="1638004"/>
            <a:ext cx="792671" cy="3693124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38722" y="1638004"/>
            <a:ext cx="792671" cy="369312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os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36984" y="1762398"/>
            <a:ext cx="3996398" cy="41957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latin typeface="Century Gothic" charset="0"/>
              </a:defRPr>
            </a:lvl1pPr>
            <a:lvl2pPr>
              <a:defRPr sz="1600">
                <a:latin typeface="Century Gothic" charset="0"/>
              </a:defRPr>
            </a:lvl2pPr>
            <a:lvl3pPr>
              <a:defRPr sz="1400">
                <a:latin typeface="Century Gothic" charset="0"/>
              </a:defRPr>
            </a:lvl3pPr>
            <a:lvl4pPr>
              <a:defRPr sz="1200">
                <a:latin typeface="Century Gothic" charset="0"/>
              </a:defRPr>
            </a:lvl4pPr>
            <a:lvl5pPr>
              <a:defRPr sz="1200">
                <a:latin typeface="Century Gothic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61391" y="1757915"/>
            <a:ext cx="3996400" cy="420024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latin typeface="Century Gothic" charset="0"/>
              </a:defRPr>
            </a:lvl1pPr>
            <a:lvl2pPr>
              <a:defRPr sz="1600">
                <a:latin typeface="Century Gothic" charset="0"/>
              </a:defRPr>
            </a:lvl2pPr>
            <a:lvl3pPr>
              <a:defRPr sz="1400">
                <a:latin typeface="Century Gothic" charset="0"/>
              </a:defRPr>
            </a:lvl3pPr>
            <a:lvl4pPr>
              <a:defRPr sz="1200">
                <a:latin typeface="Century Gothic" charset="0"/>
              </a:defRPr>
            </a:lvl4pPr>
            <a:lvl5pPr>
              <a:defRPr sz="1200">
                <a:latin typeface="Century Gothic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0"/>
          </p:nvPr>
        </p:nvSpPr>
        <p:spPr>
          <a:xfrm>
            <a:off x="2138931" y="1133060"/>
            <a:ext cx="8008923" cy="555047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  <a:latin typeface="Century Gothic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s-ES" dirty="0"/>
          </a:p>
        </p:txBody>
      </p:sp>
      <p:cxnSp>
        <p:nvCxnSpPr>
          <p:cNvPr id="10" name="Conector recto 9"/>
          <p:cNvCxnSpPr/>
          <p:nvPr userDrawn="1"/>
        </p:nvCxnSpPr>
        <p:spPr>
          <a:xfrm flipH="1">
            <a:off x="2138931" y="1115131"/>
            <a:ext cx="8059273" cy="17929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1" name="Text Placeholder 2"/>
          <p:cNvSpPr>
            <a:spLocks noGrp="1"/>
          </p:cNvSpPr>
          <p:nvPr>
            <p:ph type="body" idx="11"/>
          </p:nvPr>
        </p:nvSpPr>
        <p:spPr>
          <a:xfrm>
            <a:off x="2128920" y="551119"/>
            <a:ext cx="8008923" cy="55504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defRPr sz="3200" b="1" cap="all">
                <a:solidFill>
                  <a:srgbClr val="FF8B00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106167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6353" y="1332296"/>
            <a:ext cx="3401064" cy="1447800"/>
          </a:xfrm>
          <a:prstGeom prst="rect">
            <a:avLst/>
          </a:prstGeom>
        </p:spPr>
        <p:txBody>
          <a:bodyPr anchor="b"/>
          <a:lstStyle>
            <a:lvl1pPr algn="l">
              <a:defRPr sz="2400" b="0">
                <a:latin typeface="Century Gothic" charset="0"/>
              </a:defRPr>
            </a:lvl1pPr>
          </a:lstStyle>
          <a:p>
            <a:r>
              <a:rPr lang="es-ES" dirty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6017" y="1332296"/>
            <a:ext cx="4422188" cy="4572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000">
                <a:latin typeface="Century Gothic" charset="0"/>
              </a:defRPr>
            </a:lvl1pPr>
            <a:lvl2pPr>
              <a:defRPr sz="1800">
                <a:latin typeface="Century Gothic" charset="0"/>
              </a:defRPr>
            </a:lvl2pPr>
            <a:lvl3pPr>
              <a:defRPr sz="1600">
                <a:latin typeface="Century Gothic" charset="0"/>
              </a:defRPr>
            </a:lvl3pPr>
            <a:lvl4pPr>
              <a:defRPr sz="1400">
                <a:latin typeface="Century Gothic" charset="0"/>
              </a:defRPr>
            </a:lvl4pPr>
            <a:lvl5pPr>
              <a:defRPr sz="1400">
                <a:latin typeface="Century Gothic" charset="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46353" y="3013776"/>
            <a:ext cx="3401063" cy="28955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Century Gothic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cxnSp>
        <p:nvCxnSpPr>
          <p:cNvPr id="10" name="Conector recto 9"/>
          <p:cNvCxnSpPr/>
          <p:nvPr userDrawn="1"/>
        </p:nvCxnSpPr>
        <p:spPr>
          <a:xfrm flipH="1">
            <a:off x="2138931" y="1115131"/>
            <a:ext cx="8059273" cy="17929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1" name="Text Placeholder 2"/>
          <p:cNvSpPr>
            <a:spLocks noGrp="1"/>
          </p:cNvSpPr>
          <p:nvPr>
            <p:ph type="body" idx="11"/>
          </p:nvPr>
        </p:nvSpPr>
        <p:spPr>
          <a:xfrm>
            <a:off x="2128920" y="551119"/>
            <a:ext cx="8008923" cy="55504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defRPr sz="3200" b="1" cap="all">
                <a:solidFill>
                  <a:srgbClr val="FF8B00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s-E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6123" y="4800587"/>
            <a:ext cx="7700285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>
                <a:latin typeface="Century Gothic" charset="0"/>
              </a:defRPr>
            </a:lvl1pPr>
          </a:lstStyle>
          <a:p>
            <a:r>
              <a:rPr lang="es-ES" dirty="0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2666122" y="685800"/>
            <a:ext cx="7700286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latin typeface="Century Gothic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66123" y="5367325"/>
            <a:ext cx="7700284" cy="4937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latin typeface="Century Gothic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 Cobranding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26564" y="2345635"/>
            <a:ext cx="4412975" cy="3448878"/>
          </a:xfrm>
          <a:prstGeom prst="roundRect">
            <a:avLst>
              <a:gd name="adj" fmla="val 33393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latin typeface="Century Gothic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s-ES" dirty="0"/>
          </a:p>
          <a:p>
            <a:r>
              <a:rPr lang="es-ES" dirty="0"/>
              <a:t>Haga clic en el icono</a:t>
            </a:r>
          </a:p>
          <a:p>
            <a:r>
              <a:rPr lang="es-ES" dirty="0"/>
              <a:t>para agregar logo</a:t>
            </a:r>
            <a:endParaRPr lang="en-US" dirty="0"/>
          </a:p>
        </p:txBody>
      </p:sp>
      <p:sp>
        <p:nvSpPr>
          <p:cNvPr id="5" name="CuadroTexto 4"/>
          <p:cNvSpPr txBox="1"/>
          <p:nvPr userDrawn="1"/>
        </p:nvSpPr>
        <p:spPr>
          <a:xfrm>
            <a:off x="10230138" y="6634861"/>
            <a:ext cx="1961862" cy="22313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s-ES_tradnl" sz="800" kern="1200" dirty="0">
                <a:solidFill>
                  <a:srgbClr val="FF8B00"/>
                </a:solidFill>
                <a:latin typeface="+mn-lt"/>
                <a:ea typeface="+mn-ea"/>
                <a:cs typeface="+mn-cs"/>
              </a:rPr>
              <a:t>Código: MIS-4-1-3-FR07</a:t>
            </a:r>
            <a:r>
              <a:rPr lang="es-ES_tradnl" sz="800" kern="1200" baseline="0" dirty="0">
                <a:solidFill>
                  <a:srgbClr val="FF8B00"/>
                </a:solidFill>
                <a:latin typeface="+mn-lt"/>
                <a:ea typeface="+mn-ea"/>
                <a:cs typeface="+mn-cs"/>
              </a:rPr>
              <a:t>   </a:t>
            </a:r>
            <a:r>
              <a:rPr lang="es-ES_tradnl" sz="800" kern="1200" dirty="0">
                <a:solidFill>
                  <a:srgbClr val="FF8B00"/>
                </a:solidFill>
                <a:latin typeface="+mn-lt"/>
                <a:ea typeface="+mn-ea"/>
                <a:cs typeface="+mn-cs"/>
              </a:rPr>
              <a:t>VERSIÓN 02</a:t>
            </a:r>
            <a:endParaRPr lang="es-ES_tradnl" sz="800" dirty="0">
              <a:solidFill>
                <a:srgbClr val="FF8B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7252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 con descrip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4707" y="1082040"/>
            <a:ext cx="7999315" cy="2323374"/>
          </a:xfrm>
          <a:prstGeom prst="rect">
            <a:avLst/>
          </a:prstGeom>
        </p:spPr>
        <p:txBody>
          <a:bodyPr/>
          <a:lstStyle>
            <a:lvl1pPr>
              <a:defRPr sz="4800">
                <a:latin typeface="Century Gothic" charset="0"/>
              </a:defRPr>
            </a:lvl1pPr>
          </a:lstStyle>
          <a:p>
            <a:r>
              <a:rPr lang="es-ES" dirty="0"/>
              <a:t>Clic para editar título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2604708" y="3405414"/>
            <a:ext cx="7999314" cy="34217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1"/>
                </a:solidFill>
                <a:latin typeface="Century Gothic" charset="0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s-ES" dirty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604707" y="3984897"/>
            <a:ext cx="7999316" cy="16764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800">
                <a:latin typeface="Century Gothic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54946" y="60549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>
                <a:solidFill>
                  <a:srgbClr val="FF8B00"/>
                </a:solidFill>
                <a:latin typeface="Century Gothic" charset="0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85521" y="2536785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>
                <a:solidFill>
                  <a:schemeClr val="bg1"/>
                </a:solidFill>
                <a:latin typeface="Century Gothic" charset="0"/>
              </a:rPr>
              <a:t>”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1"/>
          </p:nvPr>
        </p:nvSpPr>
        <p:spPr>
          <a:xfrm>
            <a:off x="1997767" y="372216"/>
            <a:ext cx="9849608" cy="55504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buNone/>
              <a:defRPr sz="3200" b="1" cap="all">
                <a:solidFill>
                  <a:srgbClr val="FF8B00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s-E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a de imagen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1023" y="683724"/>
            <a:ext cx="9404723" cy="1400530"/>
          </a:xfrm>
          <a:prstGeom prst="rect">
            <a:avLst/>
          </a:prstGeom>
        </p:spPr>
        <p:txBody>
          <a:bodyPr/>
          <a:lstStyle>
            <a:lvl1pPr>
              <a:defRPr sz="4200">
                <a:latin typeface="Century Gothic" charset="0"/>
              </a:defRPr>
            </a:lvl1pPr>
          </a:lstStyle>
          <a:p>
            <a:r>
              <a:rPr lang="es-ES" dirty="0"/>
              <a:t>Clic para editar título</a:t>
            </a:r>
            <a:endParaRPr lang="en-US" dirty="0"/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 hasCustomPrompt="1"/>
          </p:nvPr>
        </p:nvSpPr>
        <p:spPr>
          <a:xfrm>
            <a:off x="2067375" y="2317883"/>
            <a:ext cx="2940050" cy="2956761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latin typeface="Century Gothic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2067375" y="5375849"/>
            <a:ext cx="2940050" cy="65918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400">
                <a:latin typeface="Century Gothic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 hasCustomPrompt="1"/>
          </p:nvPr>
        </p:nvSpPr>
        <p:spPr>
          <a:xfrm>
            <a:off x="5304286" y="2364606"/>
            <a:ext cx="2930525" cy="291003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latin typeface="Century Gothic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5302934" y="5375848"/>
            <a:ext cx="2934406" cy="65918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400">
                <a:latin typeface="Century Gothic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 hasCustomPrompt="1"/>
          </p:nvPr>
        </p:nvSpPr>
        <p:spPr>
          <a:xfrm>
            <a:off x="8539611" y="2317882"/>
            <a:ext cx="2932113" cy="2956761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latin typeface="Century Gothic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8539487" y="5375846"/>
            <a:ext cx="2935997" cy="65918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400">
                <a:latin typeface="Century Gothic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5141054" y="2364606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377139" y="2364606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ángulo 7"/>
          <p:cNvSpPr/>
          <p:nvPr userDrawn="1"/>
        </p:nvSpPr>
        <p:spPr>
          <a:xfrm>
            <a:off x="2061023" y="5205294"/>
            <a:ext cx="2946402" cy="77001"/>
          </a:xfrm>
          <a:prstGeom prst="rect">
            <a:avLst/>
          </a:prstGeom>
          <a:solidFill>
            <a:srgbClr val="FF8B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8" name="Rectángulo 17"/>
          <p:cNvSpPr/>
          <p:nvPr userDrawn="1"/>
        </p:nvSpPr>
        <p:spPr>
          <a:xfrm>
            <a:off x="5302934" y="5205294"/>
            <a:ext cx="2946402" cy="77001"/>
          </a:xfrm>
          <a:prstGeom prst="rect">
            <a:avLst/>
          </a:prstGeom>
          <a:solidFill>
            <a:srgbClr val="FF8B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1" name="Rectángulo 20"/>
          <p:cNvSpPr/>
          <p:nvPr userDrawn="1"/>
        </p:nvSpPr>
        <p:spPr>
          <a:xfrm>
            <a:off x="8539487" y="5205294"/>
            <a:ext cx="2946402" cy="77001"/>
          </a:xfrm>
          <a:prstGeom prst="rect">
            <a:avLst/>
          </a:prstGeom>
          <a:solidFill>
            <a:srgbClr val="FF8B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rre Presentación - Naranj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02936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rre Presentación - Blanc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70041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ada Ejecutiv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010009" y="4582478"/>
            <a:ext cx="4807619" cy="933742"/>
          </a:xfrm>
          <a:prstGeom prst="rect">
            <a:avLst/>
          </a:prstGeom>
          <a:ln>
            <a:noFill/>
            <a:prstDash val="solid"/>
          </a:ln>
        </p:spPr>
        <p:txBody>
          <a:bodyPr anchor="t">
            <a:normAutofit/>
          </a:bodyPr>
          <a:lstStyle>
            <a:lvl1pPr marL="0" indent="0" algn="l">
              <a:buNone/>
              <a:defRPr sz="3600" cap="all">
                <a:solidFill>
                  <a:srgbClr val="FF8B00"/>
                </a:solidFill>
                <a:latin typeface="Century Gothic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/>
              <a:t>subtítulo</a:t>
            </a:r>
            <a:endParaRPr lang="en-US" dirty="0"/>
          </a:p>
        </p:txBody>
      </p:sp>
      <p:sp>
        <p:nvSpPr>
          <p:cNvPr id="3" name="Título 6"/>
          <p:cNvSpPr>
            <a:spLocks noGrp="1"/>
          </p:cNvSpPr>
          <p:nvPr>
            <p:ph type="title" hasCustomPrompt="1"/>
          </p:nvPr>
        </p:nvSpPr>
        <p:spPr>
          <a:xfrm>
            <a:off x="7010009" y="3016265"/>
            <a:ext cx="4807619" cy="1544894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5000" b="1" i="0" baseline="0">
                <a:solidFill>
                  <a:srgbClr val="FF8B00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s-ES" dirty="0"/>
              <a:t>TÍTULO</a:t>
            </a:r>
            <a:br>
              <a:rPr lang="es-ES" dirty="0"/>
            </a:br>
            <a:r>
              <a:rPr lang="es-ES" dirty="0"/>
              <a:t>PORTADA</a:t>
            </a:r>
            <a:endParaRPr lang="es-ES_tradnl" dirty="0"/>
          </a:p>
        </p:txBody>
      </p:sp>
      <p:cxnSp>
        <p:nvCxnSpPr>
          <p:cNvPr id="4" name="Conector recto 3"/>
          <p:cNvCxnSpPr/>
          <p:nvPr userDrawn="1"/>
        </p:nvCxnSpPr>
        <p:spPr>
          <a:xfrm>
            <a:off x="7010009" y="4561159"/>
            <a:ext cx="5181991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29856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9D88C335-349D-4785-904E-77925AFD55C0}" type="datetimeFigureOut">
              <a:rPr lang="es-CO" smtClean="0"/>
              <a:t>11/04/2022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184CEB79-DB92-4B41-9605-6ADFBE155E8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060629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089091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="" xmlns:a16="http://schemas.microsoft.com/office/drawing/2014/main" id="{0BC3A12B-568B-426A-A58E-17861FBCB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2C8D7-E8E2-432C-83A8-68E1B7625689}" type="datetimeFigureOut">
              <a:rPr lang="es-CO" smtClean="0"/>
              <a:t>11/04/2022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="" xmlns:a16="http://schemas.microsoft.com/office/drawing/2014/main" id="{140D06FE-9DB7-4471-A6CA-0D69B3249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="" xmlns:a16="http://schemas.microsoft.com/office/drawing/2014/main" id="{BBD94A9B-BAEE-4DDA-8E98-7D8C6E2F7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B1B8D-5AE6-41D1-A17A-551ED64CF57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185668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 Ejecutiv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010009" y="4582478"/>
            <a:ext cx="4807619" cy="933742"/>
          </a:xfrm>
          <a:prstGeom prst="rect">
            <a:avLst/>
          </a:prstGeom>
          <a:ln>
            <a:noFill/>
            <a:prstDash val="solid"/>
          </a:ln>
        </p:spPr>
        <p:txBody>
          <a:bodyPr anchor="t">
            <a:normAutofit/>
          </a:bodyPr>
          <a:lstStyle>
            <a:lvl1pPr marL="0" indent="0" algn="l">
              <a:buNone/>
              <a:defRPr sz="3600" cap="all">
                <a:solidFill>
                  <a:srgbClr val="FF8B00"/>
                </a:solidFill>
                <a:latin typeface="Century Gothic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/>
              <a:t>subtítulo</a:t>
            </a:r>
            <a:endParaRPr lang="en-US" dirty="0"/>
          </a:p>
        </p:txBody>
      </p:sp>
      <p:sp>
        <p:nvSpPr>
          <p:cNvPr id="3" name="Título 6"/>
          <p:cNvSpPr>
            <a:spLocks noGrp="1"/>
          </p:cNvSpPr>
          <p:nvPr>
            <p:ph type="title" hasCustomPrompt="1"/>
          </p:nvPr>
        </p:nvSpPr>
        <p:spPr>
          <a:xfrm>
            <a:off x="7010009" y="3016265"/>
            <a:ext cx="4807619" cy="1544894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5000" b="1" i="0" baseline="0">
                <a:solidFill>
                  <a:srgbClr val="FF8B00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s-ES" dirty="0"/>
              <a:t>TÍTULO</a:t>
            </a:r>
            <a:br>
              <a:rPr lang="es-ES" dirty="0"/>
            </a:br>
            <a:r>
              <a:rPr lang="es-ES" dirty="0"/>
              <a:t>PORTADA</a:t>
            </a:r>
            <a:endParaRPr lang="es-ES_tradnl" dirty="0"/>
          </a:p>
        </p:txBody>
      </p:sp>
      <p:cxnSp>
        <p:nvCxnSpPr>
          <p:cNvPr id="4" name="Conector recto 3"/>
          <p:cNvCxnSpPr/>
          <p:nvPr userDrawn="1"/>
        </p:nvCxnSpPr>
        <p:spPr>
          <a:xfrm>
            <a:off x="7010009" y="4561159"/>
            <a:ext cx="5181991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1169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¿Quiéne Somos?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 userDrawn="1"/>
        </p:nvSpPr>
        <p:spPr>
          <a:xfrm>
            <a:off x="1079866" y="6578585"/>
            <a:ext cx="1961862" cy="223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Código: MIS-4-1-3-FR07</a:t>
            </a:r>
            <a:r>
              <a:rPr lang="es-ES_tradnl" sz="800" kern="1200" baseline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  </a:t>
            </a:r>
            <a:r>
              <a:rPr lang="es-ES_tradnl" sz="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VERSIÓN 02</a:t>
            </a:r>
            <a:endParaRPr lang="es-ES_tradnl" sz="8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45855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 Financier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010009" y="4582478"/>
            <a:ext cx="4807619" cy="933742"/>
          </a:xfrm>
          <a:prstGeom prst="rect">
            <a:avLst/>
          </a:prstGeom>
          <a:ln>
            <a:noFill/>
            <a:prstDash val="solid"/>
          </a:ln>
        </p:spPr>
        <p:txBody>
          <a:bodyPr anchor="t">
            <a:normAutofit/>
          </a:bodyPr>
          <a:lstStyle>
            <a:lvl1pPr marL="0" indent="0" algn="l">
              <a:buNone/>
              <a:defRPr sz="3600" cap="all">
                <a:solidFill>
                  <a:srgbClr val="FF8B00"/>
                </a:solidFill>
                <a:latin typeface="Century Gothic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/>
              <a:t>subtítulo</a:t>
            </a:r>
            <a:endParaRPr lang="en-US" dirty="0"/>
          </a:p>
        </p:txBody>
      </p:sp>
      <p:sp>
        <p:nvSpPr>
          <p:cNvPr id="3" name="Título 6"/>
          <p:cNvSpPr>
            <a:spLocks noGrp="1"/>
          </p:cNvSpPr>
          <p:nvPr>
            <p:ph type="title" hasCustomPrompt="1"/>
          </p:nvPr>
        </p:nvSpPr>
        <p:spPr>
          <a:xfrm>
            <a:off x="7010009" y="3016265"/>
            <a:ext cx="4807619" cy="1544894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5000" b="1" i="0" baseline="0">
                <a:solidFill>
                  <a:srgbClr val="FF8B00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s-ES" dirty="0"/>
              <a:t>TÍTULO</a:t>
            </a:r>
            <a:br>
              <a:rPr lang="es-ES" dirty="0"/>
            </a:br>
            <a:r>
              <a:rPr lang="es-ES" dirty="0"/>
              <a:t>PORTADA</a:t>
            </a:r>
            <a:endParaRPr lang="es-ES_tradnl" dirty="0"/>
          </a:p>
        </p:txBody>
      </p:sp>
      <p:cxnSp>
        <p:nvCxnSpPr>
          <p:cNvPr id="4" name="Conector recto 3"/>
          <p:cNvCxnSpPr/>
          <p:nvPr userDrawn="1"/>
        </p:nvCxnSpPr>
        <p:spPr>
          <a:xfrm>
            <a:off x="7010009" y="4561159"/>
            <a:ext cx="5181991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99093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 Labor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010009" y="4582478"/>
            <a:ext cx="4807619" cy="933742"/>
          </a:xfrm>
          <a:prstGeom prst="rect">
            <a:avLst/>
          </a:prstGeom>
          <a:ln>
            <a:noFill/>
            <a:prstDash val="solid"/>
          </a:ln>
        </p:spPr>
        <p:txBody>
          <a:bodyPr anchor="t">
            <a:normAutofit/>
          </a:bodyPr>
          <a:lstStyle>
            <a:lvl1pPr marL="0" indent="0" algn="l">
              <a:buNone/>
              <a:defRPr sz="3600" cap="all">
                <a:solidFill>
                  <a:srgbClr val="FF8B00"/>
                </a:solidFill>
                <a:latin typeface="Century Gothic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/>
              <a:t>subtítulo</a:t>
            </a:r>
            <a:endParaRPr lang="en-US" dirty="0"/>
          </a:p>
        </p:txBody>
      </p:sp>
      <p:sp>
        <p:nvSpPr>
          <p:cNvPr id="3" name="Título 6"/>
          <p:cNvSpPr>
            <a:spLocks noGrp="1"/>
          </p:cNvSpPr>
          <p:nvPr>
            <p:ph type="title" hasCustomPrompt="1"/>
          </p:nvPr>
        </p:nvSpPr>
        <p:spPr>
          <a:xfrm>
            <a:off x="7010009" y="3016265"/>
            <a:ext cx="4807619" cy="1544894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5000" b="1" i="0" baseline="0">
                <a:solidFill>
                  <a:srgbClr val="FF8B00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s-ES" dirty="0"/>
              <a:t>TÍTULO</a:t>
            </a:r>
            <a:br>
              <a:rPr lang="es-ES" dirty="0"/>
            </a:br>
            <a:r>
              <a:rPr lang="es-ES" dirty="0"/>
              <a:t>PORTADA</a:t>
            </a:r>
            <a:endParaRPr lang="es-ES_tradnl" dirty="0"/>
          </a:p>
        </p:txBody>
      </p:sp>
      <p:cxnSp>
        <p:nvCxnSpPr>
          <p:cNvPr id="4" name="Conector recto 3"/>
          <p:cNvCxnSpPr/>
          <p:nvPr userDrawn="1"/>
        </p:nvCxnSpPr>
        <p:spPr>
          <a:xfrm>
            <a:off x="7010009" y="4561159"/>
            <a:ext cx="5181991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15328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ierre Presentación - Blanc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010009" y="4582478"/>
            <a:ext cx="4807619" cy="933742"/>
          </a:xfrm>
          <a:prstGeom prst="rect">
            <a:avLst/>
          </a:prstGeom>
          <a:ln>
            <a:noFill/>
            <a:prstDash val="solid"/>
          </a:ln>
        </p:spPr>
        <p:txBody>
          <a:bodyPr anchor="t">
            <a:normAutofit/>
          </a:bodyPr>
          <a:lstStyle>
            <a:lvl1pPr marL="0" indent="0" algn="l">
              <a:buNone/>
              <a:defRPr sz="3600" cap="all">
                <a:solidFill>
                  <a:srgbClr val="FF8B00"/>
                </a:solidFill>
                <a:latin typeface="Century Gothic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/>
              <a:t>subtítulo</a:t>
            </a:r>
            <a:endParaRPr lang="en-US" dirty="0"/>
          </a:p>
        </p:txBody>
      </p:sp>
      <p:sp>
        <p:nvSpPr>
          <p:cNvPr id="3" name="Título 6"/>
          <p:cNvSpPr>
            <a:spLocks noGrp="1"/>
          </p:cNvSpPr>
          <p:nvPr>
            <p:ph type="title" hasCustomPrompt="1"/>
          </p:nvPr>
        </p:nvSpPr>
        <p:spPr>
          <a:xfrm>
            <a:off x="7010009" y="3016265"/>
            <a:ext cx="4807619" cy="1544894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5000" b="1" i="0" baseline="0">
                <a:solidFill>
                  <a:srgbClr val="FF8B00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s-ES" dirty="0"/>
              <a:t>TÍTULO</a:t>
            </a:r>
            <a:br>
              <a:rPr lang="es-ES" dirty="0"/>
            </a:br>
            <a:r>
              <a:rPr lang="es-ES" dirty="0"/>
              <a:t>PORTADA</a:t>
            </a:r>
            <a:endParaRPr lang="es-ES_tradnl" dirty="0"/>
          </a:p>
        </p:txBody>
      </p:sp>
      <p:cxnSp>
        <p:nvCxnSpPr>
          <p:cNvPr id="4" name="Conector recto 3"/>
          <p:cNvCxnSpPr/>
          <p:nvPr userDrawn="1"/>
        </p:nvCxnSpPr>
        <p:spPr>
          <a:xfrm>
            <a:off x="7010009" y="4561159"/>
            <a:ext cx="5181991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34437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 Financiera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010009" y="4582478"/>
            <a:ext cx="4807619" cy="933742"/>
          </a:xfrm>
          <a:prstGeom prst="rect">
            <a:avLst/>
          </a:prstGeom>
          <a:ln>
            <a:noFill/>
            <a:prstDash val="solid"/>
          </a:ln>
        </p:spPr>
        <p:txBody>
          <a:bodyPr anchor="t">
            <a:normAutofit/>
          </a:bodyPr>
          <a:lstStyle>
            <a:lvl1pPr marL="0" indent="0" algn="l">
              <a:buNone/>
              <a:defRPr sz="3600" cap="all">
                <a:solidFill>
                  <a:srgbClr val="FF8B00"/>
                </a:solidFill>
                <a:latin typeface="Century Gothic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/>
              <a:t>subtítulo</a:t>
            </a:r>
            <a:endParaRPr lang="en-US" dirty="0"/>
          </a:p>
        </p:txBody>
      </p:sp>
      <p:sp>
        <p:nvSpPr>
          <p:cNvPr id="3" name="Título 6"/>
          <p:cNvSpPr>
            <a:spLocks noGrp="1"/>
          </p:cNvSpPr>
          <p:nvPr>
            <p:ph type="title" hasCustomPrompt="1"/>
          </p:nvPr>
        </p:nvSpPr>
        <p:spPr>
          <a:xfrm>
            <a:off x="7010009" y="3016265"/>
            <a:ext cx="4807619" cy="1544894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5000" b="1" i="0" baseline="0">
                <a:solidFill>
                  <a:srgbClr val="FF8B00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s-ES" dirty="0"/>
              <a:t>TÍTULO</a:t>
            </a:r>
            <a:br>
              <a:rPr lang="es-ES" dirty="0"/>
            </a:br>
            <a:r>
              <a:rPr lang="es-ES" dirty="0"/>
              <a:t>PORTADA</a:t>
            </a:r>
            <a:endParaRPr lang="es-ES_tradnl" dirty="0"/>
          </a:p>
        </p:txBody>
      </p:sp>
      <p:cxnSp>
        <p:nvCxnSpPr>
          <p:cNvPr id="4" name="Conector recto 3"/>
          <p:cNvCxnSpPr/>
          <p:nvPr userDrawn="1"/>
        </p:nvCxnSpPr>
        <p:spPr>
          <a:xfrm>
            <a:off x="7010009" y="4561159"/>
            <a:ext cx="5181991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90155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 Familia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010009" y="4582478"/>
            <a:ext cx="4807619" cy="933742"/>
          </a:xfrm>
          <a:prstGeom prst="rect">
            <a:avLst/>
          </a:prstGeom>
          <a:ln>
            <a:noFill/>
            <a:prstDash val="solid"/>
          </a:ln>
        </p:spPr>
        <p:txBody>
          <a:bodyPr anchor="t">
            <a:normAutofit/>
          </a:bodyPr>
          <a:lstStyle>
            <a:lvl1pPr marL="0" indent="0" algn="l">
              <a:buNone/>
              <a:defRPr sz="3600" cap="all">
                <a:solidFill>
                  <a:srgbClr val="FF8B00"/>
                </a:solidFill>
                <a:latin typeface="Century Gothic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/>
              <a:t>subtítulo</a:t>
            </a:r>
            <a:endParaRPr lang="en-US" dirty="0"/>
          </a:p>
        </p:txBody>
      </p:sp>
      <p:sp>
        <p:nvSpPr>
          <p:cNvPr id="3" name="Título 6"/>
          <p:cNvSpPr>
            <a:spLocks noGrp="1"/>
          </p:cNvSpPr>
          <p:nvPr>
            <p:ph type="title" hasCustomPrompt="1"/>
          </p:nvPr>
        </p:nvSpPr>
        <p:spPr>
          <a:xfrm>
            <a:off x="7010009" y="3016265"/>
            <a:ext cx="4807619" cy="1544894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5000" b="1" i="0" baseline="0">
                <a:solidFill>
                  <a:srgbClr val="FF8B00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s-ES" dirty="0"/>
              <a:t>TÍTULO</a:t>
            </a:r>
            <a:br>
              <a:rPr lang="es-ES" dirty="0"/>
            </a:br>
            <a:r>
              <a:rPr lang="es-ES" dirty="0"/>
              <a:t>PORTADA</a:t>
            </a:r>
            <a:endParaRPr lang="es-ES_tradnl" dirty="0"/>
          </a:p>
        </p:txBody>
      </p:sp>
      <p:cxnSp>
        <p:nvCxnSpPr>
          <p:cNvPr id="4" name="Conector recto 3"/>
          <p:cNvCxnSpPr/>
          <p:nvPr userDrawn="1"/>
        </p:nvCxnSpPr>
        <p:spPr>
          <a:xfrm>
            <a:off x="7010009" y="4561159"/>
            <a:ext cx="5181991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631886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 Educacion 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010009" y="4582478"/>
            <a:ext cx="4807619" cy="933742"/>
          </a:xfrm>
          <a:prstGeom prst="rect">
            <a:avLst/>
          </a:prstGeom>
          <a:ln>
            <a:noFill/>
            <a:prstDash val="solid"/>
          </a:ln>
        </p:spPr>
        <p:txBody>
          <a:bodyPr anchor="t">
            <a:normAutofit/>
          </a:bodyPr>
          <a:lstStyle>
            <a:lvl1pPr marL="0" indent="0" algn="l">
              <a:buNone/>
              <a:defRPr sz="3600" cap="all">
                <a:solidFill>
                  <a:srgbClr val="FF8B00"/>
                </a:solidFill>
                <a:latin typeface="Century Gothic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/>
              <a:t>subtítulo</a:t>
            </a:r>
            <a:endParaRPr lang="en-US" dirty="0"/>
          </a:p>
        </p:txBody>
      </p:sp>
      <p:sp>
        <p:nvSpPr>
          <p:cNvPr id="3" name="Título 6"/>
          <p:cNvSpPr>
            <a:spLocks noGrp="1"/>
          </p:cNvSpPr>
          <p:nvPr>
            <p:ph type="title" hasCustomPrompt="1"/>
          </p:nvPr>
        </p:nvSpPr>
        <p:spPr>
          <a:xfrm>
            <a:off x="7010009" y="3016265"/>
            <a:ext cx="4807619" cy="1544894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5000" b="1" i="0" baseline="0">
                <a:solidFill>
                  <a:srgbClr val="FF8B00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s-ES" dirty="0"/>
              <a:t>TÍTULO</a:t>
            </a:r>
            <a:br>
              <a:rPr lang="es-ES" dirty="0"/>
            </a:br>
            <a:r>
              <a:rPr lang="es-ES" dirty="0"/>
              <a:t>PORTADA</a:t>
            </a:r>
            <a:endParaRPr lang="es-ES_tradnl" dirty="0"/>
          </a:p>
        </p:txBody>
      </p:sp>
      <p:cxnSp>
        <p:nvCxnSpPr>
          <p:cNvPr id="4" name="Conector recto 3"/>
          <p:cNvCxnSpPr/>
          <p:nvPr userDrawn="1"/>
        </p:nvCxnSpPr>
        <p:spPr>
          <a:xfrm>
            <a:off x="7010009" y="4561159"/>
            <a:ext cx="5181991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31200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 Educacion9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010009" y="4582478"/>
            <a:ext cx="4807619" cy="933742"/>
          </a:xfrm>
          <a:prstGeom prst="rect">
            <a:avLst/>
          </a:prstGeom>
          <a:ln>
            <a:noFill/>
            <a:prstDash val="solid"/>
          </a:ln>
        </p:spPr>
        <p:txBody>
          <a:bodyPr anchor="t">
            <a:normAutofit/>
          </a:bodyPr>
          <a:lstStyle>
            <a:lvl1pPr marL="0" indent="0" algn="l">
              <a:buNone/>
              <a:defRPr sz="3600" cap="all">
                <a:solidFill>
                  <a:srgbClr val="FF8B00"/>
                </a:solidFill>
                <a:latin typeface="Century Gothic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/>
              <a:t>subtítulo</a:t>
            </a:r>
            <a:endParaRPr lang="en-US" dirty="0"/>
          </a:p>
        </p:txBody>
      </p:sp>
      <p:sp>
        <p:nvSpPr>
          <p:cNvPr id="3" name="Título 6"/>
          <p:cNvSpPr>
            <a:spLocks noGrp="1"/>
          </p:cNvSpPr>
          <p:nvPr>
            <p:ph type="title" hasCustomPrompt="1"/>
          </p:nvPr>
        </p:nvSpPr>
        <p:spPr>
          <a:xfrm>
            <a:off x="7010009" y="3016265"/>
            <a:ext cx="4807619" cy="1544894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5000" b="1" i="0" baseline="0">
                <a:solidFill>
                  <a:srgbClr val="FF8B00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s-ES" dirty="0"/>
              <a:t>TÍTULO</a:t>
            </a:r>
            <a:br>
              <a:rPr lang="es-ES" dirty="0"/>
            </a:br>
            <a:r>
              <a:rPr lang="es-ES" dirty="0"/>
              <a:t>PORTADA</a:t>
            </a:r>
            <a:endParaRPr lang="es-ES_tradnl" dirty="0"/>
          </a:p>
        </p:txBody>
      </p:sp>
      <p:cxnSp>
        <p:nvCxnSpPr>
          <p:cNvPr id="4" name="Conector recto 3"/>
          <p:cNvCxnSpPr/>
          <p:nvPr userDrawn="1"/>
        </p:nvCxnSpPr>
        <p:spPr>
          <a:xfrm>
            <a:off x="7010009" y="4561159"/>
            <a:ext cx="5181991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62865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 Agr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010009" y="4582478"/>
            <a:ext cx="4807619" cy="933742"/>
          </a:xfrm>
          <a:prstGeom prst="rect">
            <a:avLst/>
          </a:prstGeom>
          <a:ln>
            <a:noFill/>
            <a:prstDash val="solid"/>
          </a:ln>
        </p:spPr>
        <p:txBody>
          <a:bodyPr anchor="t">
            <a:normAutofit/>
          </a:bodyPr>
          <a:lstStyle>
            <a:lvl1pPr marL="0" indent="0" algn="l">
              <a:buNone/>
              <a:defRPr sz="3600" cap="all">
                <a:solidFill>
                  <a:srgbClr val="FF8B00"/>
                </a:solidFill>
                <a:latin typeface="Century Gothic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/>
              <a:t>subtítulo</a:t>
            </a:r>
            <a:endParaRPr lang="en-US" dirty="0"/>
          </a:p>
        </p:txBody>
      </p:sp>
      <p:sp>
        <p:nvSpPr>
          <p:cNvPr id="3" name="Título 6"/>
          <p:cNvSpPr>
            <a:spLocks noGrp="1"/>
          </p:cNvSpPr>
          <p:nvPr>
            <p:ph type="title" hasCustomPrompt="1"/>
          </p:nvPr>
        </p:nvSpPr>
        <p:spPr>
          <a:xfrm>
            <a:off x="7010009" y="3016265"/>
            <a:ext cx="4807619" cy="1544894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5000" b="1" i="0" baseline="0">
                <a:solidFill>
                  <a:srgbClr val="FF8B00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s-ES" dirty="0"/>
              <a:t>TÍTULO</a:t>
            </a:r>
            <a:br>
              <a:rPr lang="es-ES" dirty="0"/>
            </a:br>
            <a:r>
              <a:rPr lang="es-ES" dirty="0"/>
              <a:t>PORTADA</a:t>
            </a:r>
            <a:endParaRPr lang="es-ES_tradnl" dirty="0"/>
          </a:p>
        </p:txBody>
      </p:sp>
      <p:cxnSp>
        <p:nvCxnSpPr>
          <p:cNvPr id="4" name="Conector recto 3"/>
          <p:cNvCxnSpPr/>
          <p:nvPr userDrawn="1"/>
        </p:nvCxnSpPr>
        <p:spPr>
          <a:xfrm>
            <a:off x="7010009" y="4561159"/>
            <a:ext cx="5181991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01398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 AR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010009" y="4582478"/>
            <a:ext cx="4807619" cy="933742"/>
          </a:xfrm>
          <a:prstGeom prst="rect">
            <a:avLst/>
          </a:prstGeom>
          <a:ln>
            <a:noFill/>
            <a:prstDash val="solid"/>
          </a:ln>
        </p:spPr>
        <p:txBody>
          <a:bodyPr anchor="t">
            <a:normAutofit/>
          </a:bodyPr>
          <a:lstStyle>
            <a:lvl1pPr marL="0" indent="0" algn="l">
              <a:buNone/>
              <a:defRPr sz="3600" cap="all">
                <a:solidFill>
                  <a:srgbClr val="FF8B00"/>
                </a:solidFill>
                <a:latin typeface="Century Gothic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/>
              <a:t>subtítulo</a:t>
            </a:r>
            <a:endParaRPr lang="en-US" dirty="0"/>
          </a:p>
        </p:txBody>
      </p:sp>
      <p:sp>
        <p:nvSpPr>
          <p:cNvPr id="3" name="Título 6"/>
          <p:cNvSpPr>
            <a:spLocks noGrp="1"/>
          </p:cNvSpPr>
          <p:nvPr>
            <p:ph type="title" hasCustomPrompt="1"/>
          </p:nvPr>
        </p:nvSpPr>
        <p:spPr>
          <a:xfrm>
            <a:off x="7010009" y="3016265"/>
            <a:ext cx="4807619" cy="1544894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5000" b="1" i="0" baseline="0">
                <a:solidFill>
                  <a:srgbClr val="FF8B00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s-ES" dirty="0"/>
              <a:t>TÍTULO</a:t>
            </a:r>
            <a:br>
              <a:rPr lang="es-ES" dirty="0"/>
            </a:br>
            <a:r>
              <a:rPr lang="es-ES" dirty="0"/>
              <a:t>PORTADA</a:t>
            </a:r>
            <a:endParaRPr lang="es-ES_tradnl" dirty="0"/>
          </a:p>
        </p:txBody>
      </p:sp>
      <p:cxnSp>
        <p:nvCxnSpPr>
          <p:cNvPr id="4" name="Conector recto 3"/>
          <p:cNvCxnSpPr/>
          <p:nvPr userDrawn="1"/>
        </p:nvCxnSpPr>
        <p:spPr>
          <a:xfrm>
            <a:off x="7010009" y="4561159"/>
            <a:ext cx="5181991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020376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 ARL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010009" y="4582478"/>
            <a:ext cx="4807619" cy="933742"/>
          </a:xfrm>
          <a:prstGeom prst="rect">
            <a:avLst/>
          </a:prstGeom>
          <a:ln>
            <a:noFill/>
            <a:prstDash val="solid"/>
          </a:ln>
        </p:spPr>
        <p:txBody>
          <a:bodyPr anchor="t">
            <a:normAutofit/>
          </a:bodyPr>
          <a:lstStyle>
            <a:lvl1pPr marL="0" indent="0" algn="l">
              <a:buNone/>
              <a:defRPr sz="3600" cap="all">
                <a:solidFill>
                  <a:srgbClr val="FF8B00"/>
                </a:solidFill>
                <a:latin typeface="Century Gothic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/>
              <a:t>subtítulo</a:t>
            </a:r>
            <a:endParaRPr lang="en-US" dirty="0"/>
          </a:p>
        </p:txBody>
      </p:sp>
      <p:sp>
        <p:nvSpPr>
          <p:cNvPr id="3" name="Título 6"/>
          <p:cNvSpPr>
            <a:spLocks noGrp="1"/>
          </p:cNvSpPr>
          <p:nvPr>
            <p:ph type="title" hasCustomPrompt="1"/>
          </p:nvPr>
        </p:nvSpPr>
        <p:spPr>
          <a:xfrm>
            <a:off x="7010009" y="3016265"/>
            <a:ext cx="4807619" cy="1544894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5000" b="1" i="0" baseline="0">
                <a:solidFill>
                  <a:srgbClr val="FF8B00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s-ES" dirty="0"/>
              <a:t>TÍTULO</a:t>
            </a:r>
            <a:br>
              <a:rPr lang="es-ES" dirty="0"/>
            </a:br>
            <a:r>
              <a:rPr lang="es-ES" dirty="0"/>
              <a:t>PORTADA</a:t>
            </a:r>
            <a:endParaRPr lang="es-ES_tradnl" dirty="0"/>
          </a:p>
        </p:txBody>
      </p:sp>
      <p:cxnSp>
        <p:nvCxnSpPr>
          <p:cNvPr id="4" name="Conector recto 3"/>
          <p:cNvCxnSpPr/>
          <p:nvPr userDrawn="1"/>
        </p:nvCxnSpPr>
        <p:spPr>
          <a:xfrm>
            <a:off x="7010009" y="4561159"/>
            <a:ext cx="5181991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5465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ión y Vis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 userDrawn="1"/>
        </p:nvSpPr>
        <p:spPr>
          <a:xfrm>
            <a:off x="1079866" y="6578585"/>
            <a:ext cx="1961862" cy="223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Código: MIS-4-1-3-FR07</a:t>
            </a:r>
            <a:r>
              <a:rPr lang="es-ES_tradnl" sz="800" kern="1200" baseline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  </a:t>
            </a:r>
            <a:r>
              <a:rPr lang="es-ES_tradnl" sz="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VERSIÓN 02</a:t>
            </a:r>
            <a:endParaRPr lang="es-ES_tradnl" sz="8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5891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 Medicin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010009" y="4582478"/>
            <a:ext cx="4807619" cy="933742"/>
          </a:xfrm>
          <a:prstGeom prst="rect">
            <a:avLst/>
          </a:prstGeom>
          <a:ln>
            <a:noFill/>
            <a:prstDash val="solid"/>
          </a:ln>
        </p:spPr>
        <p:txBody>
          <a:bodyPr anchor="t">
            <a:normAutofit/>
          </a:bodyPr>
          <a:lstStyle>
            <a:lvl1pPr marL="0" indent="0" algn="l">
              <a:buNone/>
              <a:defRPr sz="3600" cap="all">
                <a:solidFill>
                  <a:srgbClr val="FF8B00"/>
                </a:solidFill>
                <a:latin typeface="Century Gothic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/>
              <a:t>subtítulo</a:t>
            </a:r>
            <a:endParaRPr lang="en-US" dirty="0"/>
          </a:p>
        </p:txBody>
      </p:sp>
      <p:sp>
        <p:nvSpPr>
          <p:cNvPr id="3" name="Título 6"/>
          <p:cNvSpPr>
            <a:spLocks noGrp="1"/>
          </p:cNvSpPr>
          <p:nvPr>
            <p:ph type="title" hasCustomPrompt="1"/>
          </p:nvPr>
        </p:nvSpPr>
        <p:spPr>
          <a:xfrm>
            <a:off x="7010009" y="3016265"/>
            <a:ext cx="4807619" cy="1544894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5000" b="1" i="0" baseline="0">
                <a:solidFill>
                  <a:srgbClr val="FF8B00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s-ES" dirty="0"/>
              <a:t>TÍTULO</a:t>
            </a:r>
            <a:br>
              <a:rPr lang="es-ES" dirty="0"/>
            </a:br>
            <a:r>
              <a:rPr lang="es-ES" dirty="0"/>
              <a:t>PORTADA</a:t>
            </a:r>
            <a:endParaRPr lang="es-ES_tradnl" dirty="0"/>
          </a:p>
        </p:txBody>
      </p:sp>
      <p:cxnSp>
        <p:nvCxnSpPr>
          <p:cNvPr id="4" name="Conector recto 3"/>
          <p:cNvCxnSpPr/>
          <p:nvPr userDrawn="1"/>
        </p:nvCxnSpPr>
        <p:spPr>
          <a:xfrm>
            <a:off x="7010009" y="4561159"/>
            <a:ext cx="5181991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0495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osición Accionar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 userDrawn="1"/>
        </p:nvSpPr>
        <p:spPr>
          <a:xfrm>
            <a:off x="1079866" y="6578585"/>
            <a:ext cx="1961862" cy="223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Código: MIS-4-1-3-FR07</a:t>
            </a:r>
            <a:r>
              <a:rPr lang="es-ES_tradnl" sz="800" kern="1200" baseline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  </a:t>
            </a:r>
            <a:r>
              <a:rPr lang="es-ES_tradnl" sz="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VERSIÓN 02</a:t>
            </a:r>
            <a:endParaRPr lang="es-ES_tradnl" sz="8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68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ez y respal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 userDrawn="1"/>
        </p:nvSpPr>
        <p:spPr>
          <a:xfrm>
            <a:off x="1079866" y="6578585"/>
            <a:ext cx="1961862" cy="223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Código: MIS-4-1-3-FR07</a:t>
            </a:r>
            <a:r>
              <a:rPr lang="es-ES_tradnl" sz="800" kern="1200" baseline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  </a:t>
            </a:r>
            <a:r>
              <a:rPr lang="es-ES_tradnl" sz="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VERSIÓN 02</a:t>
            </a:r>
            <a:endParaRPr lang="es-ES_tradnl" sz="8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103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fras Asegurad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 userDrawn="1"/>
        </p:nvSpPr>
        <p:spPr>
          <a:xfrm>
            <a:off x="1079866" y="6578585"/>
            <a:ext cx="1961862" cy="223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Código: MIS-4-1-3-FR07</a:t>
            </a:r>
            <a:r>
              <a:rPr lang="es-ES_tradnl" sz="800" kern="1200" baseline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  </a:t>
            </a:r>
            <a:r>
              <a:rPr lang="es-ES_tradnl" sz="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VERSIÓN 02</a:t>
            </a:r>
            <a:endParaRPr lang="es-ES_tradnl" sz="8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858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rtificacion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 userDrawn="1"/>
        </p:nvSpPr>
        <p:spPr>
          <a:xfrm>
            <a:off x="1079866" y="6578585"/>
            <a:ext cx="1961862" cy="223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Código: MIS-4-1-3-FR07</a:t>
            </a:r>
            <a:r>
              <a:rPr lang="es-ES_tradnl" sz="800" kern="1200" baseline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  </a:t>
            </a:r>
            <a:r>
              <a:rPr lang="es-ES_tradnl" sz="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VERSIÓN 02</a:t>
            </a:r>
            <a:endParaRPr lang="es-ES_tradnl" sz="8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34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 userDrawn="1"/>
        </p:nvSpPr>
        <p:spPr>
          <a:xfrm>
            <a:off x="1079866" y="6578585"/>
            <a:ext cx="1961862" cy="223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Código: MIS-4-1-3-FR07</a:t>
            </a:r>
            <a:r>
              <a:rPr lang="es-ES_tradnl" sz="800" kern="1200" baseline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  </a:t>
            </a:r>
            <a:r>
              <a:rPr lang="es-ES_tradnl" sz="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VERSIÓN 02</a:t>
            </a:r>
            <a:endParaRPr lang="es-ES_tradnl" sz="8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0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2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Marcador de título 1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Clic para editar título</a:t>
            </a:r>
            <a:endParaRPr lang="es-ES_tradnl"/>
          </a:p>
        </p:txBody>
      </p:sp>
      <p:sp>
        <p:nvSpPr>
          <p:cNvPr id="13" name="Marcador de fecha 12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158855-3D34-FD42-B43D-B29608833429}" type="datetime1">
              <a:rPr lang="es-CO" smtClean="0"/>
              <a:t>11/04/2022</a:t>
            </a:fld>
            <a:endParaRPr lang="es-ES_tradnl"/>
          </a:p>
        </p:txBody>
      </p:sp>
      <p:sp>
        <p:nvSpPr>
          <p:cNvPr id="18" name="Marcador de pie de página 17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19" name="Marcador de número de diapositiva 18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AA4272-951C-2D41-BEB3-F9010A62D1D6}" type="slidenum">
              <a:rPr lang="es-ES_tradnl" smtClean="0"/>
              <a:t>‹Nº›</a:t>
            </a:fld>
            <a:endParaRPr lang="es-ES_tradnl"/>
          </a:p>
        </p:txBody>
      </p:sp>
      <p:sp>
        <p:nvSpPr>
          <p:cNvPr id="20" name="Marcador de texto 19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84" r:id="rId2"/>
    <p:sldLayoutId id="2147483673" r:id="rId3"/>
    <p:sldLayoutId id="2147483677" r:id="rId4"/>
    <p:sldLayoutId id="2147483674" r:id="rId5"/>
    <p:sldLayoutId id="2147483758" r:id="rId6"/>
    <p:sldLayoutId id="2147483760" r:id="rId7"/>
    <p:sldLayoutId id="2147483759" r:id="rId8"/>
    <p:sldLayoutId id="2147483675" r:id="rId9"/>
    <p:sldLayoutId id="2147483676" r:id="rId10"/>
    <p:sldLayoutId id="2147483679" r:id="rId11"/>
    <p:sldLayoutId id="2147483680" r:id="rId12"/>
    <p:sldLayoutId id="2147483649" r:id="rId13"/>
    <p:sldLayoutId id="2147483650" r:id="rId14"/>
    <p:sldLayoutId id="2147483651" r:id="rId15"/>
    <p:sldLayoutId id="2147483652" r:id="rId16"/>
    <p:sldLayoutId id="2147483681" r:id="rId17"/>
    <p:sldLayoutId id="2147483656" r:id="rId18"/>
    <p:sldLayoutId id="2147483667" r:id="rId19"/>
    <p:sldLayoutId id="2147483664" r:id="rId20"/>
    <p:sldLayoutId id="2147483670" r:id="rId21"/>
    <p:sldLayoutId id="2147483654" r:id="rId22"/>
    <p:sldLayoutId id="2147483678" r:id="rId23"/>
    <p:sldLayoutId id="2147483682" r:id="rId24"/>
    <p:sldLayoutId id="2147483761" r:id="rId25"/>
    <p:sldLayoutId id="2147483762" r:id="rId26"/>
    <p:sldLayoutId id="2147483763" r:id="rId27"/>
    <p:sldLayoutId id="2147483764" r:id="rId28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Century Gothic" charset="0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Century Gothic" charset="0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Century Gothic" charset="0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Century Gothic" charset="0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Century Gothic" charset="0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Century Gothic" charset="0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Marcador de título 1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Clic para editar título</a:t>
            </a:r>
            <a:endParaRPr lang="es-ES_tradnl"/>
          </a:p>
        </p:txBody>
      </p:sp>
      <p:sp>
        <p:nvSpPr>
          <p:cNvPr id="13" name="Marcador de fecha 12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158855-3D34-FD42-B43D-B29608833429}" type="datetime1">
              <a:rPr lang="es-CO" smtClean="0"/>
              <a:t>11/04/2022</a:t>
            </a:fld>
            <a:endParaRPr lang="es-ES_tradnl"/>
          </a:p>
        </p:txBody>
      </p:sp>
      <p:sp>
        <p:nvSpPr>
          <p:cNvPr id="18" name="Marcador de pie de página 17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19" name="Marcador de número de diapositiva 18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AA4272-951C-2D41-BEB3-F9010A62D1D6}" type="slidenum">
              <a:rPr lang="es-ES_tradnl" smtClean="0"/>
              <a:t>‹Nº›</a:t>
            </a:fld>
            <a:endParaRPr lang="es-ES_tradnl"/>
          </a:p>
        </p:txBody>
      </p:sp>
      <p:sp>
        <p:nvSpPr>
          <p:cNvPr id="20" name="Marcador de texto 19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389818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9" r:id="rId1"/>
    <p:sldLayoutId id="2147483756" r:id="rId2"/>
    <p:sldLayoutId id="2147483747" r:id="rId3"/>
    <p:sldLayoutId id="2147483726" r:id="rId4"/>
    <p:sldLayoutId id="2147483721" r:id="rId5"/>
    <p:sldLayoutId id="2147483753" r:id="rId6"/>
    <p:sldLayoutId id="2147483731" r:id="rId7"/>
    <p:sldLayoutId id="2147483727" r:id="rId8"/>
    <p:sldLayoutId id="2147483720" r:id="rId9"/>
    <p:sldLayoutId id="2147483745" r:id="rId10"/>
    <p:sldLayoutId id="2147483746" r:id="rId11"/>
    <p:sldLayoutId id="2147483752" r:id="rId12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Century Gothic" charset="0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Century Gothic" charset="0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Century Gothic" charset="0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Century Gothic" charset="0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Century Gothic" charset="0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Century Gothic" charset="0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5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8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5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5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5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187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/>
          <p:cNvSpPr>
            <a:spLocks noGrp="1"/>
          </p:cNvSpPr>
          <p:nvPr>
            <p:ph type="body" idx="11"/>
          </p:nvPr>
        </p:nvSpPr>
        <p:spPr>
          <a:xfrm>
            <a:off x="2042920" y="578013"/>
            <a:ext cx="8200943" cy="555047"/>
          </a:xfrm>
        </p:spPr>
        <p:txBody>
          <a:bodyPr/>
          <a:lstStyle/>
          <a:p>
            <a:r>
              <a:rPr lang="es-419" sz="3000" dirty="0" smtClean="0"/>
              <a:t>SISTEMA GLOBALMENTE ARMONIZADO-SGA</a:t>
            </a:r>
            <a:endParaRPr lang="es-ES" sz="3000" dirty="0"/>
          </a:p>
        </p:txBody>
      </p:sp>
      <p:sp>
        <p:nvSpPr>
          <p:cNvPr id="5" name="Marcador de texto 2"/>
          <p:cNvSpPr txBox="1">
            <a:spLocks/>
          </p:cNvSpPr>
          <p:nvPr/>
        </p:nvSpPr>
        <p:spPr>
          <a:xfrm>
            <a:off x="2042920" y="1161220"/>
            <a:ext cx="8008923" cy="55504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2000" b="0" i="0" kern="1200" cap="all">
                <a:solidFill>
                  <a:schemeClr val="bg2">
                    <a:lumMod val="40000"/>
                    <a:lumOff val="60000"/>
                  </a:schemeClr>
                </a:solidFill>
                <a:latin typeface="Century Gothic" charset="0"/>
                <a:ea typeface="+mj-ea"/>
                <a:cs typeface="+mj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Century Gothic" charset="0"/>
                <a:ea typeface="+mj-ea"/>
                <a:cs typeface="+mj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Century Gothic" charset="0"/>
                <a:ea typeface="+mj-ea"/>
                <a:cs typeface="+mj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Century Gothic" charset="0"/>
                <a:ea typeface="+mj-ea"/>
                <a:cs typeface="+mj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Century Gothic" charset="0"/>
                <a:ea typeface="+mj-ea"/>
                <a:cs typeface="+mj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s-419" b="1" dirty="0" smtClean="0"/>
              <a:t>DECRETO 1496 DE 2018</a:t>
            </a:r>
            <a:endParaRPr lang="es-ES" b="1" dirty="0"/>
          </a:p>
        </p:txBody>
      </p:sp>
      <p:sp>
        <p:nvSpPr>
          <p:cNvPr id="7" name="Pentágono 6"/>
          <p:cNvSpPr/>
          <p:nvPr/>
        </p:nvSpPr>
        <p:spPr>
          <a:xfrm>
            <a:off x="2042920" y="3062287"/>
            <a:ext cx="1709737" cy="990599"/>
          </a:xfrm>
          <a:prstGeom prst="homePlat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b="1" dirty="0" smtClean="0">
                <a:solidFill>
                  <a:schemeClr val="tx2">
                    <a:lumMod val="10000"/>
                  </a:schemeClr>
                </a:solidFill>
              </a:rPr>
              <a:t>SGA</a:t>
            </a:r>
            <a:endParaRPr lang="es-ES" b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0" name="Pentágono 9"/>
          <p:cNvSpPr/>
          <p:nvPr/>
        </p:nvSpPr>
        <p:spPr>
          <a:xfrm>
            <a:off x="4814791" y="1749158"/>
            <a:ext cx="1709737" cy="970198"/>
          </a:xfrm>
          <a:prstGeom prst="homePlat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sz="1300" b="1" dirty="0" smtClean="0">
                <a:solidFill>
                  <a:schemeClr val="tx2">
                    <a:lumMod val="10000"/>
                  </a:schemeClr>
                </a:solidFill>
              </a:rPr>
              <a:t>Fichas de datos de seguridad FDS</a:t>
            </a:r>
            <a:endParaRPr lang="es-ES" sz="1300" b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1" name="Pentágono 10"/>
          <p:cNvSpPr/>
          <p:nvPr/>
        </p:nvSpPr>
        <p:spPr>
          <a:xfrm>
            <a:off x="4814790" y="4645054"/>
            <a:ext cx="1709737" cy="966902"/>
          </a:xfrm>
          <a:prstGeom prst="homePlat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sz="1300" b="1" dirty="0" smtClean="0">
                <a:solidFill>
                  <a:schemeClr val="tx2">
                    <a:lumMod val="10000"/>
                  </a:schemeClr>
                </a:solidFill>
              </a:rPr>
              <a:t>Etiquetado</a:t>
            </a:r>
            <a:endParaRPr lang="es-ES" sz="1300" b="1" dirty="0">
              <a:solidFill>
                <a:schemeClr val="tx2">
                  <a:lumMod val="10000"/>
                </a:schemeClr>
              </a:solidFill>
            </a:endParaRPr>
          </a:p>
        </p:txBody>
      </p:sp>
      <p:cxnSp>
        <p:nvCxnSpPr>
          <p:cNvPr id="19" name="Conector recto 18"/>
          <p:cNvCxnSpPr>
            <a:stCxn id="7" idx="3"/>
          </p:cNvCxnSpPr>
          <p:nvPr/>
        </p:nvCxnSpPr>
        <p:spPr>
          <a:xfrm>
            <a:off x="3752657" y="3557587"/>
            <a:ext cx="571596" cy="0"/>
          </a:xfrm>
          <a:prstGeom prst="line">
            <a:avLst/>
          </a:prstGeom>
          <a:ln>
            <a:solidFill>
              <a:schemeClr val="tx2">
                <a:lumMod val="10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1" name="Conector recto 20"/>
          <p:cNvCxnSpPr/>
          <p:nvPr/>
        </p:nvCxnSpPr>
        <p:spPr>
          <a:xfrm>
            <a:off x="4324253" y="2234257"/>
            <a:ext cx="0" cy="2894248"/>
          </a:xfrm>
          <a:prstGeom prst="line">
            <a:avLst/>
          </a:prstGeom>
          <a:ln>
            <a:solidFill>
              <a:schemeClr val="tx2">
                <a:lumMod val="10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2" name="Conector recto 21"/>
          <p:cNvCxnSpPr/>
          <p:nvPr/>
        </p:nvCxnSpPr>
        <p:spPr>
          <a:xfrm>
            <a:off x="4324253" y="2234257"/>
            <a:ext cx="490538" cy="0"/>
          </a:xfrm>
          <a:prstGeom prst="line">
            <a:avLst/>
          </a:prstGeom>
          <a:ln>
            <a:solidFill>
              <a:schemeClr val="tx2">
                <a:lumMod val="10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3" name="Conector recto 22"/>
          <p:cNvCxnSpPr/>
          <p:nvPr/>
        </p:nvCxnSpPr>
        <p:spPr>
          <a:xfrm>
            <a:off x="4324253" y="5128505"/>
            <a:ext cx="490538" cy="0"/>
          </a:xfrm>
          <a:prstGeom prst="line">
            <a:avLst/>
          </a:prstGeom>
          <a:ln>
            <a:solidFill>
              <a:schemeClr val="tx2">
                <a:lumMod val="10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13" name="Imagen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0833" y="1256467"/>
            <a:ext cx="5588996" cy="2615445"/>
          </a:xfrm>
          <a:prstGeom prst="rect">
            <a:avLst/>
          </a:prstGeom>
        </p:spPr>
      </p:pic>
      <p:pic>
        <p:nvPicPr>
          <p:cNvPr id="14" name="Imagen 1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1373" y="3967159"/>
            <a:ext cx="5422989" cy="28908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28749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7678" y="0"/>
            <a:ext cx="6152182" cy="6893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757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b="1" dirty="0" smtClean="0"/>
              <a:t>C</a:t>
            </a:r>
            <a:r>
              <a:rPr lang="es-419" b="1" dirty="0" smtClean="0"/>
              <a:t>lasificación (SGA)</a:t>
            </a:r>
            <a:endParaRPr lang="es-ES" b="1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es-419" dirty="0" smtClean="0"/>
              <a:t>RIESGOS PARA LA SALUD</a:t>
            </a:r>
            <a:endParaRPr lang="es-ES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8931" y="1583990"/>
            <a:ext cx="6599974" cy="4949545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2128920" y="3965486"/>
            <a:ext cx="5097790" cy="257467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/>
          <p:cNvSpPr/>
          <p:nvPr/>
        </p:nvSpPr>
        <p:spPr>
          <a:xfrm>
            <a:off x="8738905" y="1715001"/>
            <a:ext cx="3453095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500" dirty="0">
                <a:solidFill>
                  <a:srgbClr val="000000"/>
                </a:solidFill>
                <a:latin typeface="Arial Narrow" panose="020B0606020202030204" pitchFamily="34" charset="0"/>
                <a:ea typeface="Arial" panose="020B0604020202020204" pitchFamily="34" charset="0"/>
              </a:rPr>
              <a:t> </a:t>
            </a:r>
            <a:endParaRPr lang="es-ES" sz="1500" dirty="0">
              <a:solidFill>
                <a:srgbClr val="000000"/>
              </a:solidFill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 marR="45720" algn="just"/>
            <a:r>
              <a:rPr lang="es-MX" sz="1500" dirty="0">
                <a:solidFill>
                  <a:srgbClr val="000000"/>
                </a:solidFill>
                <a:latin typeface="Arial Narrow" panose="020B0606020202030204" pitchFamily="34" charset="0"/>
                <a:ea typeface="Arial" panose="020B0604020202020204" pitchFamily="34" charset="0"/>
              </a:rPr>
              <a:t>Palabras de Advertencia: indican en grado de gravedad de un peligro, estas pueden ser “Peligro” se usa para las categorías más graves de peligro o “Atención” se usa para las categorías menos graves de peligro. </a:t>
            </a:r>
            <a:endParaRPr lang="es-ES" sz="1500" dirty="0">
              <a:solidFill>
                <a:srgbClr val="000000"/>
              </a:solidFill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 marR="45720" algn="just"/>
            <a:r>
              <a:rPr lang="es-MX" sz="1500" dirty="0">
                <a:solidFill>
                  <a:srgbClr val="000000"/>
                </a:solidFill>
                <a:latin typeface="Arial Narrow" panose="020B0606020202030204" pitchFamily="34" charset="0"/>
                <a:ea typeface="Arial" panose="020B0604020202020204" pitchFamily="34" charset="0"/>
              </a:rPr>
              <a:t> </a:t>
            </a:r>
            <a:endParaRPr lang="es-ES" sz="1500" dirty="0">
              <a:solidFill>
                <a:srgbClr val="000000"/>
              </a:solidFill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 marR="45720" algn="just"/>
            <a:r>
              <a:rPr lang="es-MX" sz="1500" dirty="0">
                <a:solidFill>
                  <a:srgbClr val="000000"/>
                </a:solidFill>
                <a:latin typeface="Arial Narrow" panose="020B0606020202030204" pitchFamily="34" charset="0"/>
                <a:ea typeface="Arial" panose="020B0604020202020204" pitchFamily="34" charset="0"/>
              </a:rPr>
              <a:t>Indicaciones de Peligro: </a:t>
            </a:r>
            <a:endParaRPr lang="es-ES" sz="1500" dirty="0">
              <a:solidFill>
                <a:srgbClr val="000000"/>
              </a:solidFill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 marL="342900" marR="45720" indent="-342900" algn="just">
              <a:buFont typeface="Wingdings" panose="05000000000000000000" pitchFamily="2" charset="2"/>
              <a:buChar char=""/>
            </a:pPr>
            <a:r>
              <a:rPr lang="es-MX" sz="1500" dirty="0">
                <a:solidFill>
                  <a:srgbClr val="000000"/>
                </a:solidFill>
                <a:latin typeface="Arial Narrow" panose="020B0606020202030204" pitchFamily="34" charset="0"/>
                <a:ea typeface="Arial" panose="020B0604020202020204" pitchFamily="34" charset="0"/>
              </a:rPr>
              <a:t>H2 </a:t>
            </a:r>
            <a:r>
              <a:rPr lang="es-419" sz="1500" dirty="0">
                <a:solidFill>
                  <a:srgbClr val="000000"/>
                </a:solidFill>
                <a:latin typeface="Arial Narrow" panose="020B0606020202030204" pitchFamily="34" charset="0"/>
                <a:ea typeface="Arial" panose="020B0604020202020204" pitchFamily="34" charset="0"/>
              </a:rPr>
              <a:t>Físicos </a:t>
            </a:r>
            <a:endParaRPr lang="es-ES" sz="1500" dirty="0">
              <a:solidFill>
                <a:srgbClr val="000000"/>
              </a:solidFill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 marL="342900" marR="45720" indent="-342900" algn="just">
              <a:buFont typeface="Wingdings" panose="05000000000000000000" pitchFamily="2" charset="2"/>
              <a:buChar char=""/>
            </a:pPr>
            <a:r>
              <a:rPr lang="es-419" sz="1500" dirty="0">
                <a:solidFill>
                  <a:srgbClr val="000000"/>
                </a:solidFill>
                <a:latin typeface="Arial Narrow" panose="020B0606020202030204" pitchFamily="34" charset="0"/>
                <a:ea typeface="Arial" panose="020B0604020202020204" pitchFamily="34" charset="0"/>
              </a:rPr>
              <a:t>H3 A</a:t>
            </a:r>
            <a:r>
              <a:rPr lang="es-MX" sz="1500" dirty="0">
                <a:solidFill>
                  <a:srgbClr val="000000"/>
                </a:solidFill>
                <a:latin typeface="Arial Narrow" panose="020B0606020202030204" pitchFamily="34" charset="0"/>
                <a:ea typeface="Arial" panose="020B0604020202020204" pitchFamily="34" charset="0"/>
              </a:rPr>
              <a:t> la salud</a:t>
            </a:r>
            <a:r>
              <a:rPr lang="es-419" sz="1500" dirty="0">
                <a:solidFill>
                  <a:srgbClr val="000000"/>
                </a:solidFill>
                <a:latin typeface="Arial Narrow" panose="020B0606020202030204" pitchFamily="34" charset="0"/>
                <a:ea typeface="Arial" panose="020B0604020202020204" pitchFamily="34" charset="0"/>
              </a:rPr>
              <a:t> y </a:t>
            </a:r>
            <a:endParaRPr lang="es-ES" sz="1500" dirty="0">
              <a:solidFill>
                <a:srgbClr val="000000"/>
              </a:solidFill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 marL="342900" marR="45720" indent="-342900" algn="just">
              <a:buFont typeface="Wingdings" panose="05000000000000000000" pitchFamily="2" charset="2"/>
              <a:buChar char=""/>
            </a:pPr>
            <a:r>
              <a:rPr lang="es-419" sz="1500" dirty="0">
                <a:solidFill>
                  <a:srgbClr val="000000"/>
                </a:solidFill>
                <a:latin typeface="Arial Narrow" panose="020B0606020202030204" pitchFamily="34" charset="0"/>
                <a:ea typeface="Arial" panose="020B0604020202020204" pitchFamily="34" charset="0"/>
              </a:rPr>
              <a:t>H4 Para</a:t>
            </a:r>
            <a:r>
              <a:rPr lang="es-MX" sz="1500" dirty="0">
                <a:solidFill>
                  <a:srgbClr val="000000"/>
                </a:solidFill>
                <a:latin typeface="Arial Narrow" panose="020B0606020202030204" pitchFamily="34" charset="0"/>
                <a:ea typeface="Arial" panose="020B0604020202020204" pitchFamily="34" charset="0"/>
              </a:rPr>
              <a:t> el medio ambiente.</a:t>
            </a:r>
            <a:endParaRPr lang="es-ES" sz="1500" dirty="0">
              <a:solidFill>
                <a:srgbClr val="000000"/>
              </a:solidFill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 marR="45720" algn="just"/>
            <a:r>
              <a:rPr lang="es-MX" sz="1500" dirty="0">
                <a:solidFill>
                  <a:srgbClr val="000000"/>
                </a:solidFill>
                <a:latin typeface="Arial Narrow" panose="020B0606020202030204" pitchFamily="34" charset="0"/>
                <a:ea typeface="Arial" panose="020B0604020202020204" pitchFamily="34" charset="0"/>
              </a:rPr>
              <a:t> </a:t>
            </a:r>
            <a:endParaRPr lang="es-ES" sz="1500" dirty="0">
              <a:solidFill>
                <a:srgbClr val="000000"/>
              </a:solidFill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 marR="45720" algn="just"/>
            <a:r>
              <a:rPr lang="es-MX" sz="1500" dirty="0">
                <a:solidFill>
                  <a:srgbClr val="000000"/>
                </a:solidFill>
                <a:latin typeface="Arial Narrow" panose="020B0606020202030204" pitchFamily="34" charset="0"/>
                <a:ea typeface="Arial" panose="020B0604020202020204" pitchFamily="34" charset="0"/>
              </a:rPr>
              <a:t>Consejos de Prudencia: </a:t>
            </a:r>
            <a:endParaRPr lang="es-ES" sz="1500" dirty="0">
              <a:solidFill>
                <a:srgbClr val="000000"/>
              </a:solidFill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 marL="342900" marR="45720" indent="-342900" algn="just">
              <a:buFont typeface="Wingdings" panose="05000000000000000000" pitchFamily="2" charset="2"/>
              <a:buChar char=""/>
            </a:pPr>
            <a:r>
              <a:rPr lang="es-419" sz="1500" dirty="0">
                <a:solidFill>
                  <a:srgbClr val="000000"/>
                </a:solidFill>
                <a:latin typeface="Arial Narrow" panose="020B0606020202030204" pitchFamily="34" charset="0"/>
                <a:ea typeface="Arial" panose="020B0604020202020204" pitchFamily="34" charset="0"/>
              </a:rPr>
              <a:t>P1. </a:t>
            </a:r>
            <a:r>
              <a:rPr lang="es-MX" sz="1500" dirty="0">
                <a:solidFill>
                  <a:srgbClr val="000000"/>
                </a:solidFill>
                <a:latin typeface="Arial Narrow" panose="020B0606020202030204" pitchFamily="34" charset="0"/>
                <a:ea typeface="Arial" panose="020B0604020202020204" pitchFamily="34" charset="0"/>
              </a:rPr>
              <a:t>Carácter general</a:t>
            </a:r>
            <a:endParaRPr lang="es-ES" sz="1500" dirty="0">
              <a:solidFill>
                <a:srgbClr val="000000"/>
              </a:solidFill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 marL="342900" marR="45720" indent="-342900" algn="just">
              <a:buFont typeface="Wingdings" panose="05000000000000000000" pitchFamily="2" charset="2"/>
              <a:buChar char=""/>
            </a:pPr>
            <a:r>
              <a:rPr lang="es-419" sz="1500" dirty="0">
                <a:solidFill>
                  <a:srgbClr val="000000"/>
                </a:solidFill>
                <a:latin typeface="Arial Narrow" panose="020B0606020202030204" pitchFamily="34" charset="0"/>
                <a:ea typeface="Arial" panose="020B0604020202020204" pitchFamily="34" charset="0"/>
              </a:rPr>
              <a:t>P2. </a:t>
            </a:r>
            <a:r>
              <a:rPr lang="es-MX" sz="1500" dirty="0">
                <a:solidFill>
                  <a:srgbClr val="000000"/>
                </a:solidFill>
                <a:latin typeface="Arial Narrow" panose="020B0606020202030204" pitchFamily="34" charset="0"/>
                <a:ea typeface="Arial" panose="020B0604020202020204" pitchFamily="34" charset="0"/>
              </a:rPr>
              <a:t>Relativos a la prevención</a:t>
            </a:r>
            <a:endParaRPr lang="es-ES" sz="1500" dirty="0">
              <a:solidFill>
                <a:srgbClr val="000000"/>
              </a:solidFill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 marL="342900" marR="45720" indent="-342900" algn="just">
              <a:buFont typeface="Wingdings" panose="05000000000000000000" pitchFamily="2" charset="2"/>
              <a:buChar char=""/>
            </a:pPr>
            <a:r>
              <a:rPr lang="es-419" sz="1500" dirty="0">
                <a:solidFill>
                  <a:srgbClr val="000000"/>
                </a:solidFill>
                <a:latin typeface="Arial Narrow" panose="020B0606020202030204" pitchFamily="34" charset="0"/>
                <a:ea typeface="Arial" panose="020B0604020202020204" pitchFamily="34" charset="0"/>
              </a:rPr>
              <a:t>P3. </a:t>
            </a:r>
            <a:r>
              <a:rPr lang="es-MX" sz="1500" dirty="0">
                <a:solidFill>
                  <a:srgbClr val="000000"/>
                </a:solidFill>
                <a:latin typeface="Arial Narrow" panose="020B0606020202030204" pitchFamily="34" charset="0"/>
                <a:ea typeface="Arial" panose="020B0604020202020204" pitchFamily="34" charset="0"/>
              </a:rPr>
              <a:t>Relativos a la </a:t>
            </a:r>
            <a:r>
              <a:rPr lang="es-419" sz="1500" dirty="0">
                <a:solidFill>
                  <a:srgbClr val="000000"/>
                </a:solidFill>
                <a:latin typeface="Arial Narrow" panose="020B0606020202030204" pitchFamily="34" charset="0"/>
                <a:ea typeface="Arial" panose="020B0604020202020204" pitchFamily="34" charset="0"/>
              </a:rPr>
              <a:t>intervención</a:t>
            </a:r>
            <a:endParaRPr lang="es-ES" sz="1500" dirty="0">
              <a:solidFill>
                <a:srgbClr val="000000"/>
              </a:solidFill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 marL="342900" marR="45720" indent="-342900" algn="just">
              <a:buFont typeface="Wingdings" panose="05000000000000000000" pitchFamily="2" charset="2"/>
              <a:buChar char=""/>
            </a:pPr>
            <a:r>
              <a:rPr lang="es-419" sz="1500" dirty="0">
                <a:solidFill>
                  <a:srgbClr val="000000"/>
                </a:solidFill>
                <a:latin typeface="Arial Narrow" panose="020B0606020202030204" pitchFamily="34" charset="0"/>
                <a:ea typeface="Arial" panose="020B0604020202020204" pitchFamily="34" charset="0"/>
              </a:rPr>
              <a:t>P4. </a:t>
            </a:r>
            <a:r>
              <a:rPr lang="es-MX" sz="1500" dirty="0">
                <a:solidFill>
                  <a:srgbClr val="000000"/>
                </a:solidFill>
                <a:latin typeface="Arial Narrow" panose="020B0606020202030204" pitchFamily="34" charset="0"/>
                <a:ea typeface="Arial" panose="020B0604020202020204" pitchFamily="34" charset="0"/>
              </a:rPr>
              <a:t>Relativos </a:t>
            </a:r>
            <a:r>
              <a:rPr lang="es-419" sz="1500" dirty="0">
                <a:solidFill>
                  <a:srgbClr val="000000"/>
                </a:solidFill>
                <a:latin typeface="Arial Narrow" panose="020B0606020202030204" pitchFamily="34" charset="0"/>
                <a:ea typeface="Arial" panose="020B0604020202020204" pitchFamily="34" charset="0"/>
              </a:rPr>
              <a:t>al almacenamiento</a:t>
            </a:r>
            <a:endParaRPr lang="es-ES" sz="1500" dirty="0">
              <a:solidFill>
                <a:srgbClr val="000000"/>
              </a:solidFill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 marL="342900" marR="45720" indent="-342900" algn="just">
              <a:buFont typeface="Wingdings" panose="05000000000000000000" pitchFamily="2" charset="2"/>
              <a:buChar char=""/>
            </a:pPr>
            <a:r>
              <a:rPr lang="es-419" sz="1500" dirty="0">
                <a:solidFill>
                  <a:srgbClr val="000000"/>
                </a:solidFill>
                <a:latin typeface="Arial Narrow" panose="020B0606020202030204" pitchFamily="34" charset="0"/>
                <a:ea typeface="Arial" panose="020B0604020202020204" pitchFamily="34" charset="0"/>
              </a:rPr>
              <a:t>P5. </a:t>
            </a:r>
            <a:r>
              <a:rPr lang="es-MX" sz="1500" dirty="0">
                <a:solidFill>
                  <a:srgbClr val="000000"/>
                </a:solidFill>
                <a:latin typeface="Arial Narrow" panose="020B0606020202030204" pitchFamily="34" charset="0"/>
                <a:ea typeface="Arial" panose="020B0604020202020204" pitchFamily="34" charset="0"/>
              </a:rPr>
              <a:t>Relativos a la </a:t>
            </a:r>
            <a:r>
              <a:rPr lang="es-419" sz="1500" dirty="0">
                <a:solidFill>
                  <a:srgbClr val="000000"/>
                </a:solidFill>
                <a:latin typeface="Arial Narrow" panose="020B0606020202030204" pitchFamily="34" charset="0"/>
                <a:ea typeface="Arial" panose="020B0604020202020204" pitchFamily="34" charset="0"/>
              </a:rPr>
              <a:t>eiminación</a:t>
            </a:r>
            <a:endParaRPr lang="es-ES" sz="1500" dirty="0">
              <a:solidFill>
                <a:srgbClr val="000000"/>
              </a:solidFill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 marR="45720" algn="just"/>
            <a:r>
              <a:rPr lang="es-CO" sz="1500" dirty="0">
                <a:solidFill>
                  <a:srgbClr val="000000"/>
                </a:solidFill>
                <a:latin typeface="Arial Narrow" panose="020B0606020202030204" pitchFamily="34" charset="0"/>
                <a:ea typeface="Arial" panose="020B0604020202020204" pitchFamily="34" charset="0"/>
              </a:rPr>
              <a:t> </a:t>
            </a:r>
            <a:endParaRPr lang="es-ES" sz="1500" dirty="0">
              <a:solidFill>
                <a:srgbClr val="000000"/>
              </a:solidFill>
              <a:latin typeface="Arial Narrow" panose="020B060602020203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1619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419" b="1" dirty="0" smtClean="0"/>
              <a:t>SISTEMA GLOBALMENTE ARMONIZADO SGA</a:t>
            </a:r>
            <a:endParaRPr lang="es-ES" b="1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es-419" dirty="0" smtClean="0"/>
              <a:t>FICHAS DE DATOS DE SEGURIDAD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8930" y="1688106"/>
            <a:ext cx="8275081" cy="4416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519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419" b="1" dirty="0" smtClean="0"/>
              <a:t>SISTEMA GLOBALMENTE ARMONIZADO SGA</a:t>
            </a:r>
            <a:endParaRPr lang="es-ES" b="1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es-419" dirty="0" smtClean="0"/>
              <a:t>ETIQUETAS DE IDENTIFICACIÓN</a:t>
            </a:r>
            <a:endParaRPr lang="es-ES" dirty="0"/>
          </a:p>
        </p:txBody>
      </p:sp>
      <p:pic>
        <p:nvPicPr>
          <p:cNvPr id="6" name="Imagen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920" y="1715001"/>
            <a:ext cx="8008923" cy="47599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7631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804012" y="436728"/>
            <a:ext cx="7315206" cy="5786651"/>
          </a:xfrm>
        </p:spPr>
        <p:txBody>
          <a:bodyPr/>
          <a:lstStyle/>
          <a:p>
            <a:pPr algn="ctr"/>
            <a:r>
              <a:rPr lang="es-ES" sz="4000" dirty="0"/>
              <a:t/>
            </a:r>
            <a:br>
              <a:rPr lang="es-ES" sz="4000" dirty="0"/>
            </a:br>
            <a:endParaRPr lang="es-ES_tradnl" sz="4000" dirty="0"/>
          </a:p>
        </p:txBody>
      </p:sp>
      <p:sp>
        <p:nvSpPr>
          <p:cNvPr id="4" name="Rectángulo 3"/>
          <p:cNvSpPr/>
          <p:nvPr/>
        </p:nvSpPr>
        <p:spPr>
          <a:xfrm>
            <a:off x="7928528" y="4083850"/>
            <a:ext cx="383310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419" sz="3000" b="1" dirty="0" smtClean="0">
                <a:solidFill>
                  <a:schemeClr val="bg1"/>
                </a:solidFill>
              </a:rPr>
              <a:t>MEDIDAS DE </a:t>
            </a:r>
          </a:p>
          <a:p>
            <a:pPr algn="ctr"/>
            <a:r>
              <a:rPr lang="es-419" sz="3000" b="1" dirty="0" smtClean="0">
                <a:solidFill>
                  <a:schemeClr val="bg1"/>
                </a:solidFill>
              </a:rPr>
              <a:t>PRIMEROS AUXILIOS</a:t>
            </a:r>
          </a:p>
        </p:txBody>
      </p:sp>
    </p:spTree>
    <p:extLst>
      <p:ext uri="{BB962C8B-B14F-4D97-AF65-F5344CB8AC3E}">
        <p14:creationId xmlns:p14="http://schemas.microsoft.com/office/powerpoint/2010/main" val="479713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419" b="1" dirty="0" smtClean="0"/>
              <a:t>EN CONTACTO CON LOS OJOS Y LA PIEL</a:t>
            </a:r>
            <a:endParaRPr lang="es-ES" b="1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idx="11"/>
          </p:nvPr>
        </p:nvSpPr>
        <p:spPr>
          <a:xfrm>
            <a:off x="2128920" y="609076"/>
            <a:ext cx="8745026" cy="581941"/>
          </a:xfrm>
        </p:spPr>
        <p:txBody>
          <a:bodyPr/>
          <a:lstStyle/>
          <a:p>
            <a:r>
              <a:rPr lang="es-419" sz="3000" dirty="0" smtClean="0"/>
              <a:t>MEDIDAS DE PRIMEROS AUXILIOS</a:t>
            </a:r>
            <a:endParaRPr lang="es-ES" sz="30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8930" y="1914525"/>
            <a:ext cx="1918719" cy="469348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2611" y="4929426"/>
            <a:ext cx="2495550" cy="1905000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4837666" y="2212091"/>
            <a:ext cx="4995863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spcAft>
                <a:spcPts val="25"/>
              </a:spcAft>
              <a:buClr>
                <a:srgbClr val="4472C4"/>
              </a:buClr>
              <a:buSzPts val="1100"/>
              <a:buFont typeface="Wingdings" panose="05000000000000000000" pitchFamily="2" charset="2"/>
              <a:buChar char=""/>
            </a:pPr>
            <a:r>
              <a:rPr lang="es-ES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Calibri" panose="020F0502020204030204" pitchFamily="34" charset="0"/>
              </a:rPr>
              <a:t>A</a:t>
            </a:r>
            <a:r>
              <a:rPr lang="es-419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Calibri" panose="020F0502020204030204" pitchFamily="34" charset="0"/>
              </a:rPr>
              <a:t>bundante agua</a:t>
            </a:r>
          </a:p>
          <a:p>
            <a:pPr marL="342900" lvl="0" indent="-342900" fontAlgn="base">
              <a:spcAft>
                <a:spcPts val="25"/>
              </a:spcAft>
              <a:buClr>
                <a:srgbClr val="4472C4"/>
              </a:buClr>
              <a:buSzPts val="1100"/>
              <a:buFont typeface="Wingdings" panose="05000000000000000000" pitchFamily="2" charset="2"/>
              <a:buChar char=""/>
            </a:pPr>
            <a:r>
              <a:rPr lang="es-419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</a:rPr>
              <a:t>Agua a temperatura ambiente o fría (NO caliente)</a:t>
            </a:r>
          </a:p>
          <a:p>
            <a:pPr marL="342900" lvl="0" indent="-342900" fontAlgn="base">
              <a:spcAft>
                <a:spcPts val="25"/>
              </a:spcAft>
              <a:buClr>
                <a:srgbClr val="4472C4"/>
              </a:buClr>
              <a:buSzPts val="1100"/>
              <a:buFont typeface="Wingdings" panose="05000000000000000000" pitchFamily="2" charset="2"/>
              <a:buChar char=""/>
            </a:pPr>
            <a:r>
              <a:rPr lang="es-419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</a:rPr>
              <a:t>Agua a contra corriente</a:t>
            </a:r>
          </a:p>
          <a:p>
            <a:pPr marL="342900" lvl="0" indent="-342900" fontAlgn="base">
              <a:spcAft>
                <a:spcPts val="25"/>
              </a:spcAft>
              <a:buClr>
                <a:srgbClr val="4472C4"/>
              </a:buClr>
              <a:buSzPts val="1100"/>
              <a:buFont typeface="Wingdings" panose="05000000000000000000" pitchFamily="2" charset="2"/>
              <a:buChar char=""/>
            </a:pPr>
            <a:r>
              <a:rPr lang="es-419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</a:rPr>
              <a:t>Tiempo de lavado (Mínimo 10’ a 15’)</a:t>
            </a:r>
          </a:p>
          <a:p>
            <a:pPr marL="342900" lvl="0" indent="-342900" fontAlgn="base">
              <a:spcAft>
                <a:spcPts val="25"/>
              </a:spcAft>
              <a:buClr>
                <a:srgbClr val="4472C4"/>
              </a:buClr>
              <a:buSzPts val="1100"/>
              <a:buFont typeface="Wingdings" panose="05000000000000000000" pitchFamily="2" charset="2"/>
              <a:buChar char=""/>
            </a:pPr>
            <a:r>
              <a:rPr lang="es-419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</a:rPr>
              <a:t>Remover lentes de contacto y prendas de vestir.</a:t>
            </a:r>
          </a:p>
          <a:p>
            <a:pPr marL="342900" lvl="0" indent="-342900" fontAlgn="base">
              <a:spcAft>
                <a:spcPts val="25"/>
              </a:spcAft>
              <a:buClr>
                <a:srgbClr val="4472C4"/>
              </a:buClr>
              <a:buSzPts val="1100"/>
              <a:buFont typeface="Wingdings" panose="05000000000000000000" pitchFamily="2" charset="2"/>
              <a:buChar char=""/>
            </a:pPr>
            <a:r>
              <a:rPr lang="es-419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</a:rPr>
              <a:t>Verificar recomendaciones en la “</a:t>
            </a:r>
            <a:r>
              <a:rPr lang="es-419" i="1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</a:rPr>
              <a:t>Ficha de datos de seguridad FDS</a:t>
            </a:r>
            <a:r>
              <a:rPr lang="es-419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</a:rPr>
              <a:t>”</a:t>
            </a:r>
          </a:p>
          <a:p>
            <a:pPr marL="342900" lvl="0" indent="-342900" fontAlgn="base">
              <a:spcAft>
                <a:spcPts val="25"/>
              </a:spcAft>
              <a:buClr>
                <a:srgbClr val="4472C4"/>
              </a:buClr>
              <a:buSzPts val="1100"/>
              <a:buFont typeface="Wingdings" panose="05000000000000000000" pitchFamily="2" charset="2"/>
              <a:buChar char=""/>
            </a:pPr>
            <a:r>
              <a:rPr lang="es-419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</a:rPr>
              <a:t>Verificar evolución de la persona afectada.</a:t>
            </a:r>
          </a:p>
          <a:p>
            <a:pPr marL="342900" lvl="0" indent="-342900" fontAlgn="base">
              <a:spcAft>
                <a:spcPts val="25"/>
              </a:spcAft>
              <a:buClr>
                <a:srgbClr val="4472C4"/>
              </a:buClr>
              <a:buSzPts val="1100"/>
              <a:buFont typeface="Wingdings" panose="05000000000000000000" pitchFamily="2" charset="2"/>
              <a:buChar char=""/>
            </a:pPr>
            <a:r>
              <a:rPr lang="es-419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</a:rPr>
              <a:t>Traslado atención médica (Si se requiere)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37183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419" b="1" dirty="0" smtClean="0"/>
              <a:t>EN INHALACIÓN</a:t>
            </a:r>
            <a:endParaRPr lang="es-ES" b="1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idx="11"/>
          </p:nvPr>
        </p:nvSpPr>
        <p:spPr>
          <a:xfrm>
            <a:off x="2128920" y="609076"/>
            <a:ext cx="8745026" cy="581941"/>
          </a:xfrm>
        </p:spPr>
        <p:txBody>
          <a:bodyPr/>
          <a:lstStyle/>
          <a:p>
            <a:r>
              <a:rPr lang="es-419" sz="3000" dirty="0" smtClean="0"/>
              <a:t>MEDIDAS DE PRIMEROS AUXILIOS</a:t>
            </a:r>
            <a:endParaRPr lang="es-ES" sz="30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8920" y="1928812"/>
            <a:ext cx="3214605" cy="4401536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5552041" y="2212091"/>
            <a:ext cx="499586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spcAft>
                <a:spcPts val="25"/>
              </a:spcAft>
              <a:buClr>
                <a:srgbClr val="4472C4"/>
              </a:buClr>
              <a:buSzPts val="1100"/>
              <a:buFont typeface="Wingdings" panose="05000000000000000000" pitchFamily="2" charset="2"/>
              <a:buChar char=""/>
            </a:pPr>
            <a:r>
              <a:rPr lang="es-ES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Calibri" panose="020F0502020204030204" pitchFamily="34" charset="0"/>
              </a:rPr>
              <a:t>T</a:t>
            </a:r>
            <a:r>
              <a:rPr lang="es-419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Calibri" panose="020F0502020204030204" pitchFamily="34" charset="0"/>
              </a:rPr>
              <a:t>rasladar a la persona afectada a un lugar abierto (sin techo).</a:t>
            </a:r>
          </a:p>
          <a:p>
            <a:pPr marL="342900" lvl="0" indent="-342900" fontAlgn="base">
              <a:spcAft>
                <a:spcPts val="25"/>
              </a:spcAft>
              <a:buClr>
                <a:srgbClr val="4472C4"/>
              </a:buClr>
              <a:buSzPts val="1100"/>
              <a:buFont typeface="Wingdings" panose="05000000000000000000" pitchFamily="2" charset="2"/>
              <a:buChar char=""/>
            </a:pPr>
            <a:r>
              <a:rPr lang="es-419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</a:rPr>
              <a:t>Revisar estado de consiencia de la persona.</a:t>
            </a:r>
          </a:p>
          <a:p>
            <a:pPr marL="342900" lvl="0" indent="-342900" fontAlgn="base">
              <a:spcAft>
                <a:spcPts val="25"/>
              </a:spcAft>
              <a:buClr>
                <a:srgbClr val="4472C4"/>
              </a:buClr>
              <a:buSzPts val="1100"/>
              <a:buFont typeface="Wingdings" panose="05000000000000000000" pitchFamily="2" charset="2"/>
              <a:buChar char=""/>
            </a:pPr>
            <a:r>
              <a:rPr lang="es-419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</a:rPr>
              <a:t>Verificar recomendaciones en la “</a:t>
            </a:r>
            <a:r>
              <a:rPr lang="es-419" i="1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</a:rPr>
              <a:t>Ficha de datos de seguridad FDS</a:t>
            </a:r>
            <a:r>
              <a:rPr lang="es-419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</a:rPr>
              <a:t>”</a:t>
            </a:r>
          </a:p>
          <a:p>
            <a:pPr marL="342900" lvl="0" indent="-342900" fontAlgn="base">
              <a:spcAft>
                <a:spcPts val="25"/>
              </a:spcAft>
              <a:buClr>
                <a:srgbClr val="4472C4"/>
              </a:buClr>
              <a:buSzPts val="1100"/>
              <a:buFont typeface="Wingdings" panose="05000000000000000000" pitchFamily="2" charset="2"/>
              <a:buChar char=""/>
            </a:pPr>
            <a:r>
              <a:rPr lang="es-419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</a:rPr>
              <a:t>Verificar evolución de la persona afectada.</a:t>
            </a:r>
          </a:p>
          <a:p>
            <a:pPr marL="342900" lvl="0" indent="-342900" fontAlgn="base">
              <a:spcAft>
                <a:spcPts val="25"/>
              </a:spcAft>
              <a:buClr>
                <a:srgbClr val="4472C4"/>
              </a:buClr>
              <a:buSzPts val="1100"/>
              <a:buFont typeface="Wingdings" panose="05000000000000000000" pitchFamily="2" charset="2"/>
              <a:buChar char=""/>
            </a:pPr>
            <a:r>
              <a:rPr lang="es-419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</a:rPr>
              <a:t>Traslado atención médica (Si se requiere)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68709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419" b="1" dirty="0" smtClean="0"/>
              <a:t>EN INGESTIÓN</a:t>
            </a:r>
            <a:endParaRPr lang="es-ES" b="1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idx="11"/>
          </p:nvPr>
        </p:nvSpPr>
        <p:spPr>
          <a:xfrm>
            <a:off x="2128920" y="609076"/>
            <a:ext cx="8745026" cy="581941"/>
          </a:xfrm>
        </p:spPr>
        <p:txBody>
          <a:bodyPr/>
          <a:lstStyle/>
          <a:p>
            <a:r>
              <a:rPr lang="es-419" sz="3000" dirty="0" smtClean="0"/>
              <a:t>MEDIDAS DE PRIMEROS AUXILIOS</a:t>
            </a:r>
            <a:endParaRPr lang="es-ES" sz="30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6968" y="1993106"/>
            <a:ext cx="3598195" cy="4243388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5709203" y="2212091"/>
            <a:ext cx="499586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spcAft>
                <a:spcPts val="25"/>
              </a:spcAft>
              <a:buClr>
                <a:srgbClr val="4472C4"/>
              </a:buClr>
              <a:buSzPts val="1100"/>
              <a:buFont typeface="Wingdings" panose="05000000000000000000" pitchFamily="2" charset="2"/>
              <a:buChar char=""/>
            </a:pPr>
            <a:r>
              <a:rPr lang="es-ES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Calibri" panose="020F0502020204030204" pitchFamily="34" charset="0"/>
              </a:rPr>
              <a:t>N</a:t>
            </a:r>
            <a:r>
              <a:rPr lang="es-419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Calibri" panose="020F0502020204030204" pitchFamily="34" charset="0"/>
              </a:rPr>
              <a:t>o provocar vómito.</a:t>
            </a:r>
          </a:p>
          <a:p>
            <a:pPr marL="342900" lvl="0" indent="-342900" fontAlgn="base">
              <a:spcAft>
                <a:spcPts val="25"/>
              </a:spcAft>
              <a:buClr>
                <a:srgbClr val="4472C4"/>
              </a:buClr>
              <a:buSzPts val="1100"/>
              <a:buFont typeface="Wingdings" panose="05000000000000000000" pitchFamily="2" charset="2"/>
              <a:buChar char=""/>
            </a:pPr>
            <a:r>
              <a:rPr lang="es-419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</a:rPr>
              <a:t>No dar de beber ningua sustancia líquida.</a:t>
            </a:r>
          </a:p>
          <a:p>
            <a:pPr marL="342900" lvl="0" indent="-342900" fontAlgn="base">
              <a:spcAft>
                <a:spcPts val="25"/>
              </a:spcAft>
              <a:buClr>
                <a:srgbClr val="4472C4"/>
              </a:buClr>
              <a:buSzPts val="1100"/>
              <a:buFont typeface="Wingdings" panose="05000000000000000000" pitchFamily="2" charset="2"/>
              <a:buChar char=""/>
            </a:pPr>
            <a:r>
              <a:rPr lang="es-419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</a:rPr>
              <a:t>Mantener a la persona afecta en posición vertical (pie, sentada o inclinada (inconciencia)).</a:t>
            </a:r>
          </a:p>
          <a:p>
            <a:pPr marL="342900" lvl="0" indent="-342900" fontAlgn="base">
              <a:spcAft>
                <a:spcPts val="25"/>
              </a:spcAft>
              <a:buClr>
                <a:srgbClr val="4472C4"/>
              </a:buClr>
              <a:buSzPts val="1100"/>
              <a:buFont typeface="Wingdings" panose="05000000000000000000" pitchFamily="2" charset="2"/>
              <a:buChar char=""/>
            </a:pPr>
            <a:r>
              <a:rPr lang="es-419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</a:rPr>
              <a:t>Verificar recomendaciones en la “</a:t>
            </a:r>
            <a:r>
              <a:rPr lang="es-419" i="1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</a:rPr>
              <a:t>Ficha de datos de seguridad FDS</a:t>
            </a:r>
            <a:r>
              <a:rPr lang="es-419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</a:rPr>
              <a:t>”</a:t>
            </a:r>
          </a:p>
          <a:p>
            <a:pPr marL="342900" lvl="0" indent="-342900" fontAlgn="base">
              <a:spcAft>
                <a:spcPts val="25"/>
              </a:spcAft>
              <a:buClr>
                <a:srgbClr val="4472C4"/>
              </a:buClr>
              <a:buSzPts val="1100"/>
              <a:buFont typeface="Wingdings" panose="05000000000000000000" pitchFamily="2" charset="2"/>
              <a:buChar char=""/>
            </a:pPr>
            <a:r>
              <a:rPr lang="es-419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</a:rPr>
              <a:t>Verificar evolución de la persona afectada.</a:t>
            </a:r>
          </a:p>
          <a:p>
            <a:pPr marL="342900" lvl="0" indent="-342900" fontAlgn="base">
              <a:spcAft>
                <a:spcPts val="25"/>
              </a:spcAft>
              <a:buClr>
                <a:srgbClr val="4472C4"/>
              </a:buClr>
              <a:buSzPts val="1100"/>
              <a:buFont typeface="Wingdings" panose="05000000000000000000" pitchFamily="2" charset="2"/>
              <a:buChar char=""/>
            </a:pPr>
            <a:r>
              <a:rPr lang="es-419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</a:rPr>
              <a:t>Traslado atención médica (Si se requiere)</a:t>
            </a:r>
            <a:endParaRPr lang="es-ES" dirty="0"/>
          </a:p>
        </p:txBody>
      </p:sp>
      <p:sp>
        <p:nvSpPr>
          <p:cNvPr id="7" name="Rectángulo redondeado 6"/>
          <p:cNvSpPr/>
          <p:nvPr/>
        </p:nvSpPr>
        <p:spPr>
          <a:xfrm rot="19806834">
            <a:off x="2783388" y="3564759"/>
            <a:ext cx="2771775" cy="135731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sz="10000" b="1" dirty="0" smtClean="0">
                <a:solidFill>
                  <a:srgbClr val="FF0000"/>
                </a:solidFill>
              </a:rPr>
              <a:t>NO</a:t>
            </a:r>
            <a:endParaRPr lang="es-ES" sz="10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609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804012" y="436728"/>
            <a:ext cx="7315206" cy="5786651"/>
          </a:xfrm>
        </p:spPr>
        <p:txBody>
          <a:bodyPr/>
          <a:lstStyle/>
          <a:p>
            <a:pPr algn="ctr"/>
            <a:r>
              <a:rPr lang="es-ES" sz="4000" dirty="0"/>
              <a:t/>
            </a:r>
            <a:br>
              <a:rPr lang="es-ES" sz="4000" dirty="0"/>
            </a:br>
            <a:endParaRPr lang="es-ES_tradnl" sz="4000" dirty="0"/>
          </a:p>
        </p:txBody>
      </p:sp>
      <p:sp>
        <p:nvSpPr>
          <p:cNvPr id="4" name="Rectángulo 3"/>
          <p:cNvSpPr/>
          <p:nvPr/>
        </p:nvSpPr>
        <p:spPr>
          <a:xfrm>
            <a:off x="7606964" y="4055276"/>
            <a:ext cx="401904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419" sz="3000" b="1" dirty="0" smtClean="0">
                <a:solidFill>
                  <a:schemeClr val="bg1"/>
                </a:solidFill>
              </a:rPr>
              <a:t>KIT PARA EL MANEJO</a:t>
            </a:r>
          </a:p>
          <a:p>
            <a:pPr algn="ctr"/>
            <a:r>
              <a:rPr lang="es-419" sz="3000" b="1" dirty="0" smtClean="0">
                <a:solidFill>
                  <a:schemeClr val="bg1"/>
                </a:solidFill>
              </a:rPr>
              <a:t> DE DERRAMES</a:t>
            </a:r>
          </a:p>
        </p:txBody>
      </p:sp>
    </p:spTree>
    <p:extLst>
      <p:ext uri="{BB962C8B-B14F-4D97-AF65-F5344CB8AC3E}">
        <p14:creationId xmlns:p14="http://schemas.microsoft.com/office/powerpoint/2010/main" val="2930039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804012" y="436728"/>
            <a:ext cx="7315206" cy="5786651"/>
          </a:xfrm>
        </p:spPr>
        <p:txBody>
          <a:bodyPr/>
          <a:lstStyle/>
          <a:p>
            <a:pPr algn="ctr"/>
            <a:r>
              <a:rPr lang="es-ES" sz="4000" dirty="0"/>
              <a:t/>
            </a:r>
            <a:br>
              <a:rPr lang="es-ES" sz="4000" dirty="0"/>
            </a:br>
            <a:endParaRPr lang="es-ES_tradnl" sz="4000" dirty="0"/>
          </a:p>
        </p:txBody>
      </p:sp>
      <p:sp>
        <p:nvSpPr>
          <p:cNvPr id="4" name="Rectángulo 3"/>
          <p:cNvSpPr/>
          <p:nvPr/>
        </p:nvSpPr>
        <p:spPr>
          <a:xfrm>
            <a:off x="7903503" y="4055276"/>
            <a:ext cx="342593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419" sz="3000" b="1" dirty="0" smtClean="0">
                <a:solidFill>
                  <a:schemeClr val="bg1"/>
                </a:solidFill>
              </a:rPr>
              <a:t>RIESGO QUÍMICO</a:t>
            </a:r>
            <a:endParaRPr lang="es-MX" sz="3000" b="1" dirty="0">
              <a:solidFill>
                <a:schemeClr val="bg1"/>
              </a:solidFill>
            </a:endParaRPr>
          </a:p>
        </p:txBody>
      </p:sp>
      <p:sp>
        <p:nvSpPr>
          <p:cNvPr id="6" name="WordArt 4"/>
          <p:cNvSpPr>
            <a:spLocks noChangeArrowheads="1" noChangeShapeType="1" noTextEdit="1"/>
          </p:cNvSpPr>
          <p:nvPr/>
        </p:nvSpPr>
        <p:spPr bwMode="auto">
          <a:xfrm>
            <a:off x="4804012" y="4612434"/>
            <a:ext cx="7191282" cy="98275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r"/>
            <a:r>
              <a:rPr lang="es-CO" sz="9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MÓNICA MAYERLY MONROY BEJARANO</a:t>
            </a:r>
          </a:p>
          <a:p>
            <a:pPr algn="r"/>
            <a:r>
              <a:rPr lang="es-CO" sz="9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ING. QUÍMICA</a:t>
            </a:r>
          </a:p>
          <a:p>
            <a:pPr algn="r"/>
            <a:r>
              <a:rPr lang="es-CO" sz="9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ESP. SEGURIDAD INDUSTRIAL, HIGIENE Y GESTIÓN AMBIENTAL</a:t>
            </a:r>
          </a:p>
          <a:p>
            <a:pPr algn="r"/>
            <a:r>
              <a:rPr lang="es-CO" sz="9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ESP. SISTEMAS INTEGRADOS DE GESTIÓN QHSE</a:t>
            </a:r>
          </a:p>
        </p:txBody>
      </p:sp>
    </p:spTree>
    <p:extLst>
      <p:ext uri="{BB962C8B-B14F-4D97-AF65-F5344CB8AC3E}">
        <p14:creationId xmlns:p14="http://schemas.microsoft.com/office/powerpoint/2010/main" val="1852482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419" b="1" dirty="0" smtClean="0"/>
              <a:t>NORMAS DE SEGURIDAD</a:t>
            </a:r>
            <a:endParaRPr lang="es-ES" b="1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idx="11"/>
          </p:nvPr>
        </p:nvSpPr>
        <p:spPr>
          <a:xfrm>
            <a:off x="2128920" y="551120"/>
            <a:ext cx="9634712" cy="313854"/>
          </a:xfrm>
        </p:spPr>
        <p:txBody>
          <a:bodyPr/>
          <a:lstStyle/>
          <a:p>
            <a:r>
              <a:rPr lang="es-419" sz="3000" dirty="0" smtClean="0"/>
              <a:t>KIT PARA EL MANEJO DE DERRAMES DE SQ</a:t>
            </a:r>
            <a:endParaRPr lang="es-ES" sz="30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7562" y="1143000"/>
            <a:ext cx="5762625" cy="5559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196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419" b="1" dirty="0" smtClean="0"/>
              <a:t>PROCEDIMIENTO PARA SU MANEJO</a:t>
            </a:r>
            <a:endParaRPr lang="es-ES" b="1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idx="11"/>
          </p:nvPr>
        </p:nvSpPr>
        <p:spPr>
          <a:xfrm>
            <a:off x="2128920" y="551120"/>
            <a:ext cx="9634712" cy="313854"/>
          </a:xfrm>
        </p:spPr>
        <p:txBody>
          <a:bodyPr/>
          <a:lstStyle/>
          <a:p>
            <a:r>
              <a:rPr lang="es-419" sz="3000" dirty="0" smtClean="0"/>
              <a:t>KIT PARA EL MANEJO DE DERRAMES DE SQ</a:t>
            </a:r>
            <a:endParaRPr lang="es-ES" sz="3000" dirty="0"/>
          </a:p>
        </p:txBody>
      </p:sp>
      <p:sp>
        <p:nvSpPr>
          <p:cNvPr id="6" name="Rectángulo 5"/>
          <p:cNvSpPr/>
          <p:nvPr/>
        </p:nvSpPr>
        <p:spPr>
          <a:xfrm>
            <a:off x="2128920" y="1688107"/>
            <a:ext cx="9165156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s-419" altLang="es-CO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ACCESO AL KIT DE DERRAMES</a:t>
            </a:r>
            <a:r>
              <a:rPr lang="es-ES" altLang="es-CO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419" altLang="es-CO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Acceda lo mas pronto posible al kit para lo cual debe estar en un lugar accesible, libre de obstaculos, demarcado, delimitada su área y señalizado</a:t>
            </a:r>
            <a:r>
              <a:rPr lang="es-ES" altLang="es-CO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ES" altLang="es-CO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ct val="50000"/>
              </a:spcBef>
            </a:pPr>
            <a:r>
              <a:rPr lang="es-419" altLang="es-CO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USO DE ELEMENTOS DE PROTECCIÓN PERSONAL</a:t>
            </a:r>
            <a:r>
              <a:rPr lang="es-ES" altLang="es-CO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419" altLang="es-CO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se debe acceder a la atención de la aemergencia sin el uso de los EPP (se puede estar ante el manejo de una emergencia por un material peligroso)</a:t>
            </a:r>
            <a:r>
              <a:rPr lang="es-ES" altLang="es-CO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ES" altLang="es-CO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ct val="50000"/>
              </a:spcBef>
            </a:pPr>
            <a:r>
              <a:rPr lang="es-419" altLang="es-CO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CONTENCIÓN</a:t>
            </a:r>
            <a:r>
              <a:rPr lang="es-ES" altLang="es-CO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s-ES" altLang="es-CO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419" altLang="es-CO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Realice el encerramiento del derrame mediante el sistema de contención.</a:t>
            </a:r>
          </a:p>
          <a:p>
            <a:pPr algn="just">
              <a:spcBef>
                <a:spcPct val="50000"/>
              </a:spcBef>
            </a:pPr>
            <a:r>
              <a:rPr lang="es-419" altLang="es-CO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VERIFICACIÓN DE LA PELIGROSIDAD DE LA SUSTANCIA. </a:t>
            </a:r>
            <a:r>
              <a:rPr lang="es-419" altLang="es-CO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Acceda a la “</a:t>
            </a:r>
            <a:r>
              <a:rPr lang="es-419" altLang="es-CO" sz="200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Etiqueta</a:t>
            </a:r>
            <a:r>
              <a:rPr lang="es-419" altLang="es-CO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o “</a:t>
            </a:r>
            <a:r>
              <a:rPr lang="es-419" altLang="es-CO" sz="200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Fichas de datos de seguridad FDS</a:t>
            </a:r>
            <a:r>
              <a:rPr lang="es-419" altLang="es-CO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es-419" altLang="es-CO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419" altLang="es-CO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dependiendo del grado de peligrosidad de la sustancias y su clasificación (peligros para la salud, físicos o el medio ambiente), desplegue las acciones necesaris: delimitar el área, evacuación de personas, aislamiento de fuentes de calor, taponamiento de fuentes de alcantarillado, entre otras.</a:t>
            </a:r>
            <a:endParaRPr lang="es-ES" altLang="es-CO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  <a:buClrTx/>
              <a:buSzTx/>
              <a:buNone/>
            </a:pPr>
            <a:endParaRPr lang="es-419" altLang="es-CO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5947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/>
          <p:cNvSpPr>
            <a:spLocks noGrp="1"/>
          </p:cNvSpPr>
          <p:nvPr>
            <p:ph type="body" idx="11"/>
          </p:nvPr>
        </p:nvSpPr>
        <p:spPr>
          <a:xfrm>
            <a:off x="2128920" y="551120"/>
            <a:ext cx="9634712" cy="313854"/>
          </a:xfrm>
        </p:spPr>
        <p:txBody>
          <a:bodyPr/>
          <a:lstStyle/>
          <a:p>
            <a:r>
              <a:rPr lang="es-419" sz="3000" dirty="0" smtClean="0"/>
              <a:t>KIT PARA EL MANEJO DE DERRAMES DE SQ</a:t>
            </a:r>
            <a:endParaRPr lang="es-ES" sz="3000" dirty="0"/>
          </a:p>
        </p:txBody>
      </p:sp>
      <p:sp>
        <p:nvSpPr>
          <p:cNvPr id="6" name="Rectángulo 5"/>
          <p:cNvSpPr/>
          <p:nvPr/>
        </p:nvSpPr>
        <p:spPr>
          <a:xfrm>
            <a:off x="2128920" y="1379577"/>
            <a:ext cx="9165156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s-419" altLang="es-CO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VENTILACIÓN: </a:t>
            </a:r>
            <a:r>
              <a:rPr lang="es-419" altLang="es-CO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Refuerce la ventilación del lugar (abra pueras y ventanas)</a:t>
            </a:r>
          </a:p>
          <a:p>
            <a:pPr algn="just">
              <a:spcBef>
                <a:spcPct val="50000"/>
              </a:spcBef>
            </a:pPr>
            <a:r>
              <a:rPr lang="es-419" altLang="es-CO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 DE ABSORCIÓN: </a:t>
            </a:r>
            <a:r>
              <a:rPr lang="es-419" altLang="es-CO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Realice la absorción del material contenido mediantes el material absorbente y deje actuar.</a:t>
            </a:r>
          </a:p>
          <a:p>
            <a:pPr algn="just">
              <a:spcBef>
                <a:spcPct val="50000"/>
              </a:spcBef>
            </a:pPr>
            <a:r>
              <a:rPr lang="es-419" altLang="es-CO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RECOLECCIÓN y DISPOSICIÓN DE RESIDUOS</a:t>
            </a:r>
            <a:r>
              <a:rPr lang="es-ES" altLang="es-CO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419" altLang="es-CO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Mediante el juego de elementos anti chispas poroceda a realizar la recolección y dispongalas como residuo ordinario o peligroso según corresponda</a:t>
            </a:r>
            <a:r>
              <a:rPr lang="es-ES" altLang="es-CO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ES" altLang="es-CO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ct val="50000"/>
              </a:spcBef>
            </a:pPr>
            <a:r>
              <a:rPr lang="es-419" altLang="es-CO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LIMPIEZA DEL ÁREA</a:t>
            </a:r>
            <a:r>
              <a:rPr lang="es-ES" altLang="es-CO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s-ES" altLang="es-CO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419" altLang="es-CO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Realice la limpieza del área hasta que est quede completamente libre del material contaminante y quede seca. En este punto se podrán remotar actividades.</a:t>
            </a:r>
          </a:p>
          <a:p>
            <a:pPr algn="just">
              <a:spcBef>
                <a:spcPct val="50000"/>
              </a:spcBef>
            </a:pPr>
            <a:r>
              <a:rPr lang="es-419" altLang="es-CO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INVESTIGACIÓN. </a:t>
            </a:r>
            <a:r>
              <a:rPr lang="es-419" altLang="es-CO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el marco de una emergencia se deberá realizar la investigación con el objetivo de garantizar que no se van a presentar eventos por el mismo mecanismo.</a:t>
            </a:r>
          </a:p>
          <a:p>
            <a:pPr algn="just">
              <a:spcBef>
                <a:spcPct val="50000"/>
              </a:spcBef>
            </a:pPr>
            <a:r>
              <a:rPr lang="es-419" altLang="es-CO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OTRAS RECOMENDACIONES: Lenvate el envase, cierre el envase, no entre en contacto con el suelo, evalue la posibilidad de recuperar material, rotule los residuos peligroso.</a:t>
            </a:r>
            <a:endParaRPr lang="es-419" altLang="es-CO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4915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804012" y="436728"/>
            <a:ext cx="7315206" cy="5786651"/>
          </a:xfrm>
        </p:spPr>
        <p:txBody>
          <a:bodyPr/>
          <a:lstStyle/>
          <a:p>
            <a:pPr algn="ctr"/>
            <a:r>
              <a:rPr lang="es-ES" sz="4000" dirty="0"/>
              <a:t/>
            </a:r>
            <a:br>
              <a:rPr lang="es-ES" sz="4000" dirty="0"/>
            </a:br>
            <a:endParaRPr lang="es-ES_tradnl" sz="4000" dirty="0"/>
          </a:p>
        </p:txBody>
      </p:sp>
      <p:sp>
        <p:nvSpPr>
          <p:cNvPr id="4" name="Rectángulo 3"/>
          <p:cNvSpPr/>
          <p:nvPr/>
        </p:nvSpPr>
        <p:spPr>
          <a:xfrm>
            <a:off x="7244675" y="4055276"/>
            <a:ext cx="474360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419" sz="3000" b="1" dirty="0" smtClean="0">
                <a:solidFill>
                  <a:schemeClr val="bg1"/>
                </a:solidFill>
              </a:rPr>
              <a:t>ALMACENAMIENTO POR </a:t>
            </a:r>
          </a:p>
          <a:p>
            <a:pPr algn="ctr"/>
            <a:r>
              <a:rPr lang="es-419" sz="3000" b="1" dirty="0" smtClean="0">
                <a:solidFill>
                  <a:schemeClr val="bg1"/>
                </a:solidFill>
              </a:rPr>
              <a:t>COMPATIBILIDAD</a:t>
            </a:r>
          </a:p>
        </p:txBody>
      </p:sp>
    </p:spTree>
    <p:extLst>
      <p:ext uri="{BB962C8B-B14F-4D97-AF65-F5344CB8AC3E}">
        <p14:creationId xmlns:p14="http://schemas.microsoft.com/office/powerpoint/2010/main" val="225059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419" b="1" dirty="0" smtClean="0"/>
              <a:t>A TENER EN CUENTA</a:t>
            </a:r>
            <a:endParaRPr lang="es-ES" b="1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es-419" sz="2300" dirty="0" smtClean="0"/>
              <a:t>ALMACENAMIENTO SEGURO DE SUSTANCIAS QUÍMICAS</a:t>
            </a:r>
            <a:endParaRPr lang="es-ES" sz="2300" dirty="0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128920" y="1791363"/>
            <a:ext cx="7991670" cy="363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indent="-285750" algn="just">
              <a:lnSpc>
                <a:spcPct val="80000"/>
              </a:lnSpc>
              <a:spcBef>
                <a:spcPct val="500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s-ES" altLang="es-CO" sz="2000" dirty="0" smtClean="0">
                <a:solidFill>
                  <a:srgbClr val="000000"/>
                </a:solidFill>
                <a:cs typeface="Arial" panose="020B0604020202020204" pitchFamily="34" charset="0"/>
              </a:rPr>
              <a:t>Las </a:t>
            </a:r>
            <a:r>
              <a:rPr lang="es-ES" altLang="es-CO" sz="2000" dirty="0">
                <a:solidFill>
                  <a:srgbClr val="000000"/>
                </a:solidFill>
                <a:cs typeface="Arial" panose="020B0604020202020204" pitchFamily="34" charset="0"/>
              </a:rPr>
              <a:t>sustancias oxidantes deben ser almacenadas separadas de las materias inflamables y/o combustibles y de ácidos minerales. </a:t>
            </a:r>
            <a:endParaRPr lang="es-419" altLang="es-CO" sz="2000" dirty="0" smtClean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285750" indent="-285750" algn="just">
              <a:lnSpc>
                <a:spcPct val="80000"/>
              </a:lnSpc>
              <a:spcBef>
                <a:spcPct val="500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s-ES" altLang="es-CO" sz="2000" dirty="0" smtClean="0">
                <a:solidFill>
                  <a:srgbClr val="000000"/>
                </a:solidFill>
                <a:cs typeface="Arial" panose="020B0604020202020204" pitchFamily="34" charset="0"/>
              </a:rPr>
              <a:t>Mantener </a:t>
            </a:r>
            <a:r>
              <a:rPr lang="es-ES" altLang="es-CO" sz="2000" dirty="0">
                <a:solidFill>
                  <a:srgbClr val="000000"/>
                </a:solidFill>
                <a:cs typeface="Arial" panose="020B0604020202020204" pitchFamily="34" charset="0"/>
              </a:rPr>
              <a:t>el orden y aseo en el lugar de </a:t>
            </a:r>
            <a:r>
              <a:rPr lang="es-ES" altLang="es-CO" sz="2000" dirty="0" smtClean="0">
                <a:solidFill>
                  <a:srgbClr val="000000"/>
                </a:solidFill>
                <a:cs typeface="Arial" panose="020B0604020202020204" pitchFamily="34" charset="0"/>
              </a:rPr>
              <a:t>almacenamiento.</a:t>
            </a:r>
            <a:endParaRPr lang="es-419" altLang="es-CO" sz="2000" dirty="0" smtClean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285750" indent="-285750" algn="just">
              <a:lnSpc>
                <a:spcPct val="80000"/>
              </a:lnSpc>
              <a:spcBef>
                <a:spcPct val="500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s-ES" altLang="es-CO" sz="2000" dirty="0" smtClean="0">
                <a:solidFill>
                  <a:srgbClr val="000000"/>
                </a:solidFill>
                <a:cs typeface="Arial" panose="020B0604020202020204" pitchFamily="34" charset="0"/>
              </a:rPr>
              <a:t>Instalar </a:t>
            </a:r>
            <a:r>
              <a:rPr lang="es-ES" altLang="es-CO" sz="2000" dirty="0">
                <a:solidFill>
                  <a:srgbClr val="000000"/>
                </a:solidFill>
                <a:cs typeface="Arial" panose="020B0604020202020204" pitchFamily="34" charset="0"/>
              </a:rPr>
              <a:t>la señalización </a:t>
            </a:r>
            <a:r>
              <a:rPr lang="es-ES" altLang="es-CO" sz="2000" dirty="0" smtClean="0">
                <a:solidFill>
                  <a:srgbClr val="000000"/>
                </a:solidFill>
                <a:cs typeface="Arial" panose="020B0604020202020204" pitchFamily="34" charset="0"/>
              </a:rPr>
              <a:t>adecuada</a:t>
            </a:r>
            <a:endParaRPr lang="es-419" altLang="es-CO" sz="20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285750" indent="-285750" algn="just">
              <a:lnSpc>
                <a:spcPct val="80000"/>
              </a:lnSpc>
              <a:spcBef>
                <a:spcPct val="500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s-ES" altLang="es-CO" sz="2000" dirty="0" smtClean="0">
                <a:solidFill>
                  <a:srgbClr val="000000"/>
                </a:solidFill>
                <a:cs typeface="Arial" panose="020B0604020202020204" pitchFamily="34" charset="0"/>
              </a:rPr>
              <a:t>En </a:t>
            </a:r>
            <a:r>
              <a:rPr lang="es-ES" altLang="es-CO" sz="2000" dirty="0">
                <a:solidFill>
                  <a:srgbClr val="000000"/>
                </a:solidFill>
                <a:cs typeface="Arial" panose="020B0604020202020204" pitchFamily="34" charset="0"/>
              </a:rPr>
              <a:t>el lugar de almacenamiento debe existir un kit </a:t>
            </a:r>
            <a:r>
              <a:rPr lang="es-ES" altLang="es-CO" sz="2000" dirty="0" smtClean="0">
                <a:solidFill>
                  <a:srgbClr val="000000"/>
                </a:solidFill>
                <a:cs typeface="Arial" panose="020B0604020202020204" pitchFamily="34" charset="0"/>
              </a:rPr>
              <a:t>anti-derrames.</a:t>
            </a:r>
            <a:endParaRPr lang="es-419" altLang="es-CO" sz="2000" dirty="0" smtClean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285750" indent="-285750" algn="just">
              <a:lnSpc>
                <a:spcPct val="80000"/>
              </a:lnSpc>
              <a:spcBef>
                <a:spcPct val="500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s-ES" altLang="es-CO" sz="2000" dirty="0" smtClean="0">
                <a:solidFill>
                  <a:srgbClr val="000000"/>
                </a:solidFill>
                <a:cs typeface="Arial" panose="020B0604020202020204" pitchFamily="34" charset="0"/>
              </a:rPr>
              <a:t>Mantener </a:t>
            </a:r>
            <a:r>
              <a:rPr lang="es-ES" altLang="es-CO" sz="2000" dirty="0">
                <a:solidFill>
                  <a:srgbClr val="000000"/>
                </a:solidFill>
                <a:cs typeface="Arial" panose="020B0604020202020204" pitchFamily="34" charset="0"/>
              </a:rPr>
              <a:t>la bodega y los envases a temperatura ambiente, no superior a los </a:t>
            </a:r>
            <a:r>
              <a:rPr lang="es-ES" altLang="es-CO" sz="2000" dirty="0" smtClean="0">
                <a:solidFill>
                  <a:srgbClr val="000000"/>
                </a:solidFill>
                <a:cs typeface="Arial" panose="020B0604020202020204" pitchFamily="34" charset="0"/>
              </a:rPr>
              <a:t>30ºC</a:t>
            </a:r>
            <a:endParaRPr lang="es-419" altLang="es-CO" sz="2000" dirty="0" smtClean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285750" indent="-285750" algn="just">
              <a:lnSpc>
                <a:spcPct val="80000"/>
              </a:lnSpc>
              <a:spcBef>
                <a:spcPct val="500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s-ES" altLang="es-CO" sz="2000" dirty="0" smtClean="0">
                <a:solidFill>
                  <a:srgbClr val="000000"/>
                </a:solidFill>
                <a:cs typeface="Arial" panose="020B0604020202020204" pitchFamily="34" charset="0"/>
              </a:rPr>
              <a:t>Revisión </a:t>
            </a:r>
            <a:r>
              <a:rPr lang="es-ES" altLang="es-CO" sz="2000" dirty="0">
                <a:solidFill>
                  <a:srgbClr val="000000"/>
                </a:solidFill>
                <a:cs typeface="Arial" panose="020B0604020202020204" pitchFamily="34" charset="0"/>
              </a:rPr>
              <a:t>periódica de las redes de agua</a:t>
            </a:r>
          </a:p>
          <a:p>
            <a:pPr marL="285750" indent="-285750" algn="just">
              <a:lnSpc>
                <a:spcPct val="80000"/>
              </a:lnSpc>
              <a:spcBef>
                <a:spcPct val="50000"/>
              </a:spcBef>
              <a:buClrTx/>
              <a:buSzTx/>
              <a:buFont typeface="Arial" panose="020B0604020202020204" pitchFamily="34" charset="0"/>
              <a:buChar char="•"/>
            </a:pPr>
            <a:endParaRPr lang="es-ES" altLang="es-CO" sz="20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algn="just">
              <a:lnSpc>
                <a:spcPct val="80000"/>
              </a:lnSpc>
              <a:spcBef>
                <a:spcPct val="50000"/>
              </a:spcBef>
              <a:buClrTx/>
              <a:buSzTx/>
              <a:buFontTx/>
              <a:buChar char="•"/>
            </a:pPr>
            <a:endParaRPr lang="es-ES" altLang="es-CO" sz="20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2472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419" b="1" dirty="0" smtClean="0"/>
              <a:t>MATRIZ DE COMPATIBILIDAD</a:t>
            </a:r>
            <a:endParaRPr lang="es-ES" b="1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es-419" sz="2300" dirty="0" smtClean="0"/>
              <a:t>ALMACENAMIENTO POR COMPATIBILIDAD</a:t>
            </a:r>
            <a:endParaRPr lang="es-ES" sz="23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8931" y="1543050"/>
            <a:ext cx="8008923" cy="5126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07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804012" y="436728"/>
            <a:ext cx="7315206" cy="5786651"/>
          </a:xfrm>
        </p:spPr>
        <p:txBody>
          <a:bodyPr/>
          <a:lstStyle/>
          <a:p>
            <a:pPr algn="ctr"/>
            <a:r>
              <a:rPr lang="es-ES" sz="4000" dirty="0"/>
              <a:t/>
            </a:r>
            <a:br>
              <a:rPr lang="es-ES" sz="4000" dirty="0"/>
            </a:br>
            <a:endParaRPr lang="es-ES_tradnl" sz="4000" dirty="0"/>
          </a:p>
        </p:txBody>
      </p:sp>
      <p:sp>
        <p:nvSpPr>
          <p:cNvPr id="4" name="Rectángulo 3"/>
          <p:cNvSpPr/>
          <p:nvPr/>
        </p:nvSpPr>
        <p:spPr>
          <a:xfrm>
            <a:off x="6863969" y="4055276"/>
            <a:ext cx="550503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419" sz="3000" b="1" dirty="0" smtClean="0">
                <a:solidFill>
                  <a:schemeClr val="bg1"/>
                </a:solidFill>
              </a:rPr>
              <a:t>ELEMENTOS DE PROTECCIÓN </a:t>
            </a:r>
          </a:p>
          <a:p>
            <a:pPr algn="ctr"/>
            <a:r>
              <a:rPr lang="es-419" sz="3000" b="1" dirty="0" smtClean="0">
                <a:solidFill>
                  <a:schemeClr val="bg1"/>
                </a:solidFill>
              </a:rPr>
              <a:t>PERSONAL. EPP</a:t>
            </a:r>
          </a:p>
        </p:txBody>
      </p:sp>
    </p:spTree>
    <p:extLst>
      <p:ext uri="{BB962C8B-B14F-4D97-AF65-F5344CB8AC3E}">
        <p14:creationId xmlns:p14="http://schemas.microsoft.com/office/powerpoint/2010/main" val="2872103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9652" y="4748207"/>
            <a:ext cx="1628775" cy="1590675"/>
          </a:xfrm>
          <a:prstGeom prst="rect">
            <a:avLst/>
          </a:prstGeom>
        </p:spPr>
      </p:pic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419" b="1" dirty="0" smtClean="0"/>
              <a:t>NORMAS DE SEGURIDAD</a:t>
            </a:r>
            <a:endParaRPr lang="es-ES" b="1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idx="11"/>
          </p:nvPr>
        </p:nvSpPr>
        <p:spPr>
          <a:xfrm>
            <a:off x="2128920" y="551120"/>
            <a:ext cx="9634712" cy="313854"/>
          </a:xfrm>
        </p:spPr>
        <p:txBody>
          <a:bodyPr/>
          <a:lstStyle/>
          <a:p>
            <a:r>
              <a:rPr lang="es-419" sz="3000" dirty="0" smtClean="0"/>
              <a:t>ELEMENTOS DE PROTECCIÓN PERSONAL EPP</a:t>
            </a:r>
            <a:endParaRPr lang="es-ES" sz="3000" dirty="0"/>
          </a:p>
        </p:txBody>
      </p:sp>
      <p:sp>
        <p:nvSpPr>
          <p:cNvPr id="5" name="Rectángulo 4"/>
          <p:cNvSpPr/>
          <p:nvPr/>
        </p:nvSpPr>
        <p:spPr>
          <a:xfrm>
            <a:off x="2157496" y="1688107"/>
            <a:ext cx="8358104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s-ES" altLang="es-CO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CASCOS </a:t>
            </a:r>
            <a:r>
              <a:rPr lang="es-ES" altLang="es-CO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SEGURIDAD: </a:t>
            </a:r>
            <a:r>
              <a:rPr lang="es-ES" altLang="es-CO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Posibilidad de salpicaduras </a:t>
            </a:r>
            <a:r>
              <a:rPr lang="es-ES" altLang="es-CO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químicas</a:t>
            </a:r>
            <a:r>
              <a:rPr lang="es-419" altLang="es-CO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ES" altLang="es-CO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ct val="50000"/>
              </a:spcBef>
            </a:pPr>
            <a:r>
              <a:rPr lang="es-ES" altLang="es-CO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ANTEOJOS TIPO MONOGAFAS</a:t>
            </a:r>
            <a:r>
              <a:rPr lang="es-ES" altLang="es-CO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Salpicaduras químicas y nieblas.</a:t>
            </a:r>
          </a:p>
          <a:p>
            <a:pPr algn="just">
              <a:spcBef>
                <a:spcPct val="50000"/>
              </a:spcBef>
            </a:pPr>
            <a:r>
              <a:rPr lang="es-ES" altLang="es-CO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CARETAS DE </a:t>
            </a:r>
            <a:r>
              <a:rPr lang="es-ES" altLang="es-CO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PLÁSTICO</a:t>
            </a:r>
            <a:r>
              <a:rPr lang="es-ES" altLang="es-CO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419" altLang="es-CO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ES" altLang="es-CO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transparente</a:t>
            </a:r>
            <a:r>
              <a:rPr lang="es-419" altLang="es-CO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s-ES" altLang="es-CO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s-ES" altLang="es-CO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altLang="es-CO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Salpicaduras </a:t>
            </a:r>
            <a:r>
              <a:rPr lang="es-ES" altLang="es-CO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ES" altLang="es-CO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mayor </a:t>
            </a:r>
            <a:r>
              <a:rPr lang="es-ES" altLang="es-CO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envergadura</a:t>
            </a:r>
            <a:r>
              <a:rPr lang="es-419" altLang="es-CO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spcBef>
                <a:spcPct val="50000"/>
              </a:spcBef>
            </a:pPr>
            <a:r>
              <a:rPr lang="es-ES" altLang="es-CO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DELANTALES RESISTENTES A PRODUCTOS </a:t>
            </a:r>
            <a:r>
              <a:rPr lang="es-ES" altLang="es-CO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QUÍMICOS</a:t>
            </a:r>
            <a:r>
              <a:rPr lang="es-419" altLang="es-CO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Polvos tóxicos o vapores/gases muy irritantes.</a:t>
            </a:r>
            <a:endParaRPr lang="es-ES" altLang="es-CO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ct val="50000"/>
              </a:spcBef>
            </a:pPr>
            <a:r>
              <a:rPr lang="es-ES" altLang="es-CO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GUANTES</a:t>
            </a:r>
            <a:r>
              <a:rPr lang="es-419" altLang="es-CO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419" altLang="es-CO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(nitrilo)</a:t>
            </a:r>
            <a:r>
              <a:rPr lang="es-ES" altLang="es-CO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ES" altLang="es-CO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evitar absorción a través de la </a:t>
            </a:r>
            <a:r>
              <a:rPr lang="es-ES" altLang="es-CO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piel</a:t>
            </a:r>
            <a:r>
              <a:rPr lang="es-419" altLang="es-CO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spcBef>
                <a:spcPct val="50000"/>
              </a:spcBef>
            </a:pPr>
            <a:r>
              <a:rPr lang="es-ES" altLang="es-CO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BOTAS </a:t>
            </a:r>
            <a:r>
              <a:rPr lang="es-ES" altLang="es-CO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CALZADO</a:t>
            </a:r>
            <a:r>
              <a:rPr lang="es-ES" altLang="es-CO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Para evitar la penetración de químicos por la piel. </a:t>
            </a:r>
            <a:endParaRPr lang="es-419" altLang="es-CO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8920" y="4691061"/>
            <a:ext cx="1628775" cy="160972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7873" y="4743444"/>
            <a:ext cx="1657350" cy="157162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9604" y="4748207"/>
            <a:ext cx="1628775" cy="15621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24717" y="4724393"/>
            <a:ext cx="1619250" cy="160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719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419" b="1" dirty="0" smtClean="0"/>
              <a:t>NORMAS DE SEGURIDAD</a:t>
            </a:r>
            <a:endParaRPr lang="es-ES" b="1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idx="11"/>
          </p:nvPr>
        </p:nvSpPr>
        <p:spPr>
          <a:xfrm>
            <a:off x="2128920" y="551120"/>
            <a:ext cx="9634712" cy="313854"/>
          </a:xfrm>
        </p:spPr>
        <p:txBody>
          <a:bodyPr/>
          <a:lstStyle/>
          <a:p>
            <a:r>
              <a:rPr lang="es-419" sz="3000" dirty="0" smtClean="0"/>
              <a:t>ELEMENTOS DE PROTECCIÓN PERSONAL EPP</a:t>
            </a:r>
            <a:endParaRPr lang="es-ES" sz="3000" dirty="0"/>
          </a:p>
        </p:txBody>
      </p:sp>
      <p:sp>
        <p:nvSpPr>
          <p:cNvPr id="5" name="Rectángulo 4"/>
          <p:cNvSpPr/>
          <p:nvPr/>
        </p:nvSpPr>
        <p:spPr>
          <a:xfrm>
            <a:off x="2128920" y="1688107"/>
            <a:ext cx="926401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</a:pPr>
            <a:r>
              <a:rPr lang="es-ES" altLang="es-CO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PROTECCIÓN </a:t>
            </a:r>
            <a:r>
              <a:rPr lang="es-ES" altLang="es-CO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RESPIRATORIA: </a:t>
            </a:r>
            <a:r>
              <a:rPr lang="es-ES" altLang="es-CO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 medio de filtros (con o sin máscara</a:t>
            </a:r>
            <a:r>
              <a:rPr lang="es-ES" altLang="es-CO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s-419" altLang="es-CO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Puede ser de varios tipos</a:t>
            </a:r>
            <a:r>
              <a:rPr lang="es-ES" altLang="es-CO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s-ES" altLang="es-CO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s-ES" altLang="es-CO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FILTRO MECÁNICO O CARTUCHO QUÍMICO</a:t>
            </a:r>
            <a:r>
              <a:rPr lang="es-ES" altLang="es-CO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Para materiales particulados (Polvos), vapores, nieblas y gases.</a:t>
            </a:r>
            <a:endParaRPr lang="es-419" altLang="es-CO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s-ES" altLang="es-CO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MÁSCARA CON FILTROS RESPIRADORES</a:t>
            </a:r>
            <a:r>
              <a:rPr lang="es-ES" altLang="es-CO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Para sustancias que se absorben a través del sistema respiratorio o que irritan el tracto respiratorio</a:t>
            </a:r>
            <a:r>
              <a:rPr lang="es-ES" altLang="es-CO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ES" altLang="es-CO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0588" y="4224337"/>
            <a:ext cx="3448050" cy="159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00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804012" y="436728"/>
            <a:ext cx="7315206" cy="5786651"/>
          </a:xfrm>
        </p:spPr>
        <p:txBody>
          <a:bodyPr/>
          <a:lstStyle/>
          <a:p>
            <a:pPr algn="ctr"/>
            <a:r>
              <a:rPr lang="es-ES" sz="4000" dirty="0"/>
              <a:t/>
            </a:r>
            <a:br>
              <a:rPr lang="es-ES" sz="4000" dirty="0"/>
            </a:br>
            <a:endParaRPr lang="es-ES_tradnl" sz="4000" dirty="0"/>
          </a:p>
        </p:txBody>
      </p:sp>
      <p:sp>
        <p:nvSpPr>
          <p:cNvPr id="4" name="Rectángulo 3"/>
          <p:cNvSpPr/>
          <p:nvPr/>
        </p:nvSpPr>
        <p:spPr>
          <a:xfrm>
            <a:off x="7606968" y="4081477"/>
            <a:ext cx="401904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419" sz="3000" b="1" dirty="0" smtClean="0">
                <a:solidFill>
                  <a:schemeClr val="bg1"/>
                </a:solidFill>
              </a:rPr>
              <a:t>MANEJO DE RESIDOS</a:t>
            </a:r>
          </a:p>
          <a:p>
            <a:pPr algn="ctr"/>
            <a:r>
              <a:rPr lang="es-419" sz="3000" b="1" dirty="0" smtClean="0">
                <a:solidFill>
                  <a:schemeClr val="bg1"/>
                </a:solidFill>
              </a:rPr>
              <a:t>PELIGROSO RESPEL</a:t>
            </a:r>
          </a:p>
        </p:txBody>
      </p:sp>
    </p:spTree>
    <p:extLst>
      <p:ext uri="{BB962C8B-B14F-4D97-AF65-F5344CB8AC3E}">
        <p14:creationId xmlns:p14="http://schemas.microsoft.com/office/powerpoint/2010/main" val="271819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918248" y="4120529"/>
            <a:ext cx="342593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419" sz="3000" b="1" dirty="0" smtClean="0">
                <a:solidFill>
                  <a:schemeClr val="bg1"/>
                </a:solidFill>
              </a:rPr>
              <a:t>RIESGO QUÍMICO</a:t>
            </a:r>
            <a:endParaRPr lang="es-MX" sz="3000" b="1" dirty="0">
              <a:solidFill>
                <a:schemeClr val="bg1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6611626" y="561110"/>
            <a:ext cx="5580374" cy="59400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419" sz="2000" dirty="0" smtClean="0">
                <a:solidFill>
                  <a:schemeClr val="bg1"/>
                </a:solidFill>
              </a:rPr>
              <a:t>Clasificación de sustancias químicas</a:t>
            </a:r>
          </a:p>
          <a:p>
            <a:endParaRPr lang="es-419" sz="2000" dirty="0" smtClean="0">
              <a:solidFill>
                <a:schemeClr val="bg1"/>
              </a:solidFill>
            </a:endParaRPr>
          </a:p>
          <a:p>
            <a:r>
              <a:rPr lang="es-419" sz="2000" dirty="0" smtClean="0">
                <a:solidFill>
                  <a:schemeClr val="bg1"/>
                </a:solidFill>
              </a:rPr>
              <a:t>Sistema Globalmente Armonizado SGA</a:t>
            </a:r>
          </a:p>
          <a:p>
            <a:endParaRPr lang="es-419" sz="2000" dirty="0" smtClean="0">
              <a:solidFill>
                <a:schemeClr val="bg1"/>
              </a:solidFill>
            </a:endParaRPr>
          </a:p>
          <a:p>
            <a:r>
              <a:rPr lang="es-419" sz="2000" dirty="0" smtClean="0">
                <a:solidFill>
                  <a:schemeClr val="bg1"/>
                </a:solidFill>
              </a:rPr>
              <a:t>Primeros </a:t>
            </a:r>
            <a:r>
              <a:rPr lang="es-419" sz="2000" dirty="0">
                <a:solidFill>
                  <a:schemeClr val="bg1"/>
                </a:solidFill>
              </a:rPr>
              <a:t>Auxilos</a:t>
            </a:r>
          </a:p>
          <a:p>
            <a:endParaRPr lang="es-419" sz="2000" dirty="0" smtClean="0">
              <a:solidFill>
                <a:schemeClr val="bg1"/>
              </a:solidFill>
            </a:endParaRPr>
          </a:p>
          <a:p>
            <a:r>
              <a:rPr lang="es-419" sz="2000" dirty="0" smtClean="0">
                <a:solidFill>
                  <a:schemeClr val="bg1"/>
                </a:solidFill>
              </a:rPr>
              <a:t>Kit de derrames</a:t>
            </a:r>
          </a:p>
          <a:p>
            <a:endParaRPr lang="es-419" sz="2000" dirty="0" smtClean="0">
              <a:solidFill>
                <a:schemeClr val="bg1"/>
              </a:solidFill>
            </a:endParaRPr>
          </a:p>
          <a:p>
            <a:r>
              <a:rPr lang="es-419" sz="2000" dirty="0" smtClean="0">
                <a:solidFill>
                  <a:schemeClr val="bg1"/>
                </a:solidFill>
              </a:rPr>
              <a:t>Almacenamiento </a:t>
            </a:r>
            <a:r>
              <a:rPr lang="es-419" sz="2000" dirty="0">
                <a:solidFill>
                  <a:schemeClr val="bg1"/>
                </a:solidFill>
              </a:rPr>
              <a:t>por Compatibilidad</a:t>
            </a:r>
          </a:p>
          <a:p>
            <a:endParaRPr lang="es-419" sz="2000" dirty="0" smtClean="0">
              <a:solidFill>
                <a:schemeClr val="bg1"/>
              </a:solidFill>
            </a:endParaRPr>
          </a:p>
          <a:p>
            <a:r>
              <a:rPr lang="es-419" sz="2000" dirty="0" smtClean="0">
                <a:solidFill>
                  <a:schemeClr val="bg1"/>
                </a:solidFill>
              </a:rPr>
              <a:t>Elementos de Protección Personal</a:t>
            </a:r>
          </a:p>
          <a:p>
            <a:endParaRPr lang="es-419" sz="2000" dirty="0" smtClean="0">
              <a:solidFill>
                <a:schemeClr val="bg1"/>
              </a:solidFill>
            </a:endParaRPr>
          </a:p>
          <a:p>
            <a:r>
              <a:rPr lang="es-419" sz="2000" dirty="0" smtClean="0">
                <a:solidFill>
                  <a:schemeClr val="bg1"/>
                </a:solidFill>
              </a:rPr>
              <a:t>Manejo de Residuos Peligrosos</a:t>
            </a:r>
            <a:br>
              <a:rPr lang="es-419" sz="2000" dirty="0" smtClean="0">
                <a:solidFill>
                  <a:schemeClr val="bg1"/>
                </a:solidFill>
              </a:rPr>
            </a:br>
            <a:endParaRPr lang="es-419" sz="2000" dirty="0" smtClean="0">
              <a:solidFill>
                <a:schemeClr val="bg1"/>
              </a:solidFill>
            </a:endParaRPr>
          </a:p>
          <a:p>
            <a:r>
              <a:rPr lang="es-419" sz="2000" dirty="0">
                <a:solidFill>
                  <a:schemeClr val="bg1"/>
                </a:solidFill>
              </a:rPr>
              <a:t>Transporte</a:t>
            </a:r>
          </a:p>
          <a:p>
            <a:endParaRPr lang="es-419" sz="2000" dirty="0" smtClean="0">
              <a:solidFill>
                <a:schemeClr val="bg1"/>
              </a:solidFill>
            </a:endParaRPr>
          </a:p>
          <a:p>
            <a:r>
              <a:rPr lang="es-419" sz="2000" dirty="0" smtClean="0">
                <a:solidFill>
                  <a:schemeClr val="bg1"/>
                </a:solidFill>
              </a:rPr>
              <a:t>Normas para el manejo y almacenamiento</a:t>
            </a:r>
          </a:p>
          <a:p>
            <a:endParaRPr lang="es-419" sz="2000" dirty="0">
              <a:solidFill>
                <a:schemeClr val="bg1"/>
              </a:solidFill>
            </a:endParaRPr>
          </a:p>
          <a:p>
            <a:r>
              <a:rPr lang="es-419" sz="2000" dirty="0" smtClean="0">
                <a:solidFill>
                  <a:schemeClr val="bg1"/>
                </a:solidFill>
              </a:rPr>
              <a:t>Tóxicidad</a:t>
            </a:r>
            <a:endParaRPr lang="es-MX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60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b="1" dirty="0" smtClean="0"/>
              <a:t>R</a:t>
            </a:r>
            <a:r>
              <a:rPr lang="es-419" b="1" dirty="0" smtClean="0"/>
              <a:t>esolución 2184 de 2019</a:t>
            </a:r>
            <a:endParaRPr lang="es-ES" b="1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es-419" dirty="0" smtClean="0"/>
              <a:t>RESIDUOS</a:t>
            </a:r>
            <a:endParaRPr lang="es-ES" dirty="0"/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8931" y="1547812"/>
            <a:ext cx="8254749" cy="4624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130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1386" y="3358613"/>
            <a:ext cx="8658225" cy="3152775"/>
          </a:xfrm>
          <a:prstGeom prst="rect">
            <a:avLst/>
          </a:prstGeom>
        </p:spPr>
      </p:pic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419" b="1" dirty="0" smtClean="0"/>
              <a:t>CLASIFICACIÓN</a:t>
            </a:r>
            <a:endParaRPr lang="es-ES" b="1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es-419" dirty="0" smtClean="0"/>
              <a:t>RESIDUOS PELIGROSO</a:t>
            </a:r>
            <a:endParaRPr lang="es-ES" dirty="0"/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8920" y="1688107"/>
            <a:ext cx="8280385" cy="1324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797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804012" y="436728"/>
            <a:ext cx="7315206" cy="5786651"/>
          </a:xfrm>
        </p:spPr>
        <p:txBody>
          <a:bodyPr/>
          <a:lstStyle/>
          <a:p>
            <a:pPr algn="ctr"/>
            <a:r>
              <a:rPr lang="es-ES" sz="4000" dirty="0"/>
              <a:t/>
            </a:r>
            <a:br>
              <a:rPr lang="es-ES" sz="4000" dirty="0"/>
            </a:br>
            <a:endParaRPr lang="es-ES_tradnl" sz="4000" dirty="0"/>
          </a:p>
        </p:txBody>
      </p:sp>
      <p:sp>
        <p:nvSpPr>
          <p:cNvPr id="4" name="Rectángulo 3"/>
          <p:cNvSpPr/>
          <p:nvPr/>
        </p:nvSpPr>
        <p:spPr>
          <a:xfrm>
            <a:off x="7375319" y="4055276"/>
            <a:ext cx="448231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419" sz="3000" b="1" dirty="0" smtClean="0">
                <a:solidFill>
                  <a:schemeClr val="bg1"/>
                </a:solidFill>
              </a:rPr>
              <a:t>TRANSPORTE DE</a:t>
            </a:r>
          </a:p>
          <a:p>
            <a:pPr algn="ctr"/>
            <a:r>
              <a:rPr lang="es-419" sz="3000" b="1" dirty="0" smtClean="0">
                <a:solidFill>
                  <a:schemeClr val="bg1"/>
                </a:solidFill>
              </a:rPr>
              <a:t>SUSTANCIAS QUÍMICAS</a:t>
            </a:r>
          </a:p>
        </p:txBody>
      </p:sp>
    </p:spTree>
    <p:extLst>
      <p:ext uri="{BB962C8B-B14F-4D97-AF65-F5344CB8AC3E}">
        <p14:creationId xmlns:p14="http://schemas.microsoft.com/office/powerpoint/2010/main" val="59727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419" b="1" dirty="0" smtClean="0"/>
              <a:t>DECRETO 1609 DE 2002</a:t>
            </a:r>
            <a:endParaRPr lang="es-ES" b="1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idx="11"/>
          </p:nvPr>
        </p:nvSpPr>
        <p:spPr>
          <a:xfrm>
            <a:off x="2128920" y="708047"/>
            <a:ext cx="9634712" cy="313854"/>
          </a:xfrm>
        </p:spPr>
        <p:txBody>
          <a:bodyPr/>
          <a:lstStyle/>
          <a:p>
            <a:r>
              <a:rPr lang="es-419" sz="2500" dirty="0" smtClean="0"/>
              <a:t>TRANSPORTE DE MERCANCIAS PELIGROSAS</a:t>
            </a:r>
            <a:endParaRPr lang="es-ES" sz="25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8931" y="1688107"/>
            <a:ext cx="8152816" cy="2741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0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200" y="142874"/>
            <a:ext cx="10096800" cy="6615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053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4537" y="176212"/>
            <a:ext cx="10112824" cy="6338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770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804012" y="436728"/>
            <a:ext cx="7315206" cy="5786651"/>
          </a:xfrm>
        </p:spPr>
        <p:txBody>
          <a:bodyPr/>
          <a:lstStyle/>
          <a:p>
            <a:pPr algn="ctr"/>
            <a:r>
              <a:rPr lang="es-ES" sz="4000" dirty="0"/>
              <a:t/>
            </a:r>
            <a:br>
              <a:rPr lang="es-ES" sz="4000" dirty="0"/>
            </a:br>
            <a:endParaRPr lang="es-ES_tradnl" sz="4000" dirty="0"/>
          </a:p>
        </p:txBody>
      </p:sp>
      <p:sp>
        <p:nvSpPr>
          <p:cNvPr id="4" name="Rectángulo 3"/>
          <p:cNvSpPr/>
          <p:nvPr/>
        </p:nvSpPr>
        <p:spPr>
          <a:xfrm>
            <a:off x="7375319" y="4055276"/>
            <a:ext cx="448231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419" sz="3000" b="1" dirty="0" smtClean="0">
                <a:solidFill>
                  <a:schemeClr val="bg1"/>
                </a:solidFill>
              </a:rPr>
              <a:t>MANEJO SEGURO DE </a:t>
            </a:r>
          </a:p>
          <a:p>
            <a:pPr algn="ctr"/>
            <a:r>
              <a:rPr lang="es-419" sz="3000" b="1" dirty="0" smtClean="0">
                <a:solidFill>
                  <a:schemeClr val="bg1"/>
                </a:solidFill>
              </a:rPr>
              <a:t>SUSTANCIAS QUÍMICAS</a:t>
            </a:r>
          </a:p>
        </p:txBody>
      </p:sp>
    </p:spTree>
    <p:extLst>
      <p:ext uri="{BB962C8B-B14F-4D97-AF65-F5344CB8AC3E}">
        <p14:creationId xmlns:p14="http://schemas.microsoft.com/office/powerpoint/2010/main" val="158464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419" b="1" dirty="0" smtClean="0"/>
              <a:t>NORMAS DE SEGURIDAD</a:t>
            </a:r>
            <a:endParaRPr lang="es-ES" b="1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idx="11"/>
          </p:nvPr>
        </p:nvSpPr>
        <p:spPr>
          <a:xfrm>
            <a:off x="2128920" y="708047"/>
            <a:ext cx="9634712" cy="313854"/>
          </a:xfrm>
        </p:spPr>
        <p:txBody>
          <a:bodyPr/>
          <a:lstStyle/>
          <a:p>
            <a:r>
              <a:rPr lang="es-419" sz="2500" dirty="0" smtClean="0"/>
              <a:t>GUÍA DE ACTUACIÓN PARA EL MANEJO SEGURO DE Sq</a:t>
            </a:r>
            <a:endParaRPr lang="es-ES" sz="2500" dirty="0"/>
          </a:p>
        </p:txBody>
      </p:sp>
      <p:sp>
        <p:nvSpPr>
          <p:cNvPr id="5" name="Rectángulo 4"/>
          <p:cNvSpPr/>
          <p:nvPr/>
        </p:nvSpPr>
        <p:spPr>
          <a:xfrm>
            <a:off x="2128920" y="1688107"/>
            <a:ext cx="8250756" cy="4878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s-ES" altLang="es-CO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manipular productos químicos, es conveniente seguir una guías de manejo:</a:t>
            </a:r>
          </a:p>
          <a:p>
            <a:pPr algn="just">
              <a:spcBef>
                <a:spcPct val="50000"/>
              </a:spcBef>
              <a:buFontTx/>
              <a:buAutoNum type="arabicPeriod"/>
            </a:pPr>
            <a:r>
              <a:rPr lang="es-ES" altLang="es-CO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Verificar que se está usando la sustancia química </a:t>
            </a:r>
            <a:r>
              <a:rPr lang="es-ES" altLang="es-CO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correcta</a:t>
            </a:r>
            <a:r>
              <a:rPr lang="es-419" altLang="es-CO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ES" altLang="es-CO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ct val="50000"/>
              </a:spcBef>
              <a:buFontTx/>
              <a:buAutoNum type="arabicPeriod"/>
            </a:pPr>
            <a:r>
              <a:rPr lang="es-ES" altLang="es-CO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Determinar la naturaleza y tipo de peligro de la sustancia </a:t>
            </a:r>
            <a:r>
              <a:rPr lang="es-419" altLang="es-CO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ES" altLang="es-CO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 </a:t>
            </a:r>
            <a:r>
              <a:rPr lang="es-ES" altLang="es-CO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globalmente </a:t>
            </a:r>
            <a:r>
              <a:rPr lang="es-ES" altLang="es-CO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armonizado</a:t>
            </a:r>
            <a:r>
              <a:rPr lang="es-419" altLang="es-CO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419" altLang="es-CO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(FDS Y Etiqueta)</a:t>
            </a:r>
            <a:r>
              <a:rPr lang="es-ES" altLang="es-CO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s-419" altLang="es-CO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ES" altLang="es-CO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ct val="50000"/>
              </a:spcBef>
              <a:buFontTx/>
              <a:buAutoNum type="arabicPeriod"/>
            </a:pPr>
            <a:r>
              <a:rPr lang="es-ES" altLang="es-CO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Evitar el contacto directo con cualquier sustancia química, nunca oler, inhalar o saborear</a:t>
            </a:r>
            <a:r>
              <a:rPr lang="es-ES" altLang="es-CO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419" altLang="es-CO" sz="20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ct val="50000"/>
              </a:spcBef>
            </a:pPr>
            <a:r>
              <a:rPr lang="es-ES" altLang="es-CO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Verificar </a:t>
            </a:r>
            <a:r>
              <a:rPr lang="es-419" altLang="es-CO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pertinencia de </a:t>
            </a:r>
            <a:r>
              <a:rPr lang="es-ES" altLang="es-CO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</a:t>
            </a:r>
            <a:r>
              <a:rPr lang="es-ES" altLang="es-CO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elementos de protección </a:t>
            </a:r>
            <a:r>
              <a:rPr lang="es-419" altLang="es-CO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personal y que estos </a:t>
            </a:r>
            <a:r>
              <a:rPr lang="es-ES" altLang="es-CO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sean </a:t>
            </a:r>
            <a:r>
              <a:rPr lang="es-ES" altLang="es-CO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usados </a:t>
            </a:r>
            <a:r>
              <a:rPr lang="es-ES" altLang="es-CO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adecuadamente</a:t>
            </a:r>
            <a:r>
              <a:rPr lang="es-419" altLang="es-CO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ES" altLang="es-CO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ct val="50000"/>
              </a:spcBef>
            </a:pPr>
            <a:r>
              <a:rPr lang="es-ES" altLang="es-CO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Aislar el peligro de la fuente, el medio y el receptor (trabajador</a:t>
            </a:r>
            <a:r>
              <a:rPr lang="es-ES" altLang="es-CO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s-419" altLang="es-CO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s-ES" altLang="es-CO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ES" altLang="es-CO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85000"/>
              </a:lnSpc>
              <a:spcBef>
                <a:spcPct val="50000"/>
              </a:spcBef>
              <a:buFontTx/>
              <a:buAutoNum type="arabicPeriod" startAt="6"/>
            </a:pPr>
            <a:r>
              <a:rPr lang="es-419" altLang="es-CO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altLang="es-CO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Comprobar </a:t>
            </a:r>
            <a:r>
              <a:rPr lang="es-ES" altLang="es-CO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antes de usar una sustancia, que no haya </a:t>
            </a:r>
            <a:r>
              <a:rPr lang="es-419" altLang="es-CO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sufrido cambios</a:t>
            </a:r>
            <a:r>
              <a:rPr lang="es-ES" altLang="es-CO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altLang="es-CO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 causa del tiempo, temperatura, acción química, cristalización o contaminación con otro agente químico</a:t>
            </a:r>
            <a:r>
              <a:rPr lang="es-ES" altLang="es-CO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ES" altLang="es-CO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9532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419" b="1" dirty="0" smtClean="0"/>
              <a:t>NORMAS DE SEGURIDAD</a:t>
            </a:r>
            <a:endParaRPr lang="es-ES" b="1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idx="11"/>
          </p:nvPr>
        </p:nvSpPr>
        <p:spPr>
          <a:xfrm>
            <a:off x="2128920" y="708047"/>
            <a:ext cx="9634712" cy="313854"/>
          </a:xfrm>
        </p:spPr>
        <p:txBody>
          <a:bodyPr/>
          <a:lstStyle/>
          <a:p>
            <a:r>
              <a:rPr lang="es-419" sz="2500" dirty="0" smtClean="0"/>
              <a:t>GUÍA DE ACTUACIÓN PARA EL MANEJO SEGURO DE Sq</a:t>
            </a:r>
            <a:endParaRPr lang="es-ES" sz="2500" dirty="0"/>
          </a:p>
        </p:txBody>
      </p:sp>
      <p:sp>
        <p:nvSpPr>
          <p:cNvPr id="5" name="Rectángulo 4"/>
          <p:cNvSpPr/>
          <p:nvPr/>
        </p:nvSpPr>
        <p:spPr>
          <a:xfrm>
            <a:off x="2128919" y="1688107"/>
            <a:ext cx="8473177" cy="51552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5000"/>
              </a:lnSpc>
              <a:spcBef>
                <a:spcPct val="50000"/>
              </a:spcBef>
              <a:buClrTx/>
              <a:buSzTx/>
            </a:pPr>
            <a:r>
              <a:rPr lang="es-419" altLang="es-CO" sz="2000" dirty="0" smtClean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7.  </a:t>
            </a:r>
            <a:r>
              <a:rPr lang="es-ES" altLang="es-CO" sz="2000" dirty="0" smtClean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Informarse </a:t>
            </a:r>
            <a:r>
              <a:rPr lang="es-ES" altLang="es-CO" sz="2000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por anticipado de cómo reacciona una sustancia </a:t>
            </a:r>
            <a:r>
              <a:rPr lang="es-ES" altLang="es-CO" sz="2000" dirty="0" smtClean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química.</a:t>
            </a:r>
            <a:endParaRPr lang="es-419" altLang="es-CO" sz="2000" dirty="0" smtClean="0">
              <a:solidFill>
                <a:srgbClr val="00000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85000"/>
              </a:lnSpc>
              <a:spcBef>
                <a:spcPct val="50000"/>
              </a:spcBef>
              <a:buClrTx/>
              <a:buSzTx/>
            </a:pPr>
            <a:r>
              <a:rPr lang="es-419" altLang="es-CO" sz="2000" dirty="0" smtClean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8. </a:t>
            </a:r>
            <a:r>
              <a:rPr lang="es-ES" altLang="es-CO" sz="2000" dirty="0" smtClean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Reconocer </a:t>
            </a:r>
            <a:r>
              <a:rPr lang="es-ES" altLang="es-CO" sz="2000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las condiciones peligrosas (Concentraciones máximas permisibles o dosis letal</a:t>
            </a:r>
            <a:r>
              <a:rPr lang="es-ES" altLang="es-CO" sz="2000" dirty="0" smtClean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)</a:t>
            </a:r>
            <a:r>
              <a:rPr lang="es-419" altLang="es-CO" sz="2000" dirty="0" smtClean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85000"/>
              </a:lnSpc>
              <a:spcBef>
                <a:spcPct val="50000"/>
              </a:spcBef>
              <a:buClrTx/>
              <a:buSzTx/>
            </a:pPr>
            <a:r>
              <a:rPr lang="es-419" altLang="es-CO" sz="2000" dirty="0" smtClean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9. </a:t>
            </a:r>
            <a:r>
              <a:rPr lang="es-ES" altLang="es-CO" sz="2000" dirty="0" smtClean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Estudiar </a:t>
            </a:r>
            <a:r>
              <a:rPr lang="es-ES" altLang="es-CO" sz="2000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los procedimientos (planes de emergencia) e informarse de los recursos existentes para prevenir y controlar </a:t>
            </a:r>
            <a:r>
              <a:rPr lang="es-419" altLang="es-CO" sz="2000" dirty="0" smtClean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posibles emergencias:</a:t>
            </a:r>
            <a:r>
              <a:rPr lang="es-ES" altLang="es-CO" sz="2000" dirty="0" smtClean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extintores</a:t>
            </a:r>
            <a:r>
              <a:rPr lang="es-ES" altLang="es-CO" sz="2000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, </a:t>
            </a:r>
            <a:r>
              <a:rPr lang="es-419" altLang="es-CO" sz="2000" dirty="0" smtClean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camillas, botiquines, kit de derrames, lava ojos, duchas de emergencias</a:t>
            </a:r>
            <a:r>
              <a:rPr lang="es-ES" altLang="es-CO" sz="2000" dirty="0" smtClean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, etc.</a:t>
            </a:r>
            <a:endParaRPr lang="es-419" altLang="es-CO" sz="2000" dirty="0" smtClean="0">
              <a:solidFill>
                <a:srgbClr val="00000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just">
              <a:spcBef>
                <a:spcPct val="50000"/>
              </a:spcBef>
              <a:buClrTx/>
              <a:buSzTx/>
            </a:pPr>
            <a:r>
              <a:rPr lang="es-419" altLang="es-CO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 Se debe contar con espacio </a:t>
            </a:r>
            <a:r>
              <a:rPr lang="es-ES" altLang="es-CO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suficiente</a:t>
            </a:r>
            <a:r>
              <a:rPr lang="es-419" altLang="es-CO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ventilación e iluminación adecuadas.</a:t>
            </a:r>
            <a:r>
              <a:rPr lang="es-ES" altLang="es-CO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419" altLang="es-CO" sz="20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ct val="50000"/>
              </a:spcBef>
              <a:buClrTx/>
              <a:buSzTx/>
            </a:pPr>
            <a:r>
              <a:rPr lang="es-419" altLang="es-CO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11. Se recomienda la disponibilidad de </a:t>
            </a:r>
            <a:r>
              <a:rPr lang="es-ES" altLang="es-CO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Campanas </a:t>
            </a:r>
            <a:r>
              <a:rPr lang="es-ES" altLang="es-CO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ES" altLang="es-CO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extracción</a:t>
            </a:r>
            <a:r>
              <a:rPr lang="es-419" altLang="es-CO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spcBef>
                <a:spcPct val="50000"/>
              </a:spcBef>
              <a:buClrTx/>
              <a:buSzTx/>
            </a:pPr>
            <a:r>
              <a:rPr lang="es-419" altLang="es-CO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12. Los equipos para la atención de emergencias deben encontrarse en buen estado, recargados, accequibles, señalizados, demarcada su ubicación y libre de obstaculos; igualmente se debe contar con la señalización de emergencias (salidas de emergencias, rutas de evacuación, ente otras).</a:t>
            </a:r>
            <a:endParaRPr lang="es-ES" altLang="es-CO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7372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419" b="1" dirty="0" smtClean="0"/>
              <a:t>NORMAS DE SEGURIDAD</a:t>
            </a:r>
            <a:endParaRPr lang="es-ES" b="1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idx="11"/>
          </p:nvPr>
        </p:nvSpPr>
        <p:spPr>
          <a:xfrm>
            <a:off x="2128920" y="708047"/>
            <a:ext cx="9634712" cy="313854"/>
          </a:xfrm>
        </p:spPr>
        <p:txBody>
          <a:bodyPr/>
          <a:lstStyle/>
          <a:p>
            <a:r>
              <a:rPr lang="es-419" sz="2500" dirty="0" smtClean="0"/>
              <a:t>GUÍA DE ACTUACIÓN PARA EL MANEJO SEGURO DE Sq</a:t>
            </a:r>
            <a:endParaRPr lang="es-ES" sz="2500" dirty="0"/>
          </a:p>
        </p:txBody>
      </p:sp>
      <p:sp>
        <p:nvSpPr>
          <p:cNvPr id="5" name="Rectángulo 4"/>
          <p:cNvSpPr/>
          <p:nvPr/>
        </p:nvSpPr>
        <p:spPr>
          <a:xfrm>
            <a:off x="2128919" y="1533465"/>
            <a:ext cx="8473177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buClrTx/>
              <a:buSzTx/>
            </a:pPr>
            <a:r>
              <a:rPr lang="es-419" altLang="es-CO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13. </a:t>
            </a:r>
            <a:r>
              <a:rPr lang="es-ES" altLang="es-CO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Mantener </a:t>
            </a:r>
            <a:r>
              <a:rPr lang="es-ES" altLang="es-CO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los lugares de trabajo la cantidad mínima de </a:t>
            </a:r>
            <a:r>
              <a:rPr lang="es-ES" altLang="es-CO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sustancias</a:t>
            </a:r>
            <a:r>
              <a:rPr lang="es-419" altLang="es-CO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419" altLang="es-CO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ct val="50000"/>
              </a:spcBef>
              <a:buClrTx/>
              <a:buSzTx/>
            </a:pPr>
            <a:r>
              <a:rPr lang="es-419" altLang="es-CO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14. </a:t>
            </a:r>
            <a:r>
              <a:rPr lang="es-ES" altLang="es-CO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Confinar </a:t>
            </a:r>
            <a:r>
              <a:rPr lang="es-ES" altLang="es-CO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productos tóxicos con el fin de evitar contacto, ingestión o inhalación</a:t>
            </a:r>
            <a:r>
              <a:rPr lang="es-ES" altLang="es-CO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419" altLang="es-CO" sz="20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ct val="50000"/>
              </a:spcBef>
              <a:buClrTx/>
              <a:buSzTx/>
              <a:buNone/>
            </a:pPr>
            <a:r>
              <a:rPr lang="es-ES" altLang="es-CO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s-419" altLang="es-CO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es-ES" altLang="es-CO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Mantener </a:t>
            </a:r>
            <a:r>
              <a:rPr lang="es-ES" altLang="es-CO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orden y aseo</a:t>
            </a:r>
          </a:p>
          <a:p>
            <a:pPr algn="just">
              <a:spcBef>
                <a:spcPct val="50000"/>
              </a:spcBef>
              <a:buClrTx/>
              <a:buSzTx/>
              <a:buNone/>
            </a:pPr>
            <a:r>
              <a:rPr lang="es-ES" altLang="es-CO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s-419" altLang="es-CO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s-ES" altLang="es-CO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419" altLang="es-CO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Disponer de un kit para el manejo de derrames y se recomienda disponer de u</a:t>
            </a:r>
            <a:r>
              <a:rPr lang="es-ES" altLang="es-CO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lang="es-ES" altLang="es-CO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balde con arena seca o material especial para absorber </a:t>
            </a:r>
            <a:r>
              <a:rPr lang="es-ES" altLang="es-CO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derrames</a:t>
            </a:r>
            <a:r>
              <a:rPr lang="es-419" altLang="es-CO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ES" altLang="es-CO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ct val="50000"/>
              </a:spcBef>
              <a:buClrTx/>
              <a:buSzTx/>
              <a:buNone/>
            </a:pPr>
            <a:r>
              <a:rPr lang="es-ES" altLang="es-CO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s-419" altLang="es-CO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s-ES" altLang="es-CO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ES" altLang="es-CO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Lavarse muy bien manos y cara, en un sitio diferente al puesto de trabajo, antes de ingerir alimentos y cada que termine una </a:t>
            </a:r>
            <a:r>
              <a:rPr lang="es-ES" altLang="es-CO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</a:t>
            </a:r>
            <a:r>
              <a:rPr lang="es-419" altLang="es-CO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ES" altLang="es-CO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ct val="50000"/>
              </a:spcBef>
              <a:buClrTx/>
              <a:buSzTx/>
              <a:buNone/>
            </a:pPr>
            <a:r>
              <a:rPr lang="es-ES" altLang="es-CO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s-419" altLang="es-CO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s-ES" altLang="es-CO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ES" altLang="es-CO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áreas de trabajo y almacenamiento, TODO EL PERSONAL SE ABSTENDRÁ de fumar, comer o beber. </a:t>
            </a:r>
            <a:endParaRPr lang="es-419" altLang="es-CO" sz="20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ct val="50000"/>
              </a:spcBef>
              <a:buClrTx/>
              <a:buSzTx/>
              <a:buNone/>
            </a:pPr>
            <a:r>
              <a:rPr lang="es-419" altLang="es-CO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19. Se debe disponer de señalización (área restingida,exposición a sustancias químicas, uso de elementos de protección personal, prohibición de consumir alimentos, espacio libre de humo, entre otras).</a:t>
            </a:r>
            <a:endParaRPr lang="es-ES" altLang="es-CO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9428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804012" y="436728"/>
            <a:ext cx="7315206" cy="5786651"/>
          </a:xfrm>
        </p:spPr>
        <p:txBody>
          <a:bodyPr/>
          <a:lstStyle/>
          <a:p>
            <a:pPr algn="ctr"/>
            <a:r>
              <a:rPr lang="es-ES" sz="4000" dirty="0"/>
              <a:t/>
            </a:r>
            <a:br>
              <a:rPr lang="es-ES" sz="4000" dirty="0"/>
            </a:br>
            <a:endParaRPr lang="es-ES_tradnl" sz="4000" dirty="0"/>
          </a:p>
        </p:txBody>
      </p:sp>
      <p:sp>
        <p:nvSpPr>
          <p:cNvPr id="4" name="Rectángulo 3"/>
          <p:cNvSpPr/>
          <p:nvPr/>
        </p:nvSpPr>
        <p:spPr>
          <a:xfrm>
            <a:off x="7272997" y="4062055"/>
            <a:ext cx="458811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419" sz="3000" b="1" dirty="0" smtClean="0">
                <a:solidFill>
                  <a:schemeClr val="bg1"/>
                </a:solidFill>
              </a:rPr>
              <a:t>CLASIFICACIÓN DE LAS </a:t>
            </a:r>
          </a:p>
          <a:p>
            <a:pPr algn="ctr"/>
            <a:r>
              <a:rPr lang="es-419" sz="3000" b="1" dirty="0">
                <a:solidFill>
                  <a:schemeClr val="bg1"/>
                </a:solidFill>
              </a:rPr>
              <a:t>S</a:t>
            </a:r>
            <a:r>
              <a:rPr lang="es-419" sz="3000" b="1" dirty="0" smtClean="0">
                <a:solidFill>
                  <a:schemeClr val="bg1"/>
                </a:solidFill>
              </a:rPr>
              <a:t>USTANCIAS QUÍMICAS</a:t>
            </a:r>
          </a:p>
        </p:txBody>
      </p:sp>
    </p:spTree>
    <p:extLst>
      <p:ext uri="{BB962C8B-B14F-4D97-AF65-F5344CB8AC3E}">
        <p14:creationId xmlns:p14="http://schemas.microsoft.com/office/powerpoint/2010/main" val="2220301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419" b="1" dirty="0" smtClean="0"/>
              <a:t>NORMAS DE SEGURIDAD</a:t>
            </a:r>
            <a:endParaRPr lang="es-ES" b="1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idx="11"/>
          </p:nvPr>
        </p:nvSpPr>
        <p:spPr>
          <a:xfrm>
            <a:off x="2128920" y="708047"/>
            <a:ext cx="9634712" cy="313854"/>
          </a:xfrm>
        </p:spPr>
        <p:txBody>
          <a:bodyPr/>
          <a:lstStyle/>
          <a:p>
            <a:r>
              <a:rPr lang="es-419" sz="2500" dirty="0" smtClean="0"/>
              <a:t>GUÍA DE ACTUACIÓN PARA EL MANEJO SEGURO DE Sq</a:t>
            </a:r>
            <a:endParaRPr lang="es-ES" sz="2500" dirty="0"/>
          </a:p>
        </p:txBody>
      </p:sp>
      <p:sp>
        <p:nvSpPr>
          <p:cNvPr id="5" name="Rectángulo 4"/>
          <p:cNvSpPr/>
          <p:nvPr/>
        </p:nvSpPr>
        <p:spPr>
          <a:xfrm>
            <a:off x="2128919" y="1533465"/>
            <a:ext cx="8473177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buClrTx/>
              <a:buSzTx/>
            </a:pPr>
            <a:r>
              <a:rPr lang="es-419" altLang="es-CO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20. </a:t>
            </a:r>
            <a:r>
              <a:rPr lang="es-ES" altLang="es-CO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Instalar duchas de emergencia y lavaojos según el Nº de personas y grado de </a:t>
            </a:r>
            <a:r>
              <a:rPr lang="es-ES" altLang="es-CO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peligro</a:t>
            </a:r>
            <a:r>
              <a:rPr lang="es-419" altLang="es-CO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spcBef>
                <a:spcPct val="50000"/>
              </a:spcBef>
              <a:buClrTx/>
              <a:buSzTx/>
            </a:pPr>
            <a:r>
              <a:rPr lang="es-419" altLang="es-CO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21. </a:t>
            </a:r>
            <a:r>
              <a:rPr lang="es-ES" altLang="es-CO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Alejar todas las posibles fuentes de ignición: calor, llamas, chispas, equipos de radios, </a:t>
            </a:r>
            <a:r>
              <a:rPr lang="es-ES" altLang="es-CO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lang="es-419" altLang="es-CO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spcBef>
                <a:spcPct val="50000"/>
              </a:spcBef>
              <a:buClrTx/>
              <a:buSzTx/>
            </a:pPr>
            <a:r>
              <a:rPr lang="es-419" altLang="es-CO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22. </a:t>
            </a:r>
            <a:r>
              <a:rPr lang="es-ES" altLang="es-CO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Conectar a tierra los recipientes utilizados en el trasvase de líquidos para evitar generación de chispas por electricidad </a:t>
            </a:r>
            <a:r>
              <a:rPr lang="es-ES" altLang="es-CO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estática</a:t>
            </a:r>
            <a:r>
              <a:rPr lang="es-419" altLang="es-CO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spcBef>
                <a:spcPct val="50000"/>
              </a:spcBef>
            </a:pPr>
            <a:r>
              <a:rPr lang="es-419" altLang="es-CO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23. </a:t>
            </a:r>
            <a:r>
              <a:rPr lang="es-ES" altLang="es-CO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Revisar periódicamente las redes de agua, mangueras, </a:t>
            </a:r>
            <a:r>
              <a:rPr lang="es-419" altLang="es-CO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llaves</a:t>
            </a:r>
            <a:r>
              <a:rPr lang="es-ES" altLang="es-CO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altLang="es-CO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lang="es-419" altLang="es-CO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y se debe disponer de sifones en la áreas. </a:t>
            </a:r>
          </a:p>
          <a:p>
            <a:pPr algn="just">
              <a:spcBef>
                <a:spcPct val="50000"/>
              </a:spcBef>
            </a:pPr>
            <a:r>
              <a:rPr lang="es-419" altLang="es-CO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24. En el manejo de estanterías, si estas son metálicas deben contar con recubrimiento anticorrosivo, deben estar ancladas a la pared o el piso, </a:t>
            </a:r>
            <a:r>
              <a:rPr lang="es-419" altLang="es-CO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debe tener conección a </a:t>
            </a:r>
            <a:r>
              <a:rPr lang="es-419" altLang="es-CO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tiera</a:t>
            </a:r>
            <a:r>
              <a:rPr lang="es-419" altLang="es-CO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disponer de sistema de detención y contención</a:t>
            </a:r>
            <a:r>
              <a:rPr lang="es-419" altLang="es-CO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spcBef>
                <a:spcPct val="50000"/>
              </a:spcBef>
            </a:pPr>
            <a:r>
              <a:rPr lang="es-419" altLang="es-CO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25. No se debe: transportar las sustancias con el cuerpo, almacenar sustancias directamente sobre el suelo.</a:t>
            </a:r>
            <a:endParaRPr lang="es-ES" altLang="es-CO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8770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419" b="1" dirty="0" smtClean="0"/>
              <a:t>NORMAS DE SEGURIDAD</a:t>
            </a:r>
            <a:endParaRPr lang="es-ES" b="1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idx="11"/>
          </p:nvPr>
        </p:nvSpPr>
        <p:spPr>
          <a:xfrm>
            <a:off x="2128920" y="708047"/>
            <a:ext cx="9634712" cy="313854"/>
          </a:xfrm>
        </p:spPr>
        <p:txBody>
          <a:bodyPr/>
          <a:lstStyle/>
          <a:p>
            <a:r>
              <a:rPr lang="es-419" sz="2500" dirty="0" smtClean="0"/>
              <a:t>GUÍA DE ACTUACIÓN PARA EL MANEJO SEGURO DE Sq</a:t>
            </a:r>
            <a:endParaRPr lang="es-ES" sz="2500" dirty="0"/>
          </a:p>
        </p:txBody>
      </p:sp>
      <p:sp>
        <p:nvSpPr>
          <p:cNvPr id="2" name="Rectángulo 1"/>
          <p:cNvSpPr/>
          <p:nvPr/>
        </p:nvSpPr>
        <p:spPr>
          <a:xfrm>
            <a:off x="2138929" y="1688107"/>
            <a:ext cx="937679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419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26. </a:t>
            </a:r>
            <a:r>
              <a:rPr lang="es-E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Utilice </a:t>
            </a:r>
            <a:r>
              <a:rPr lang="es-ES" sz="20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únicamente la cantidad necesaria de producto químico para el procedimiento o práctica. Si es posible evite el trasvase de productos.</a:t>
            </a:r>
            <a:br>
              <a:rPr lang="es-ES" sz="20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419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27. </a:t>
            </a:r>
            <a:r>
              <a:rPr lang="es-E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es-ES" sz="20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transporte interno definir las rutas y utilizar contenedores herméticos que disminuyan el peligro de fugas accidentales</a:t>
            </a:r>
            <a:r>
              <a:rPr lang="es-419" sz="20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419" sz="20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419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28. </a:t>
            </a:r>
            <a:r>
              <a:rPr lang="es-E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Durante </a:t>
            </a:r>
            <a:r>
              <a:rPr lang="es-ES" sz="20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manejo de sustancias químicas mantenga los accesos, sistemas o mecanismos de ventilación y puertas de emergencia libres de obstáculos.</a:t>
            </a:r>
            <a:br>
              <a:rPr lang="es-ES" sz="20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419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29. </a:t>
            </a:r>
            <a:r>
              <a:rPr lang="es-E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</a:t>
            </a:r>
            <a:r>
              <a:rPr lang="es-ES" sz="20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residuos generados deben manejarse acorde con las características de peligrosidad y el Plan de Gestión Integral de Residuos de la sede.</a:t>
            </a:r>
            <a:r>
              <a:rPr lang="es-419" sz="20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419" sz="20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419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30. PROHIBICIONES</a:t>
            </a:r>
            <a:r>
              <a:rPr lang="es-419" sz="20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ES" sz="20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Fumar, comer o beber durante la manipulación de los productos químicos</a:t>
            </a:r>
            <a:r>
              <a:rPr lang="es-419" sz="20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s-ES" sz="20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Almacenar con alimentos</a:t>
            </a:r>
            <a:r>
              <a:rPr lang="es-419" sz="20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s-ES" sz="20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Usar pulseras, anillos, y otro tipo de accesorios personales</a:t>
            </a:r>
            <a:r>
              <a:rPr lang="es-419" sz="20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s-ES" sz="20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Emplear cosméticos (maquillarse), éstos pueden absorber sustancias químicas. (Cuando aplique)</a:t>
            </a:r>
            <a:r>
              <a:rPr lang="es-419" sz="20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s-ES" sz="20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Llevar el cabello suelto</a:t>
            </a:r>
            <a:r>
              <a:rPr lang="es-419" sz="20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s-ES" sz="20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Usar pantalones cortos, faldas cortas, zapatos de tacón, zapatos abiertos, sandalias o zapatos hechos de tela. </a:t>
            </a:r>
          </a:p>
        </p:txBody>
      </p:sp>
    </p:spTree>
    <p:extLst>
      <p:ext uri="{BB962C8B-B14F-4D97-AF65-F5344CB8AC3E}">
        <p14:creationId xmlns:p14="http://schemas.microsoft.com/office/powerpoint/2010/main" val="81285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804012" y="436728"/>
            <a:ext cx="7315206" cy="5786651"/>
          </a:xfrm>
        </p:spPr>
        <p:txBody>
          <a:bodyPr/>
          <a:lstStyle/>
          <a:p>
            <a:pPr algn="ctr"/>
            <a:r>
              <a:rPr lang="es-ES" sz="4000" dirty="0"/>
              <a:t/>
            </a:r>
            <a:br>
              <a:rPr lang="es-ES" sz="4000" dirty="0"/>
            </a:br>
            <a:endParaRPr lang="es-ES_tradnl" sz="4000" dirty="0"/>
          </a:p>
        </p:txBody>
      </p:sp>
      <p:sp>
        <p:nvSpPr>
          <p:cNvPr id="4" name="Rectángulo 3"/>
          <p:cNvSpPr/>
          <p:nvPr/>
        </p:nvSpPr>
        <p:spPr>
          <a:xfrm>
            <a:off x="8481392" y="4055276"/>
            <a:ext cx="227017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419" sz="3000" b="1" dirty="0" smtClean="0">
                <a:solidFill>
                  <a:schemeClr val="bg1"/>
                </a:solidFill>
              </a:rPr>
              <a:t>TÓXICIDAD</a:t>
            </a:r>
          </a:p>
        </p:txBody>
      </p:sp>
    </p:spTree>
    <p:extLst>
      <p:ext uri="{BB962C8B-B14F-4D97-AF65-F5344CB8AC3E}">
        <p14:creationId xmlns:p14="http://schemas.microsoft.com/office/powerpoint/2010/main" val="1254122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63552" y="2132856"/>
            <a:ext cx="7602712" cy="389798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ES" b="1" u="sng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Tóxico</a:t>
            </a:r>
            <a:r>
              <a:rPr lang="es-ES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es toda sustancia que introducida en el organismo puede ocasionar trastornos e incluso la muerte.</a:t>
            </a:r>
          </a:p>
          <a:p>
            <a:pPr marL="0" indent="0">
              <a:buNone/>
            </a:pPr>
            <a:endParaRPr lang="es-419" b="1" u="sng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buNone/>
            </a:pPr>
            <a:r>
              <a:rPr lang="es-ES" b="1" u="sng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Toxicidad</a:t>
            </a:r>
            <a:r>
              <a:rPr lang="es-ES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es la capacidad de una sustancia de     producir daños en los seres vivos, a mayor dosis mayor toxicidad.</a:t>
            </a:r>
          </a:p>
          <a:p>
            <a:pPr marL="0" indent="0">
              <a:buNone/>
            </a:pPr>
            <a:endParaRPr lang="es-419" b="1" u="sng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s-ES" b="1" u="sng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Fases de la acción del tóxico</a:t>
            </a:r>
            <a:r>
              <a:rPr lang="es-ES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lvl="1" algn="just"/>
            <a:r>
              <a:rPr lang="es-ES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Acción del organismo sobre el contaminante (absorción, distribución, metabolismo, eliminación) </a:t>
            </a:r>
          </a:p>
          <a:p>
            <a:pPr lvl="1" algn="just"/>
            <a:r>
              <a:rPr lang="es-ES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Acción del contaminante sobre el organismo    característica de su toxicidad.</a:t>
            </a:r>
          </a:p>
        </p:txBody>
      </p:sp>
      <p:sp>
        <p:nvSpPr>
          <p:cNvPr id="8" name="WordArt 2"/>
          <p:cNvSpPr>
            <a:spLocks noChangeArrowheads="1" noChangeShapeType="1" noTextEdit="1"/>
          </p:cNvSpPr>
          <p:nvPr/>
        </p:nvSpPr>
        <p:spPr bwMode="auto">
          <a:xfrm>
            <a:off x="2063552" y="1052737"/>
            <a:ext cx="2088754" cy="75604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419" sz="27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1">
                    <a:lumMod val="75000"/>
                  </a:schemeClr>
                </a:solidFill>
                <a:latin typeface="Architecture"/>
              </a:rPr>
              <a:t>TOXICIDAD</a:t>
            </a:r>
            <a:endParaRPr lang="es-CO" sz="27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tx1">
                  <a:lumMod val="75000"/>
                </a:schemeClr>
              </a:solidFill>
              <a:latin typeface="Architecture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9777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809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941091" y="2204864"/>
            <a:ext cx="7162800" cy="367665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s-ES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Una vez que los tóxicos han penetrado en el organismo, se suceden los siguientes procesos:</a:t>
            </a:r>
          </a:p>
          <a:p>
            <a:pPr marL="1524000" lvl="1">
              <a:buFontTx/>
              <a:buChar char="•"/>
            </a:pPr>
            <a:endParaRPr lang="es-419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524000" lvl="1">
              <a:buFontTx/>
              <a:buChar char="•"/>
            </a:pPr>
            <a:r>
              <a:rPr lang="es-ES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Absorción</a:t>
            </a:r>
          </a:p>
          <a:p>
            <a:pPr marL="1524000" lvl="1">
              <a:buFontTx/>
              <a:buChar char="•"/>
            </a:pPr>
            <a:r>
              <a:rPr lang="es-ES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Distribución y Transporte</a:t>
            </a:r>
          </a:p>
          <a:p>
            <a:pPr marL="1524000" lvl="1">
              <a:buFontTx/>
              <a:buChar char="•"/>
            </a:pPr>
            <a:r>
              <a:rPr lang="es-ES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Acumulación</a:t>
            </a:r>
          </a:p>
          <a:p>
            <a:pPr marL="1524000" lvl="1">
              <a:buFontTx/>
              <a:buChar char="•"/>
            </a:pPr>
            <a:r>
              <a:rPr lang="es-ES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Metabolismo</a:t>
            </a:r>
          </a:p>
          <a:p>
            <a:pPr marL="1524000" lvl="1">
              <a:buFontTx/>
              <a:buChar char="•"/>
            </a:pPr>
            <a:r>
              <a:rPr lang="es-ES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Eliminación</a:t>
            </a:r>
          </a:p>
        </p:txBody>
      </p:sp>
      <p:sp>
        <p:nvSpPr>
          <p:cNvPr id="8" name="WordArt 2"/>
          <p:cNvSpPr>
            <a:spLocks noChangeArrowheads="1" noChangeShapeType="1" noTextEdit="1"/>
          </p:cNvSpPr>
          <p:nvPr/>
        </p:nvSpPr>
        <p:spPr bwMode="auto">
          <a:xfrm>
            <a:off x="2333873" y="1052736"/>
            <a:ext cx="7054552" cy="7200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419" sz="27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1">
                    <a:lumMod val="75000"/>
                  </a:schemeClr>
                </a:solidFill>
                <a:latin typeface="Architecture"/>
              </a:rPr>
              <a:t>ETAPAS DE UN TÓXICO EN EL ORGANISMO</a:t>
            </a:r>
            <a:endParaRPr lang="es-CO" sz="27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tx1">
                  <a:lumMod val="75000"/>
                </a:schemeClr>
              </a:solidFill>
              <a:latin typeface="Architecture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9777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821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pie de página 4"/>
          <p:cNvSpPr>
            <a:spLocks noGrp="1"/>
          </p:cNvSpPr>
          <p:nvPr>
            <p:ph type="ftr" sz="quarter" idx="4294967295"/>
          </p:nvPr>
        </p:nvSpPr>
        <p:spPr>
          <a:xfrm>
            <a:off x="4648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Riesgos Químicos</a:t>
            </a:r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4294967295"/>
          </p:nvPr>
        </p:nvSpPr>
        <p:spPr>
          <a:xfrm>
            <a:off x="8077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3426F1B8-04F2-4DD7-857E-7E89A10F827C}" type="slidenum">
              <a:rPr lang="en-US"/>
              <a:pPr/>
              <a:t>45</a:t>
            </a:fld>
            <a:endParaRPr lang="en-US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207568" y="2276872"/>
            <a:ext cx="7162800" cy="3676650"/>
          </a:xfrm>
        </p:spPr>
        <p:txBody>
          <a:bodyPr/>
          <a:lstStyle/>
          <a:p>
            <a:pPr marL="0" indent="0" algn="just">
              <a:buNone/>
            </a:pPr>
            <a:r>
              <a:rPr lang="es-ES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 el paso del tóxico al torrente sanguíneo.</a:t>
            </a:r>
            <a:endParaRPr lang="es-419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buNone/>
            </a:pPr>
            <a:endParaRPr lang="es-ES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buNone/>
            </a:pPr>
            <a:r>
              <a:rPr lang="es-ES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Este paso se realiza atravesando las membranas correspondientes por varios mecanismos:</a:t>
            </a:r>
          </a:p>
          <a:p>
            <a:pPr marL="1524000" lvl="1" algn="just"/>
            <a:r>
              <a:rPr lang="es-ES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por vía respiratoria</a:t>
            </a:r>
          </a:p>
          <a:p>
            <a:pPr marL="1524000" lvl="1" algn="just"/>
            <a:r>
              <a:rPr lang="es-ES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por la piel</a:t>
            </a:r>
          </a:p>
          <a:p>
            <a:pPr marL="1524000" lvl="1" algn="just"/>
            <a:r>
              <a:rPr lang="es-ES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por el tracto digestivo	</a:t>
            </a:r>
          </a:p>
        </p:txBody>
      </p:sp>
      <p:sp>
        <p:nvSpPr>
          <p:cNvPr id="8" name="WordArt 2"/>
          <p:cNvSpPr>
            <a:spLocks noChangeArrowheads="1" noChangeShapeType="1" noTextEdit="1"/>
          </p:cNvSpPr>
          <p:nvPr/>
        </p:nvSpPr>
        <p:spPr bwMode="auto">
          <a:xfrm>
            <a:off x="2063552" y="1012626"/>
            <a:ext cx="2088754" cy="75604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419" sz="27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1">
                    <a:lumMod val="75000"/>
                  </a:schemeClr>
                </a:solidFill>
                <a:latin typeface="Architecture"/>
              </a:rPr>
              <a:t>ABSORCIÓN</a:t>
            </a:r>
            <a:endParaRPr lang="es-CO" sz="27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tx1">
                  <a:lumMod val="75000"/>
                </a:schemeClr>
              </a:solidFill>
              <a:latin typeface="Architecture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9777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253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730730" y="1142357"/>
            <a:ext cx="4310063" cy="5257800"/>
          </a:xfrm>
        </p:spPr>
        <p:txBody>
          <a:bodyPr/>
          <a:lstStyle/>
          <a:p>
            <a:pPr marL="0" indent="0" algn="just">
              <a:buNone/>
            </a:pPr>
            <a:r>
              <a:rPr lang="es-ES" sz="2400" dirty="0">
                <a:solidFill>
                  <a:srgbClr val="000000"/>
                </a:solidFill>
              </a:rPr>
              <a:t>Es la vía de absorción más importante en el ámbito laboral.</a:t>
            </a:r>
          </a:p>
          <a:p>
            <a:pPr marL="0" indent="0" algn="just">
              <a:buNone/>
            </a:pPr>
            <a:r>
              <a:rPr lang="es-ES" sz="2400" dirty="0">
                <a:solidFill>
                  <a:srgbClr val="000000"/>
                </a:solidFill>
              </a:rPr>
              <a:t>Las sustancias pasan directamente al órgano específico donde se van a fijar, eludiendo la acción metabolizadora del hígado.</a:t>
            </a:r>
          </a:p>
          <a:p>
            <a:pPr marL="0" indent="0" algn="just">
              <a:buNone/>
            </a:pPr>
            <a:endParaRPr lang="es-419" sz="2400" dirty="0">
              <a:solidFill>
                <a:srgbClr val="000000"/>
              </a:solidFill>
            </a:endParaRPr>
          </a:p>
          <a:p>
            <a:pPr marL="0" indent="0" algn="just">
              <a:buNone/>
            </a:pPr>
            <a:r>
              <a:rPr lang="es-ES" sz="2400" dirty="0">
                <a:solidFill>
                  <a:srgbClr val="000000"/>
                </a:solidFill>
              </a:rPr>
              <a:t>Las sustancias tóxicas liposolubles, es decir, solubles en grasas, se absorben con gran facilidad.</a:t>
            </a:r>
          </a:p>
        </p:txBody>
      </p:sp>
      <p:grpSp>
        <p:nvGrpSpPr>
          <p:cNvPr id="17427" name="Group 19"/>
          <p:cNvGrpSpPr>
            <a:grpSpLocks/>
          </p:cNvGrpSpPr>
          <p:nvPr/>
        </p:nvGrpSpPr>
        <p:grpSpPr bwMode="auto">
          <a:xfrm>
            <a:off x="6075784" y="2837807"/>
            <a:ext cx="4381500" cy="3562350"/>
            <a:chOff x="3000" y="996"/>
            <a:chExt cx="2760" cy="2244"/>
          </a:xfrm>
          <a:noFill/>
        </p:grpSpPr>
        <p:sp>
          <p:nvSpPr>
            <p:cNvPr id="17415" name="Rectangle 7"/>
            <p:cNvSpPr>
              <a:spLocks noChangeArrowheads="1"/>
            </p:cNvSpPr>
            <p:nvPr/>
          </p:nvSpPr>
          <p:spPr bwMode="auto">
            <a:xfrm>
              <a:off x="3012" y="996"/>
              <a:ext cx="2748" cy="22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>
                <a:solidFill>
                  <a:srgbClr val="0070C0"/>
                </a:solidFill>
              </a:endParaRPr>
            </a:p>
          </p:txBody>
        </p:sp>
        <p:pic>
          <p:nvPicPr>
            <p:cNvPr id="17426" name="Picture 18" descr="P:\higiene\pag33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5" y="1501"/>
              <a:ext cx="2473" cy="1530"/>
            </a:xfrm>
            <a:prstGeom prst="rect">
              <a:avLst/>
            </a:prstGeom>
            <a:grpFill/>
            <a:ln>
              <a:noFill/>
            </a:ln>
            <a:extLst/>
          </p:spPr>
        </p:pic>
        <p:sp>
          <p:nvSpPr>
            <p:cNvPr id="17420" name="Text Box 12"/>
            <p:cNvSpPr txBox="1">
              <a:spLocks noChangeArrowheads="1"/>
            </p:cNvSpPr>
            <p:nvPr/>
          </p:nvSpPr>
          <p:spPr bwMode="auto">
            <a:xfrm>
              <a:off x="4752" y="1356"/>
              <a:ext cx="1008" cy="25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2000" b="1">
                  <a:solidFill>
                    <a:srgbClr val="0070C0"/>
                  </a:solidFill>
                </a:rPr>
                <a:t>Bronquio</a:t>
              </a:r>
              <a:endParaRPr lang="es-ES" sz="2000">
                <a:solidFill>
                  <a:srgbClr val="0070C0"/>
                </a:solidFill>
              </a:endParaRPr>
            </a:p>
          </p:txBody>
        </p:sp>
        <p:sp>
          <p:nvSpPr>
            <p:cNvPr id="17421" name="Text Box 13"/>
            <p:cNvSpPr txBox="1">
              <a:spLocks noChangeArrowheads="1"/>
            </p:cNvSpPr>
            <p:nvPr/>
          </p:nvSpPr>
          <p:spPr bwMode="auto">
            <a:xfrm>
              <a:off x="4632" y="2796"/>
              <a:ext cx="888" cy="25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2000" b="1" dirty="0">
                  <a:solidFill>
                    <a:srgbClr val="0070C0"/>
                  </a:solidFill>
                </a:rPr>
                <a:t>Alveolo</a:t>
              </a:r>
              <a:endParaRPr lang="es-ES" sz="2000" dirty="0">
                <a:solidFill>
                  <a:srgbClr val="0070C0"/>
                </a:solidFill>
              </a:endParaRPr>
            </a:p>
          </p:txBody>
        </p:sp>
        <p:sp>
          <p:nvSpPr>
            <p:cNvPr id="17422" name="Text Box 14"/>
            <p:cNvSpPr txBox="1">
              <a:spLocks noChangeArrowheads="1"/>
            </p:cNvSpPr>
            <p:nvPr/>
          </p:nvSpPr>
          <p:spPr bwMode="auto">
            <a:xfrm>
              <a:off x="3000" y="1536"/>
              <a:ext cx="888" cy="25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2000" b="1">
                  <a:solidFill>
                    <a:srgbClr val="0070C0"/>
                  </a:solidFill>
                </a:rPr>
                <a:t>Traquea</a:t>
              </a:r>
              <a:endParaRPr lang="es-ES" sz="2000">
                <a:solidFill>
                  <a:srgbClr val="0070C0"/>
                </a:solidFill>
              </a:endParaRPr>
            </a:p>
          </p:txBody>
        </p:sp>
        <p:sp>
          <p:nvSpPr>
            <p:cNvPr id="17423" name="Text Box 15"/>
            <p:cNvSpPr txBox="1">
              <a:spLocks noChangeArrowheads="1"/>
            </p:cNvSpPr>
            <p:nvPr/>
          </p:nvSpPr>
          <p:spPr bwMode="auto">
            <a:xfrm>
              <a:off x="3008" y="2112"/>
              <a:ext cx="888" cy="25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2000" b="1" dirty="0">
                  <a:solidFill>
                    <a:srgbClr val="0070C0"/>
                  </a:solidFill>
                </a:rPr>
                <a:t>Pulmón</a:t>
              </a:r>
              <a:endParaRPr lang="es-ES" sz="2000" dirty="0">
                <a:solidFill>
                  <a:srgbClr val="0070C0"/>
                </a:solidFill>
              </a:endParaRPr>
            </a:p>
          </p:txBody>
        </p:sp>
        <p:sp>
          <p:nvSpPr>
            <p:cNvPr id="17424" name="Text Box 16"/>
            <p:cNvSpPr txBox="1">
              <a:spLocks noChangeArrowheads="1"/>
            </p:cNvSpPr>
            <p:nvPr/>
          </p:nvSpPr>
          <p:spPr bwMode="auto">
            <a:xfrm>
              <a:off x="3864" y="1080"/>
              <a:ext cx="888" cy="44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2000" b="1" dirty="0">
                  <a:solidFill>
                    <a:srgbClr val="0070C0"/>
                  </a:solidFill>
                </a:rPr>
                <a:t>Bronquio Terminal</a:t>
              </a:r>
              <a:endParaRPr lang="es-ES" sz="2000" dirty="0">
                <a:solidFill>
                  <a:srgbClr val="0070C0"/>
                </a:solidFill>
              </a:endParaRPr>
            </a:p>
          </p:txBody>
        </p:sp>
      </p:grpSp>
      <p:sp>
        <p:nvSpPr>
          <p:cNvPr id="16" name="WordArt 2"/>
          <p:cNvSpPr>
            <a:spLocks noChangeArrowheads="1" noChangeShapeType="1" noTextEdit="1"/>
          </p:cNvSpPr>
          <p:nvPr/>
        </p:nvSpPr>
        <p:spPr bwMode="auto">
          <a:xfrm>
            <a:off x="6290468" y="891897"/>
            <a:ext cx="4166816" cy="1628292"/>
          </a:xfrm>
          <a:prstGeom prst="rect">
            <a:avLst/>
          </a:prstGeom>
          <a:ln>
            <a:noFill/>
          </a:ln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419" sz="27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1">
                    <a:lumMod val="75000"/>
                  </a:schemeClr>
                </a:solidFill>
                <a:latin typeface="Architecture"/>
              </a:rPr>
              <a:t>ABSORCIÓN</a:t>
            </a:r>
          </a:p>
          <a:p>
            <a:pPr algn="ctr"/>
            <a:r>
              <a:rPr lang="es-419" sz="27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1">
                    <a:lumMod val="75000"/>
                  </a:schemeClr>
                </a:solidFill>
                <a:latin typeface="Architecture"/>
              </a:rPr>
              <a:t> POR VÍA RESPIRATORIA</a:t>
            </a:r>
            <a:endParaRPr lang="es-CO" sz="27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tx1">
                  <a:lumMod val="75000"/>
                </a:schemeClr>
              </a:solidFill>
              <a:latin typeface="Architecture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9777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424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7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1" name="Rectangle 9"/>
          <p:cNvSpPr>
            <a:spLocks noChangeArrowheads="1"/>
          </p:cNvSpPr>
          <p:nvPr/>
        </p:nvSpPr>
        <p:spPr bwMode="auto">
          <a:xfrm>
            <a:off x="2019300" y="3018632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6200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811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endParaRPr lang="es-ES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019299" y="763211"/>
            <a:ext cx="8229600" cy="895350"/>
          </a:xfrm>
        </p:spPr>
        <p:txBody>
          <a:bodyPr>
            <a:noAutofit/>
          </a:bodyPr>
          <a:lstStyle/>
          <a:p>
            <a:pPr marL="0" indent="0" algn="just">
              <a:spcBef>
                <a:spcPct val="50000"/>
              </a:spcBef>
              <a:buNone/>
            </a:pPr>
            <a:r>
              <a:rPr lang="es-ES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 velocidad con la que atraviesa la membrana </a:t>
            </a:r>
            <a:r>
              <a:rPr lang="es-ES" sz="24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alveo</a:t>
            </a:r>
            <a:r>
              <a:rPr lang="es-419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capilar depende de:</a:t>
            </a:r>
            <a:endParaRPr lang="es-419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62000" lvl="1" algn="just">
              <a:buFontTx/>
              <a:buChar char="•"/>
            </a:pPr>
            <a:r>
              <a:rPr lang="es-419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Grado</a:t>
            </a:r>
            <a:r>
              <a:rPr lang="es-ES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concentración</a:t>
            </a:r>
          </a:p>
          <a:p>
            <a:pPr marL="762000" lvl="1" algn="just">
              <a:buFontTx/>
              <a:buChar char="•"/>
            </a:pPr>
            <a:r>
              <a:rPr lang="es-419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Tiempo</a:t>
            </a:r>
            <a:r>
              <a:rPr lang="es-ES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exposición</a:t>
            </a:r>
            <a:endParaRPr lang="es-419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62000" lvl="1" algn="just">
              <a:buFontTx/>
              <a:buChar char="•"/>
            </a:pPr>
            <a:r>
              <a:rPr lang="es-419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Fracción</a:t>
            </a:r>
            <a:r>
              <a:rPr lang="es-ES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absorbida</a:t>
            </a:r>
          </a:p>
          <a:p>
            <a:pPr marL="476250" lvl="1" indent="0" algn="just">
              <a:buNone/>
            </a:pPr>
            <a:endParaRPr lang="es-ES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6134099" y="2191912"/>
            <a:ext cx="44672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800" dirty="0">
                <a:solidFill>
                  <a:srgbClr val="C62D33"/>
                </a:solidFill>
              </a:rPr>
              <a:t>Ventilación pulmonar</a:t>
            </a: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6065588" y="3013174"/>
            <a:ext cx="4535736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800" dirty="0">
                <a:solidFill>
                  <a:srgbClr val="C62D33"/>
                </a:solidFill>
              </a:rPr>
              <a:t>Flujo sanguíneo en capilares pulmonares</a:t>
            </a:r>
          </a:p>
        </p:txBody>
      </p:sp>
      <p:sp>
        <p:nvSpPr>
          <p:cNvPr id="18439" name="Line 7"/>
          <p:cNvSpPr>
            <a:spLocks noChangeShapeType="1"/>
          </p:cNvSpPr>
          <p:nvPr/>
        </p:nvSpPr>
        <p:spPr bwMode="auto">
          <a:xfrm flipV="1">
            <a:off x="5372100" y="2498030"/>
            <a:ext cx="762000" cy="349250"/>
          </a:xfrm>
          <a:prstGeom prst="line">
            <a:avLst/>
          </a:prstGeom>
          <a:noFill/>
          <a:ln w="38100">
            <a:solidFill>
              <a:srgbClr val="C62D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8440" name="Line 8"/>
          <p:cNvSpPr>
            <a:spLocks noChangeShapeType="1"/>
          </p:cNvSpPr>
          <p:nvPr/>
        </p:nvSpPr>
        <p:spPr bwMode="auto">
          <a:xfrm>
            <a:off x="5372100" y="2980532"/>
            <a:ext cx="685800" cy="609600"/>
          </a:xfrm>
          <a:prstGeom prst="line">
            <a:avLst/>
          </a:prstGeom>
          <a:noFill/>
          <a:ln w="38100">
            <a:solidFill>
              <a:srgbClr val="C62D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9" name="WordArt 2"/>
          <p:cNvSpPr>
            <a:spLocks noChangeArrowheads="1" noChangeShapeType="1" noTextEdit="1"/>
          </p:cNvSpPr>
          <p:nvPr/>
        </p:nvSpPr>
        <p:spPr bwMode="auto">
          <a:xfrm>
            <a:off x="1980557" y="3929561"/>
            <a:ext cx="6233492" cy="664895"/>
          </a:xfrm>
          <a:prstGeom prst="rect">
            <a:avLst/>
          </a:prstGeom>
          <a:ln>
            <a:noFill/>
          </a:ln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419" sz="27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1">
                    <a:lumMod val="75000"/>
                  </a:schemeClr>
                </a:solidFill>
                <a:latin typeface="Architecture"/>
              </a:rPr>
              <a:t>SUSTANCIAS EN FORMA DE PARTÍCULAS</a:t>
            </a:r>
            <a:endParaRPr lang="es-CO" sz="27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tx1">
                  <a:lumMod val="75000"/>
                </a:schemeClr>
              </a:solidFill>
              <a:latin typeface="Architecture"/>
            </a:endParaRPr>
          </a:p>
        </p:txBody>
      </p:sp>
      <p:sp>
        <p:nvSpPr>
          <p:cNvPr id="11" name="Rectangle 4"/>
          <p:cNvSpPr txBox="1">
            <a:spLocks noChangeArrowheads="1"/>
          </p:cNvSpPr>
          <p:nvPr/>
        </p:nvSpPr>
        <p:spPr>
          <a:xfrm>
            <a:off x="2019300" y="4925848"/>
            <a:ext cx="8229600" cy="16002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ct val="50000"/>
              </a:spcBef>
              <a:buNone/>
            </a:pPr>
            <a:r>
              <a:rPr lang="es-ES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 absorción por el organismo depende de su tamaño.</a:t>
            </a:r>
          </a:p>
          <a:p>
            <a:pPr marL="0" indent="0" algn="just">
              <a:spcBef>
                <a:spcPct val="50000"/>
              </a:spcBef>
              <a:buNone/>
            </a:pPr>
            <a:r>
              <a:rPr lang="es-ES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Las partículas de mayor tamaño son expulsadas con la expectoración.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9777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954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33C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33C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" presetClass="entr" presetSubtype="3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33C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4" presetClass="entr" presetSubtype="32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33C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21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33C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25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33C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29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33C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33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33C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9000"/>
                            </p:stCondLst>
                            <p:childTnLst>
                              <p:par>
                                <p:cTn id="3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9500"/>
                            </p:stCondLst>
                            <p:childTnLst>
                              <p:par>
                                <p:cTn id="4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3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build="p" bldLvl="5" autoUpdateAnimBg="0" advAuto="1000"/>
      <p:bldP spid="18437" grpId="0" autoUpdateAnimBg="0"/>
      <p:bldP spid="18438" grpId="0" autoUpdateAnimBg="0"/>
      <p:bldP spid="18439" grpId="0" animBg="1"/>
      <p:bldP spid="18440" grpId="0" animBg="1"/>
      <p:bldP spid="11" grpId="0" build="p" autoUpdateAnimBg="0" advAuto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963649" y="1968500"/>
            <a:ext cx="3638550" cy="1993900"/>
          </a:xfrm>
        </p:spPr>
        <p:txBody>
          <a:bodyPr/>
          <a:lstStyle/>
          <a:p>
            <a:pPr marL="0" indent="0" algn="just">
              <a:buNone/>
            </a:pPr>
            <a:r>
              <a:rPr lang="es-ES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Las sustancias que mejor se absorben por esta vía son los compuesto</a:t>
            </a:r>
            <a:r>
              <a:rPr lang="es-419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liposolubles.</a:t>
            </a:r>
          </a:p>
        </p:txBody>
      </p:sp>
      <p:grpSp>
        <p:nvGrpSpPr>
          <p:cNvPr id="20514" name="Group 34"/>
          <p:cNvGrpSpPr>
            <a:grpSpLocks/>
          </p:cNvGrpSpPr>
          <p:nvPr/>
        </p:nvGrpSpPr>
        <p:grpSpPr bwMode="auto">
          <a:xfrm>
            <a:off x="6457168" y="2047876"/>
            <a:ext cx="3998912" cy="3432175"/>
            <a:chOff x="3085" y="1283"/>
            <a:chExt cx="2519" cy="2162"/>
          </a:xfrm>
        </p:grpSpPr>
        <p:pic>
          <p:nvPicPr>
            <p:cNvPr id="20508" name="Picture 28" descr="P:\higiene\pag34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5" y="1283"/>
              <a:ext cx="1815" cy="20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492" name="Text Box 12"/>
            <p:cNvSpPr txBox="1">
              <a:spLocks noChangeArrowheads="1"/>
            </p:cNvSpPr>
            <p:nvPr/>
          </p:nvSpPr>
          <p:spPr bwMode="auto">
            <a:xfrm>
              <a:off x="4860" y="2148"/>
              <a:ext cx="68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1400">
                  <a:solidFill>
                    <a:srgbClr val="0033CC"/>
                  </a:solidFill>
                </a:rPr>
                <a:t>Dermis</a:t>
              </a:r>
              <a:endParaRPr lang="es-ES"/>
            </a:p>
          </p:txBody>
        </p:sp>
        <p:sp>
          <p:nvSpPr>
            <p:cNvPr id="20494" name="Text Box 14"/>
            <p:cNvSpPr txBox="1">
              <a:spLocks noChangeArrowheads="1"/>
            </p:cNvSpPr>
            <p:nvPr/>
          </p:nvSpPr>
          <p:spPr bwMode="auto">
            <a:xfrm>
              <a:off x="4848" y="2844"/>
              <a:ext cx="756" cy="6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1400">
                  <a:solidFill>
                    <a:srgbClr val="0033CC"/>
                  </a:solidFill>
                </a:rPr>
                <a:t>Tejido celular subcutáneo</a:t>
              </a:r>
              <a:endParaRPr lang="es-ES">
                <a:solidFill>
                  <a:srgbClr val="0033CC"/>
                </a:solidFill>
              </a:endParaRPr>
            </a:p>
          </p:txBody>
        </p:sp>
        <p:sp>
          <p:nvSpPr>
            <p:cNvPr id="20495" name="Text Box 15"/>
            <p:cNvSpPr txBox="1">
              <a:spLocks noChangeArrowheads="1"/>
            </p:cNvSpPr>
            <p:nvPr/>
          </p:nvSpPr>
          <p:spPr bwMode="auto">
            <a:xfrm>
              <a:off x="4872" y="1464"/>
              <a:ext cx="68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1400">
                  <a:solidFill>
                    <a:srgbClr val="0033CC"/>
                  </a:solidFill>
                </a:rPr>
                <a:t>Epidermis</a:t>
              </a:r>
              <a:endParaRPr lang="es-ES"/>
            </a:p>
          </p:txBody>
        </p:sp>
      </p:grpSp>
      <p:grpSp>
        <p:nvGrpSpPr>
          <p:cNvPr id="20509" name="Group 29"/>
          <p:cNvGrpSpPr>
            <a:grpSpLocks/>
          </p:cNvGrpSpPr>
          <p:nvPr/>
        </p:nvGrpSpPr>
        <p:grpSpPr bwMode="auto">
          <a:xfrm>
            <a:off x="6422243" y="1846264"/>
            <a:ext cx="685800" cy="460375"/>
            <a:chOff x="3060" y="984"/>
            <a:chExt cx="432" cy="290"/>
          </a:xfrm>
        </p:grpSpPr>
        <p:sp>
          <p:nvSpPr>
            <p:cNvPr id="20496" name="Text Box 16"/>
            <p:cNvSpPr txBox="1">
              <a:spLocks noChangeArrowheads="1"/>
            </p:cNvSpPr>
            <p:nvPr/>
          </p:nvSpPr>
          <p:spPr bwMode="auto">
            <a:xfrm>
              <a:off x="3060" y="984"/>
              <a:ext cx="43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1400">
                  <a:solidFill>
                    <a:srgbClr val="0033CC"/>
                  </a:solidFill>
                </a:rPr>
                <a:t>Pelo</a:t>
              </a:r>
              <a:endParaRPr lang="es-ES">
                <a:solidFill>
                  <a:srgbClr val="0033CC"/>
                </a:solidFill>
              </a:endParaRPr>
            </a:p>
          </p:txBody>
        </p:sp>
        <p:sp>
          <p:nvSpPr>
            <p:cNvPr id="20500" name="Line 20"/>
            <p:cNvSpPr>
              <a:spLocks noChangeShapeType="1"/>
            </p:cNvSpPr>
            <p:nvPr/>
          </p:nvSpPr>
          <p:spPr bwMode="auto">
            <a:xfrm>
              <a:off x="3184" y="1140"/>
              <a:ext cx="46" cy="134"/>
            </a:xfrm>
            <a:prstGeom prst="line">
              <a:avLst/>
            </a:prstGeom>
            <a:noFill/>
            <a:ln w="28575">
              <a:solidFill>
                <a:srgbClr val="0033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20510" name="Group 30"/>
          <p:cNvGrpSpPr>
            <a:grpSpLocks/>
          </p:cNvGrpSpPr>
          <p:nvPr/>
        </p:nvGrpSpPr>
        <p:grpSpPr bwMode="auto">
          <a:xfrm>
            <a:off x="5581650" y="2647951"/>
            <a:ext cx="1022350" cy="954088"/>
            <a:chOff x="2556" y="1668"/>
            <a:chExt cx="644" cy="601"/>
          </a:xfrm>
        </p:grpSpPr>
        <p:sp>
          <p:nvSpPr>
            <p:cNvPr id="20497" name="Text Box 17"/>
            <p:cNvSpPr txBox="1">
              <a:spLocks noChangeArrowheads="1"/>
            </p:cNvSpPr>
            <p:nvPr/>
          </p:nvSpPr>
          <p:spPr bwMode="auto">
            <a:xfrm>
              <a:off x="2556" y="1668"/>
              <a:ext cx="600" cy="6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1400">
                  <a:solidFill>
                    <a:srgbClr val="0033CC"/>
                  </a:solidFill>
                </a:rPr>
                <a:t>Glándula sebácea</a:t>
              </a:r>
              <a:endParaRPr lang="es-ES">
                <a:solidFill>
                  <a:srgbClr val="0033CC"/>
                </a:solidFill>
              </a:endParaRPr>
            </a:p>
          </p:txBody>
        </p:sp>
        <p:sp>
          <p:nvSpPr>
            <p:cNvPr id="20501" name="Line 21"/>
            <p:cNvSpPr>
              <a:spLocks noChangeShapeType="1"/>
            </p:cNvSpPr>
            <p:nvPr/>
          </p:nvSpPr>
          <p:spPr bwMode="auto">
            <a:xfrm>
              <a:off x="3056" y="1868"/>
              <a:ext cx="144" cy="144"/>
            </a:xfrm>
            <a:prstGeom prst="line">
              <a:avLst/>
            </a:prstGeom>
            <a:noFill/>
            <a:ln w="28575">
              <a:solidFill>
                <a:srgbClr val="0033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20511" name="Group 31"/>
          <p:cNvGrpSpPr>
            <a:grpSpLocks/>
          </p:cNvGrpSpPr>
          <p:nvPr/>
        </p:nvGrpSpPr>
        <p:grpSpPr bwMode="auto">
          <a:xfrm>
            <a:off x="5695950" y="3079751"/>
            <a:ext cx="1746250" cy="1411288"/>
            <a:chOff x="2628" y="1940"/>
            <a:chExt cx="1100" cy="889"/>
          </a:xfrm>
        </p:grpSpPr>
        <p:sp>
          <p:nvSpPr>
            <p:cNvPr id="20498" name="Text Box 18"/>
            <p:cNvSpPr txBox="1">
              <a:spLocks noChangeArrowheads="1"/>
            </p:cNvSpPr>
            <p:nvPr/>
          </p:nvSpPr>
          <p:spPr bwMode="auto">
            <a:xfrm>
              <a:off x="2628" y="2364"/>
              <a:ext cx="588" cy="4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1400">
                  <a:solidFill>
                    <a:srgbClr val="0033CC"/>
                  </a:solidFill>
                </a:rPr>
                <a:t>Músculo erector del pelo</a:t>
              </a:r>
              <a:endParaRPr lang="es-ES">
                <a:solidFill>
                  <a:srgbClr val="0033CC"/>
                </a:solidFill>
              </a:endParaRPr>
            </a:p>
          </p:txBody>
        </p:sp>
        <p:sp>
          <p:nvSpPr>
            <p:cNvPr id="20502" name="Line 22"/>
            <p:cNvSpPr>
              <a:spLocks noChangeShapeType="1"/>
            </p:cNvSpPr>
            <p:nvPr/>
          </p:nvSpPr>
          <p:spPr bwMode="auto">
            <a:xfrm flipV="1">
              <a:off x="3064" y="1940"/>
              <a:ext cx="664" cy="672"/>
            </a:xfrm>
            <a:prstGeom prst="line">
              <a:avLst/>
            </a:prstGeom>
            <a:noFill/>
            <a:ln w="28575">
              <a:solidFill>
                <a:srgbClr val="0033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20513" name="Group 33"/>
          <p:cNvGrpSpPr>
            <a:grpSpLocks/>
          </p:cNvGrpSpPr>
          <p:nvPr/>
        </p:nvGrpSpPr>
        <p:grpSpPr bwMode="auto">
          <a:xfrm>
            <a:off x="8724900" y="2724150"/>
            <a:ext cx="1695450" cy="819150"/>
            <a:chOff x="4536" y="1716"/>
            <a:chExt cx="1068" cy="516"/>
          </a:xfrm>
        </p:grpSpPr>
        <p:sp>
          <p:nvSpPr>
            <p:cNvPr id="20491" name="Text Box 11"/>
            <p:cNvSpPr txBox="1">
              <a:spLocks noChangeArrowheads="1"/>
            </p:cNvSpPr>
            <p:nvPr/>
          </p:nvSpPr>
          <p:spPr bwMode="auto">
            <a:xfrm>
              <a:off x="4920" y="1716"/>
              <a:ext cx="684" cy="4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1400">
                  <a:solidFill>
                    <a:srgbClr val="0033CC"/>
                  </a:solidFill>
                </a:rPr>
                <a:t>Capilares sanguíneos</a:t>
              </a:r>
              <a:endParaRPr lang="es-ES">
                <a:solidFill>
                  <a:srgbClr val="0033CC"/>
                </a:solidFill>
              </a:endParaRPr>
            </a:p>
          </p:txBody>
        </p:sp>
        <p:sp>
          <p:nvSpPr>
            <p:cNvPr id="20503" name="Line 23"/>
            <p:cNvSpPr>
              <a:spLocks noChangeShapeType="1"/>
            </p:cNvSpPr>
            <p:nvPr/>
          </p:nvSpPr>
          <p:spPr bwMode="auto">
            <a:xfrm flipH="1">
              <a:off x="4536" y="1868"/>
              <a:ext cx="424" cy="364"/>
            </a:xfrm>
            <a:prstGeom prst="line">
              <a:avLst/>
            </a:prstGeom>
            <a:noFill/>
            <a:ln w="28575">
              <a:solidFill>
                <a:srgbClr val="0033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20512" name="Group 32"/>
          <p:cNvGrpSpPr>
            <a:grpSpLocks/>
          </p:cNvGrpSpPr>
          <p:nvPr/>
        </p:nvGrpSpPr>
        <p:grpSpPr bwMode="auto">
          <a:xfrm>
            <a:off x="8661400" y="3905251"/>
            <a:ext cx="1758950" cy="523875"/>
            <a:chOff x="4496" y="2460"/>
            <a:chExt cx="1108" cy="330"/>
          </a:xfrm>
        </p:grpSpPr>
        <p:sp>
          <p:nvSpPr>
            <p:cNvPr id="20493" name="Text Box 13"/>
            <p:cNvSpPr txBox="1">
              <a:spLocks noChangeArrowheads="1"/>
            </p:cNvSpPr>
            <p:nvPr/>
          </p:nvSpPr>
          <p:spPr bwMode="auto">
            <a:xfrm>
              <a:off x="4872" y="2460"/>
              <a:ext cx="732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1400">
                  <a:solidFill>
                    <a:srgbClr val="0033CC"/>
                  </a:solidFill>
                </a:rPr>
                <a:t>Terminación nerviosa</a:t>
              </a:r>
              <a:endParaRPr lang="es-ES">
                <a:solidFill>
                  <a:srgbClr val="0033CC"/>
                </a:solidFill>
              </a:endParaRPr>
            </a:p>
          </p:txBody>
        </p:sp>
        <p:sp>
          <p:nvSpPr>
            <p:cNvPr id="20504" name="Line 24"/>
            <p:cNvSpPr>
              <a:spLocks noChangeShapeType="1"/>
            </p:cNvSpPr>
            <p:nvPr/>
          </p:nvSpPr>
          <p:spPr bwMode="auto">
            <a:xfrm flipH="1">
              <a:off x="4496" y="2612"/>
              <a:ext cx="432" cy="0"/>
            </a:xfrm>
            <a:prstGeom prst="line">
              <a:avLst/>
            </a:prstGeom>
            <a:noFill/>
            <a:ln w="28575">
              <a:solidFill>
                <a:srgbClr val="0033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</p:grpSp>
      <p:sp>
        <p:nvSpPr>
          <p:cNvPr id="20507" name="Rectangle 27"/>
          <p:cNvSpPr>
            <a:spLocks noChangeArrowheads="1"/>
          </p:cNvSpPr>
          <p:nvPr/>
        </p:nvSpPr>
        <p:spPr bwMode="auto">
          <a:xfrm>
            <a:off x="2039938" y="3905251"/>
            <a:ext cx="3638550" cy="320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6200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811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r>
              <a:rPr lang="es-ES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 penetración a través de la piel depende de:</a:t>
            </a:r>
            <a:endParaRPr lang="es-419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s-419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</a:t>
            </a:r>
            <a:r>
              <a:rPr lang="es-ES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amaño de las partículas</a:t>
            </a:r>
            <a:r>
              <a:rPr lang="es-419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espesor de la piel, arrugas y vascularización.</a:t>
            </a:r>
          </a:p>
        </p:txBody>
      </p:sp>
      <p:sp>
        <p:nvSpPr>
          <p:cNvPr id="29" name="WordArt 2"/>
          <p:cNvSpPr>
            <a:spLocks noChangeArrowheads="1" noChangeShapeType="1" noTextEdit="1"/>
          </p:cNvSpPr>
          <p:nvPr/>
        </p:nvSpPr>
        <p:spPr bwMode="auto">
          <a:xfrm>
            <a:off x="2212193" y="909241"/>
            <a:ext cx="4895850" cy="75604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419" sz="27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1">
                    <a:lumMod val="75000"/>
                  </a:schemeClr>
                </a:solidFill>
                <a:latin typeface="Architecture"/>
              </a:rPr>
              <a:t>ABSORCIÓN POR LA PIEL</a:t>
            </a:r>
            <a:endParaRPr lang="es-CO" sz="27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tx1">
                  <a:lumMod val="75000"/>
                </a:schemeClr>
              </a:solidFill>
              <a:latin typeface="Architecture"/>
            </a:endParaRPr>
          </a:p>
        </p:txBody>
      </p:sp>
      <p:pic>
        <p:nvPicPr>
          <p:cNvPr id="25" name="Imagen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9777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878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20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20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7" presetID="4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20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1" presetID="4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20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5" presetID="4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20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9" presetID="4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500"/>
                                        <p:tgtEl>
                                          <p:spTgt spid="20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33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500"/>
                                        <p:tgtEl>
                                          <p:spTgt spid="20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000"/>
                            </p:stCondLst>
                            <p:childTnLst>
                              <p:par>
                                <p:cTn id="37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9" dur="500"/>
                                        <p:tgtEl>
                                          <p:spTgt spid="20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 build="p" bldLvl="5" autoUpdateAnimBg="0" advAuto="1000"/>
      <p:bldP spid="20507" grpId="0" build="p" bldLvl="5" autoUpdateAnimBg="0" advAuto="100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Marcador de pie de página 4"/>
          <p:cNvSpPr>
            <a:spLocks noGrp="1"/>
          </p:cNvSpPr>
          <p:nvPr>
            <p:ph type="ftr" sz="quarter" idx="4294967295"/>
          </p:nvPr>
        </p:nvSpPr>
        <p:spPr>
          <a:xfrm>
            <a:off x="4648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Riesgos Químicos</a:t>
            </a:r>
          </a:p>
        </p:txBody>
      </p:sp>
      <p:sp>
        <p:nvSpPr>
          <p:cNvPr id="23" name="Marcador de número de diapositiva 5"/>
          <p:cNvSpPr>
            <a:spLocks noGrp="1"/>
          </p:cNvSpPr>
          <p:nvPr>
            <p:ph type="sldNum" sz="quarter" idx="4294967295"/>
          </p:nvPr>
        </p:nvSpPr>
        <p:spPr>
          <a:xfrm>
            <a:off x="8077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88A8E325-AFDF-4FA2-B8F5-DE7DDB72BCBB}" type="slidenum">
              <a:rPr lang="en-US"/>
              <a:pPr/>
              <a:t>49</a:t>
            </a:fld>
            <a:endParaRPr lang="en-US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165744" y="1701220"/>
            <a:ext cx="8610600" cy="9525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s-ES" sz="2800" dirty="0">
                <a:solidFill>
                  <a:srgbClr val="000000"/>
                </a:solidFill>
              </a:rPr>
              <a:t>Es importante adoptar unos hábitos de conducta higiénicos cuando se utilizan y manipulan productos tóxicos.</a:t>
            </a:r>
          </a:p>
        </p:txBody>
      </p:sp>
      <p:pic>
        <p:nvPicPr>
          <p:cNvPr id="21509" name="Picture 5" descr="P:\higiene\ApDige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301" y="2559050"/>
            <a:ext cx="1857375" cy="374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521" name="Group 17"/>
          <p:cNvGrpSpPr>
            <a:grpSpLocks/>
          </p:cNvGrpSpPr>
          <p:nvPr/>
        </p:nvGrpSpPr>
        <p:grpSpPr bwMode="auto">
          <a:xfrm>
            <a:off x="6781801" y="2757489"/>
            <a:ext cx="2238375" cy="396875"/>
            <a:chOff x="3312" y="1737"/>
            <a:chExt cx="1410" cy="250"/>
          </a:xfrm>
        </p:grpSpPr>
        <p:sp>
          <p:nvSpPr>
            <p:cNvPr id="21510" name="Line 6"/>
            <p:cNvSpPr>
              <a:spLocks noChangeShapeType="1"/>
            </p:cNvSpPr>
            <p:nvPr/>
          </p:nvSpPr>
          <p:spPr bwMode="auto">
            <a:xfrm flipV="1">
              <a:off x="3312" y="1872"/>
              <a:ext cx="684" cy="8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1511" name="Rectangle 7"/>
            <p:cNvSpPr>
              <a:spLocks noChangeArrowheads="1"/>
            </p:cNvSpPr>
            <p:nvPr/>
          </p:nvSpPr>
          <p:spPr bwMode="auto">
            <a:xfrm>
              <a:off x="4024" y="1737"/>
              <a:ext cx="69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s-ES" sz="2000">
                  <a:solidFill>
                    <a:srgbClr val="0033CC"/>
                  </a:solidFill>
                </a:rPr>
                <a:t>Boca</a:t>
              </a:r>
            </a:p>
          </p:txBody>
        </p:sp>
      </p:grpSp>
      <p:grpSp>
        <p:nvGrpSpPr>
          <p:cNvPr id="21522" name="Group 18"/>
          <p:cNvGrpSpPr>
            <a:grpSpLocks/>
          </p:cNvGrpSpPr>
          <p:nvPr/>
        </p:nvGrpSpPr>
        <p:grpSpPr bwMode="auto">
          <a:xfrm>
            <a:off x="6286501" y="3379789"/>
            <a:ext cx="2746375" cy="708025"/>
            <a:chOff x="3000" y="2129"/>
            <a:chExt cx="1730" cy="446"/>
          </a:xfrm>
        </p:grpSpPr>
        <p:sp>
          <p:nvSpPr>
            <p:cNvPr id="21512" name="Line 8"/>
            <p:cNvSpPr>
              <a:spLocks noChangeShapeType="1"/>
            </p:cNvSpPr>
            <p:nvPr/>
          </p:nvSpPr>
          <p:spPr bwMode="auto">
            <a:xfrm>
              <a:off x="3000" y="2264"/>
              <a:ext cx="976" cy="0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1513" name="Rectangle 9"/>
            <p:cNvSpPr>
              <a:spLocks noChangeArrowheads="1"/>
            </p:cNvSpPr>
            <p:nvPr/>
          </p:nvSpPr>
          <p:spPr bwMode="auto">
            <a:xfrm>
              <a:off x="4032" y="2129"/>
              <a:ext cx="698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s-ES" sz="2000">
                  <a:solidFill>
                    <a:srgbClr val="0033CC"/>
                  </a:solidFill>
                </a:rPr>
                <a:t>Esófago</a:t>
              </a:r>
            </a:p>
          </p:txBody>
        </p:sp>
      </p:grpSp>
      <p:grpSp>
        <p:nvGrpSpPr>
          <p:cNvPr id="21525" name="Group 21"/>
          <p:cNvGrpSpPr>
            <a:grpSpLocks/>
          </p:cNvGrpSpPr>
          <p:nvPr/>
        </p:nvGrpSpPr>
        <p:grpSpPr bwMode="auto">
          <a:xfrm>
            <a:off x="6629401" y="5538789"/>
            <a:ext cx="3178175" cy="708025"/>
            <a:chOff x="3216" y="3489"/>
            <a:chExt cx="2002" cy="446"/>
          </a:xfrm>
        </p:grpSpPr>
        <p:sp>
          <p:nvSpPr>
            <p:cNvPr id="21514" name="Line 10"/>
            <p:cNvSpPr>
              <a:spLocks noChangeShapeType="1"/>
            </p:cNvSpPr>
            <p:nvPr/>
          </p:nvSpPr>
          <p:spPr bwMode="auto">
            <a:xfrm>
              <a:off x="3216" y="3624"/>
              <a:ext cx="768" cy="1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1515" name="Rectangle 11"/>
            <p:cNvSpPr>
              <a:spLocks noChangeArrowheads="1"/>
            </p:cNvSpPr>
            <p:nvPr/>
          </p:nvSpPr>
          <p:spPr bwMode="auto">
            <a:xfrm>
              <a:off x="4032" y="3489"/>
              <a:ext cx="1186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s-ES" sz="2000">
                  <a:solidFill>
                    <a:srgbClr val="0033CC"/>
                  </a:solidFill>
                </a:rPr>
                <a:t>Intestino grueso</a:t>
              </a:r>
            </a:p>
          </p:txBody>
        </p:sp>
      </p:grpSp>
      <p:grpSp>
        <p:nvGrpSpPr>
          <p:cNvPr id="21524" name="Group 20"/>
          <p:cNvGrpSpPr>
            <a:grpSpLocks/>
          </p:cNvGrpSpPr>
          <p:nvPr/>
        </p:nvGrpSpPr>
        <p:grpSpPr bwMode="auto">
          <a:xfrm>
            <a:off x="2552700" y="5018089"/>
            <a:ext cx="3378200" cy="708025"/>
            <a:chOff x="648" y="3161"/>
            <a:chExt cx="2128" cy="446"/>
          </a:xfrm>
        </p:grpSpPr>
        <p:sp>
          <p:nvSpPr>
            <p:cNvPr id="21517" name="Line 13"/>
            <p:cNvSpPr>
              <a:spLocks noChangeShapeType="1"/>
            </p:cNvSpPr>
            <p:nvPr/>
          </p:nvSpPr>
          <p:spPr bwMode="auto">
            <a:xfrm>
              <a:off x="1944" y="3288"/>
              <a:ext cx="832" cy="0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1518" name="Rectangle 14"/>
            <p:cNvSpPr>
              <a:spLocks noChangeArrowheads="1"/>
            </p:cNvSpPr>
            <p:nvPr/>
          </p:nvSpPr>
          <p:spPr bwMode="auto">
            <a:xfrm>
              <a:off x="648" y="3161"/>
              <a:ext cx="1282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s-ES" sz="2000">
                  <a:solidFill>
                    <a:srgbClr val="0033CC"/>
                  </a:solidFill>
                </a:rPr>
                <a:t>Intestino delgado</a:t>
              </a:r>
            </a:p>
          </p:txBody>
        </p:sp>
      </p:grpSp>
      <p:grpSp>
        <p:nvGrpSpPr>
          <p:cNvPr id="21523" name="Group 19"/>
          <p:cNvGrpSpPr>
            <a:grpSpLocks/>
          </p:cNvGrpSpPr>
          <p:nvPr/>
        </p:nvGrpSpPr>
        <p:grpSpPr bwMode="auto">
          <a:xfrm>
            <a:off x="3302000" y="3951289"/>
            <a:ext cx="2755900" cy="708025"/>
            <a:chOff x="1120" y="2489"/>
            <a:chExt cx="1736" cy="446"/>
          </a:xfrm>
        </p:grpSpPr>
        <p:sp>
          <p:nvSpPr>
            <p:cNvPr id="21519" name="Line 15"/>
            <p:cNvSpPr>
              <a:spLocks noChangeShapeType="1"/>
            </p:cNvSpPr>
            <p:nvPr/>
          </p:nvSpPr>
          <p:spPr bwMode="auto">
            <a:xfrm>
              <a:off x="1944" y="2616"/>
              <a:ext cx="912" cy="0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1520" name="Rectangle 16"/>
            <p:cNvSpPr>
              <a:spLocks noChangeArrowheads="1"/>
            </p:cNvSpPr>
            <p:nvPr/>
          </p:nvSpPr>
          <p:spPr bwMode="auto">
            <a:xfrm>
              <a:off x="1120" y="2489"/>
              <a:ext cx="810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s-ES" sz="2000">
                  <a:solidFill>
                    <a:srgbClr val="0033CC"/>
                  </a:solidFill>
                </a:rPr>
                <a:t>Estómago</a:t>
              </a:r>
            </a:p>
          </p:txBody>
        </p:sp>
      </p:grpSp>
      <p:sp>
        <p:nvSpPr>
          <p:cNvPr id="24" name="WordArt 2"/>
          <p:cNvSpPr>
            <a:spLocks noChangeArrowheads="1" noChangeShapeType="1" noTextEdit="1"/>
          </p:cNvSpPr>
          <p:nvPr/>
        </p:nvSpPr>
        <p:spPr bwMode="auto">
          <a:xfrm>
            <a:off x="5524500" y="781051"/>
            <a:ext cx="4895850" cy="75604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419" sz="27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1">
                    <a:lumMod val="75000"/>
                  </a:schemeClr>
                </a:solidFill>
                <a:latin typeface="Architecture"/>
              </a:rPr>
              <a:t>ABSORCIÓN DIGESTIVA</a:t>
            </a:r>
            <a:endParaRPr lang="es-CO" sz="27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tx1">
                  <a:lumMod val="75000"/>
                </a:schemeClr>
              </a:solidFill>
              <a:latin typeface="Architecture"/>
            </a:endParaRPr>
          </a:p>
        </p:txBody>
      </p:sp>
      <p:pic>
        <p:nvPicPr>
          <p:cNvPr id="25" name="Imagen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9777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394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4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21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7" presetID="4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21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1" presetID="4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21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5" presetID="4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21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9" presetID="4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500"/>
                                        <p:tgtEl>
                                          <p:spTgt spid="21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 build="p" autoUpdateAnimBg="0" advAuto="100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419" b="1" dirty="0" smtClean="0"/>
              <a:t>DECRETO 1496 DE 2018</a:t>
            </a:r>
            <a:endParaRPr lang="es-ES" b="1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es-ES" dirty="0" smtClean="0"/>
              <a:t>C</a:t>
            </a:r>
            <a:r>
              <a:rPr lang="es-419" dirty="0" smtClean="0"/>
              <a:t>lasificación sustancias químicas</a:t>
            </a:r>
            <a:endParaRPr lang="es-ES" dirty="0"/>
          </a:p>
        </p:txBody>
      </p:sp>
      <p:sp>
        <p:nvSpPr>
          <p:cNvPr id="5" name="Ribbon2Sharp"/>
          <p:cNvSpPr>
            <a:spLocks noEditPoints="1" noChangeArrowheads="1"/>
          </p:cNvSpPr>
          <p:nvPr/>
        </p:nvSpPr>
        <p:spPr bwMode="auto">
          <a:xfrm>
            <a:off x="4963536" y="2585060"/>
            <a:ext cx="3426618" cy="2782720"/>
          </a:xfrm>
          <a:custGeom>
            <a:avLst/>
            <a:gdLst>
              <a:gd name="T0" fmla="*/ 2443956 w 21600"/>
              <a:gd name="T1" fmla="*/ 412926 h 21600"/>
              <a:gd name="T2" fmla="*/ 610989 w 21600"/>
              <a:gd name="T3" fmla="*/ 1445242 h 21600"/>
              <a:gd name="T4" fmla="*/ 2443956 w 21600"/>
              <a:gd name="T5" fmla="*/ 3303411 h 21600"/>
              <a:gd name="T6" fmla="*/ 4276923 w 21600"/>
              <a:gd name="T7" fmla="*/ 2271095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700 w 21600"/>
              <a:gd name="T13" fmla="*/ 2400 h 21600"/>
              <a:gd name="T14" fmla="*/ 18900 w 21600"/>
              <a:gd name="T15" fmla="*/ 19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0" y="0"/>
                </a:moveTo>
                <a:lnTo>
                  <a:pt x="2700" y="8400"/>
                </a:lnTo>
                <a:lnTo>
                  <a:pt x="0" y="16800"/>
                </a:lnTo>
                <a:lnTo>
                  <a:pt x="2700" y="16800"/>
                </a:lnTo>
                <a:lnTo>
                  <a:pt x="2700" y="19200"/>
                </a:lnTo>
                <a:lnTo>
                  <a:pt x="16200" y="19200"/>
                </a:lnTo>
                <a:lnTo>
                  <a:pt x="16200" y="21600"/>
                </a:lnTo>
                <a:lnTo>
                  <a:pt x="21600" y="21600"/>
                </a:lnTo>
                <a:lnTo>
                  <a:pt x="18900" y="13200"/>
                </a:lnTo>
                <a:lnTo>
                  <a:pt x="21600" y="4800"/>
                </a:lnTo>
                <a:lnTo>
                  <a:pt x="18900" y="4800"/>
                </a:lnTo>
                <a:lnTo>
                  <a:pt x="18900" y="2400"/>
                </a:lnTo>
                <a:lnTo>
                  <a:pt x="5400" y="2400"/>
                </a:lnTo>
                <a:lnTo>
                  <a:pt x="5400" y="0"/>
                </a:lnTo>
                <a:lnTo>
                  <a:pt x="0" y="0"/>
                </a:lnTo>
                <a:close/>
              </a:path>
              <a:path w="21600" h="21600" fill="none" extrusionOk="0">
                <a:moveTo>
                  <a:pt x="5400" y="2400"/>
                </a:moveTo>
                <a:lnTo>
                  <a:pt x="2700" y="2400"/>
                </a:lnTo>
                <a:lnTo>
                  <a:pt x="2700" y="16800"/>
                </a:lnTo>
              </a:path>
              <a:path w="21600" h="21600" fill="none" extrusionOk="0">
                <a:moveTo>
                  <a:pt x="5400" y="0"/>
                </a:moveTo>
                <a:lnTo>
                  <a:pt x="2700" y="2400"/>
                </a:lnTo>
              </a:path>
              <a:path w="21600" h="21600" fill="none" extrusionOk="0">
                <a:moveTo>
                  <a:pt x="16200" y="19200"/>
                </a:moveTo>
                <a:lnTo>
                  <a:pt x="18900" y="19200"/>
                </a:lnTo>
                <a:lnTo>
                  <a:pt x="18900" y="4800"/>
                </a:lnTo>
              </a:path>
              <a:path w="21600" h="21600" fill="none" extrusionOk="0">
                <a:moveTo>
                  <a:pt x="16200" y="21600"/>
                </a:moveTo>
                <a:lnTo>
                  <a:pt x="18900" y="19200"/>
                </a:lnTo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s-419" altLang="es-CO" sz="1650" b="1" i="1" dirty="0" smtClean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 algn="ctr"/>
            <a:endParaRPr lang="es-419" altLang="es-CO" sz="1650" b="1" i="1" dirty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 algn="ctr"/>
            <a:r>
              <a:rPr lang="es-ES" altLang="es-CO" sz="1650" b="1" i="1" dirty="0" smtClean="0">
                <a:solidFill>
                  <a:srgbClr val="000000"/>
                </a:solidFill>
                <a:latin typeface="Tahoma" panose="020B0604030504040204" pitchFamily="34" charset="0"/>
              </a:rPr>
              <a:t>Riesgos </a:t>
            </a:r>
            <a:r>
              <a:rPr lang="es-ES" altLang="es-CO" sz="1650" b="1" i="1" dirty="0">
                <a:solidFill>
                  <a:srgbClr val="000000"/>
                </a:solidFill>
                <a:latin typeface="Tahoma" panose="020B0604030504040204" pitchFamily="34" charset="0"/>
              </a:rPr>
              <a:t>para la salud:</a:t>
            </a:r>
            <a:r>
              <a:rPr lang="es-ES" altLang="es-CO" sz="1650" dirty="0">
                <a:solidFill>
                  <a:srgbClr val="000000"/>
                </a:solidFill>
                <a:latin typeface="Tahoma" panose="020B0604030504040204" pitchFamily="34" charset="0"/>
              </a:rPr>
              <a:t> al causar efectos inmediatos o crónicos en las salud de las personas expuestas</a:t>
            </a:r>
          </a:p>
        </p:txBody>
      </p:sp>
      <p:sp>
        <p:nvSpPr>
          <p:cNvPr id="6" name="Ribbon2Sharp"/>
          <p:cNvSpPr>
            <a:spLocks noEditPoints="1" noChangeArrowheads="1"/>
          </p:cNvSpPr>
          <p:nvPr/>
        </p:nvSpPr>
        <p:spPr bwMode="auto">
          <a:xfrm>
            <a:off x="8558528" y="1193833"/>
            <a:ext cx="3448049" cy="2787253"/>
          </a:xfrm>
          <a:custGeom>
            <a:avLst/>
            <a:gdLst>
              <a:gd name="T0" fmla="*/ 2443956 w 21600"/>
              <a:gd name="T1" fmla="*/ 412926 h 21600"/>
              <a:gd name="T2" fmla="*/ 610989 w 21600"/>
              <a:gd name="T3" fmla="*/ 1445242 h 21600"/>
              <a:gd name="T4" fmla="*/ 2443956 w 21600"/>
              <a:gd name="T5" fmla="*/ 3303411 h 21600"/>
              <a:gd name="T6" fmla="*/ 4276923 w 21600"/>
              <a:gd name="T7" fmla="*/ 2271095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700 w 21600"/>
              <a:gd name="T13" fmla="*/ 2400 h 21600"/>
              <a:gd name="T14" fmla="*/ 18900 w 21600"/>
              <a:gd name="T15" fmla="*/ 19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0" y="0"/>
                </a:moveTo>
                <a:lnTo>
                  <a:pt x="2700" y="8400"/>
                </a:lnTo>
                <a:lnTo>
                  <a:pt x="0" y="16800"/>
                </a:lnTo>
                <a:lnTo>
                  <a:pt x="2700" y="16800"/>
                </a:lnTo>
                <a:lnTo>
                  <a:pt x="2700" y="19200"/>
                </a:lnTo>
                <a:lnTo>
                  <a:pt x="16200" y="19200"/>
                </a:lnTo>
                <a:lnTo>
                  <a:pt x="16200" y="21600"/>
                </a:lnTo>
                <a:lnTo>
                  <a:pt x="21600" y="21600"/>
                </a:lnTo>
                <a:lnTo>
                  <a:pt x="18900" y="13200"/>
                </a:lnTo>
                <a:lnTo>
                  <a:pt x="21600" y="4800"/>
                </a:lnTo>
                <a:lnTo>
                  <a:pt x="18900" y="4800"/>
                </a:lnTo>
                <a:lnTo>
                  <a:pt x="18900" y="2400"/>
                </a:lnTo>
                <a:lnTo>
                  <a:pt x="5400" y="2400"/>
                </a:lnTo>
                <a:lnTo>
                  <a:pt x="5400" y="0"/>
                </a:lnTo>
                <a:lnTo>
                  <a:pt x="0" y="0"/>
                </a:lnTo>
                <a:close/>
              </a:path>
              <a:path w="21600" h="21600" fill="none" extrusionOk="0">
                <a:moveTo>
                  <a:pt x="5400" y="2400"/>
                </a:moveTo>
                <a:lnTo>
                  <a:pt x="2700" y="2400"/>
                </a:lnTo>
                <a:lnTo>
                  <a:pt x="2700" y="16800"/>
                </a:lnTo>
              </a:path>
              <a:path w="21600" h="21600" fill="none" extrusionOk="0">
                <a:moveTo>
                  <a:pt x="5400" y="0"/>
                </a:moveTo>
                <a:lnTo>
                  <a:pt x="2700" y="2400"/>
                </a:lnTo>
              </a:path>
              <a:path w="21600" h="21600" fill="none" extrusionOk="0">
                <a:moveTo>
                  <a:pt x="16200" y="19200"/>
                </a:moveTo>
                <a:lnTo>
                  <a:pt x="18900" y="19200"/>
                </a:lnTo>
                <a:lnTo>
                  <a:pt x="18900" y="4800"/>
                </a:lnTo>
              </a:path>
              <a:path w="21600" h="21600" fill="none" extrusionOk="0">
                <a:moveTo>
                  <a:pt x="16200" y="21600"/>
                </a:moveTo>
                <a:lnTo>
                  <a:pt x="18900" y="19200"/>
                </a:lnTo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es-CO" sz="1650" b="1" i="1" dirty="0">
                <a:solidFill>
                  <a:srgbClr val="000000"/>
                </a:solidFill>
                <a:latin typeface="Tahoma" panose="020B0604030504040204" pitchFamily="34" charset="0"/>
              </a:rPr>
              <a:t>Riesgos por las propiedades físico-químicas:</a:t>
            </a:r>
            <a:r>
              <a:rPr lang="es-ES" altLang="es-CO" sz="1650" dirty="0">
                <a:solidFill>
                  <a:srgbClr val="000000"/>
                </a:solidFill>
                <a:latin typeface="Tahoma" panose="020B0604030504040204" pitchFamily="34" charset="0"/>
              </a:rPr>
              <a:t> al ocasionar incendios, explosiones o descomposiciones violentas en presencia de calor, oxigeno, agua y otros factores externos </a:t>
            </a:r>
          </a:p>
        </p:txBody>
      </p:sp>
      <p:sp>
        <p:nvSpPr>
          <p:cNvPr id="7" name="Ribbon2Sharp"/>
          <p:cNvSpPr>
            <a:spLocks noEditPoints="1" noChangeArrowheads="1"/>
          </p:cNvSpPr>
          <p:nvPr/>
        </p:nvSpPr>
        <p:spPr bwMode="auto">
          <a:xfrm>
            <a:off x="1347113" y="3976420"/>
            <a:ext cx="3448049" cy="2787253"/>
          </a:xfrm>
          <a:custGeom>
            <a:avLst/>
            <a:gdLst>
              <a:gd name="T0" fmla="*/ 2443956 w 21600"/>
              <a:gd name="T1" fmla="*/ 412926 h 21600"/>
              <a:gd name="T2" fmla="*/ 610989 w 21600"/>
              <a:gd name="T3" fmla="*/ 1445242 h 21600"/>
              <a:gd name="T4" fmla="*/ 2443956 w 21600"/>
              <a:gd name="T5" fmla="*/ 3303411 h 21600"/>
              <a:gd name="T6" fmla="*/ 4276923 w 21600"/>
              <a:gd name="T7" fmla="*/ 2271095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700 w 21600"/>
              <a:gd name="T13" fmla="*/ 2400 h 21600"/>
              <a:gd name="T14" fmla="*/ 18900 w 21600"/>
              <a:gd name="T15" fmla="*/ 19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0" y="0"/>
                </a:moveTo>
                <a:lnTo>
                  <a:pt x="2700" y="8400"/>
                </a:lnTo>
                <a:lnTo>
                  <a:pt x="0" y="16800"/>
                </a:lnTo>
                <a:lnTo>
                  <a:pt x="2700" y="16800"/>
                </a:lnTo>
                <a:lnTo>
                  <a:pt x="2700" y="19200"/>
                </a:lnTo>
                <a:lnTo>
                  <a:pt x="16200" y="19200"/>
                </a:lnTo>
                <a:lnTo>
                  <a:pt x="16200" y="21600"/>
                </a:lnTo>
                <a:lnTo>
                  <a:pt x="21600" y="21600"/>
                </a:lnTo>
                <a:lnTo>
                  <a:pt x="18900" y="13200"/>
                </a:lnTo>
                <a:lnTo>
                  <a:pt x="21600" y="4800"/>
                </a:lnTo>
                <a:lnTo>
                  <a:pt x="18900" y="4800"/>
                </a:lnTo>
                <a:lnTo>
                  <a:pt x="18900" y="2400"/>
                </a:lnTo>
                <a:lnTo>
                  <a:pt x="5400" y="2400"/>
                </a:lnTo>
                <a:lnTo>
                  <a:pt x="5400" y="0"/>
                </a:lnTo>
                <a:lnTo>
                  <a:pt x="0" y="0"/>
                </a:lnTo>
                <a:close/>
              </a:path>
              <a:path w="21600" h="21600" fill="none" extrusionOk="0">
                <a:moveTo>
                  <a:pt x="5400" y="2400"/>
                </a:moveTo>
                <a:lnTo>
                  <a:pt x="2700" y="2400"/>
                </a:lnTo>
                <a:lnTo>
                  <a:pt x="2700" y="16800"/>
                </a:lnTo>
              </a:path>
              <a:path w="21600" h="21600" fill="none" extrusionOk="0">
                <a:moveTo>
                  <a:pt x="5400" y="0"/>
                </a:moveTo>
                <a:lnTo>
                  <a:pt x="2700" y="2400"/>
                </a:lnTo>
              </a:path>
              <a:path w="21600" h="21600" fill="none" extrusionOk="0">
                <a:moveTo>
                  <a:pt x="16200" y="19200"/>
                </a:moveTo>
                <a:lnTo>
                  <a:pt x="18900" y="19200"/>
                </a:lnTo>
                <a:lnTo>
                  <a:pt x="18900" y="4800"/>
                </a:lnTo>
              </a:path>
              <a:path w="21600" h="21600" fill="none" extrusionOk="0">
                <a:moveTo>
                  <a:pt x="16200" y="21600"/>
                </a:moveTo>
                <a:lnTo>
                  <a:pt x="18900" y="19200"/>
                </a:lnTo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2">
                <a:lumMod val="10000"/>
              </a:schemeClr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s-419" altLang="es-CO" sz="1650" b="1" i="1" dirty="0" smtClean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 algn="ctr"/>
            <a:endParaRPr lang="es-419" altLang="es-CO" sz="1650" b="1" i="1" dirty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 algn="ctr"/>
            <a:r>
              <a:rPr lang="es-ES" altLang="es-CO" sz="1650" b="1" i="1" dirty="0" smtClean="0">
                <a:solidFill>
                  <a:srgbClr val="000000"/>
                </a:solidFill>
                <a:latin typeface="Tahoma" panose="020B0604030504040204" pitchFamily="34" charset="0"/>
              </a:rPr>
              <a:t>Riesgos para</a:t>
            </a:r>
            <a:r>
              <a:rPr lang="es-419" altLang="es-CO" sz="1650" b="1" i="1" dirty="0" smtClean="0">
                <a:solidFill>
                  <a:srgbClr val="000000"/>
                </a:solidFill>
                <a:latin typeface="Tahoma" panose="020B0604030504040204" pitchFamily="34" charset="0"/>
              </a:rPr>
              <a:t> el medio ambiente</a:t>
            </a:r>
            <a:r>
              <a:rPr lang="es-ES" altLang="es-CO" sz="1650" b="1" i="1" dirty="0" smtClean="0">
                <a:solidFill>
                  <a:srgbClr val="000000"/>
                </a:solidFill>
                <a:latin typeface="Tahoma" panose="020B0604030504040204" pitchFamily="34" charset="0"/>
              </a:rPr>
              <a:t>:</a:t>
            </a:r>
            <a:r>
              <a:rPr lang="es-ES" altLang="es-CO" sz="1650" dirty="0" smtClean="0">
                <a:solidFill>
                  <a:srgbClr val="000000"/>
                </a:solidFill>
                <a:latin typeface="Tahoma" panose="020B0604030504040204" pitchFamily="34" charset="0"/>
              </a:rPr>
              <a:t> </a:t>
            </a:r>
            <a:r>
              <a:rPr lang="es-ES" altLang="es-CO" sz="1650" dirty="0">
                <a:solidFill>
                  <a:srgbClr val="000000"/>
                </a:solidFill>
                <a:latin typeface="Tahoma" panose="020B0604030504040204" pitchFamily="34" charset="0"/>
              </a:rPr>
              <a:t>al causar efectos inmediatos o crónicos </a:t>
            </a:r>
            <a:r>
              <a:rPr lang="es-419" altLang="es-CO" sz="1650" dirty="0" smtClean="0">
                <a:solidFill>
                  <a:srgbClr val="000000"/>
                </a:solidFill>
                <a:latin typeface="Tahoma" panose="020B0604030504040204" pitchFamily="34" charset="0"/>
              </a:rPr>
              <a:t>en orgánismos acuáticos</a:t>
            </a:r>
            <a:endParaRPr lang="es-ES" altLang="es-CO" sz="1650" dirty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2691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071938" y="2001863"/>
            <a:ext cx="6400327" cy="1990725"/>
          </a:xfrm>
        </p:spPr>
        <p:txBody>
          <a:bodyPr/>
          <a:lstStyle/>
          <a:p>
            <a:pPr marL="0" indent="0" algn="just">
              <a:buNone/>
            </a:pPr>
            <a:r>
              <a:rPr lang="es-ES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Cuando el tóxico pasa a la sangre, esta lo difunde por todo el cuerpo y se fija a los órganos con los que tiene mayor afinidad.</a:t>
            </a:r>
          </a:p>
        </p:txBody>
      </p:sp>
      <p:sp>
        <p:nvSpPr>
          <p:cNvPr id="8" name="WordArt 2"/>
          <p:cNvSpPr>
            <a:spLocks noChangeArrowheads="1" noChangeShapeType="1" noTextEdit="1"/>
          </p:cNvSpPr>
          <p:nvPr/>
        </p:nvSpPr>
        <p:spPr bwMode="auto">
          <a:xfrm>
            <a:off x="2200275" y="980729"/>
            <a:ext cx="4895850" cy="75604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419" sz="27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1">
                    <a:lumMod val="75000"/>
                  </a:schemeClr>
                </a:solidFill>
                <a:latin typeface="Architecture"/>
              </a:rPr>
              <a:t>DISTRIBUCIÓN Y TRANSPORTE</a:t>
            </a:r>
            <a:endParaRPr lang="es-CO" sz="27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tx1">
                  <a:lumMod val="75000"/>
                </a:schemeClr>
              </a:solidFill>
              <a:latin typeface="Architecture"/>
            </a:endParaRPr>
          </a:p>
        </p:txBody>
      </p:sp>
      <p:sp>
        <p:nvSpPr>
          <p:cNvPr id="9" name="WordArt 2"/>
          <p:cNvSpPr>
            <a:spLocks noChangeArrowheads="1" noChangeShapeType="1" noTextEdit="1"/>
          </p:cNvSpPr>
          <p:nvPr/>
        </p:nvSpPr>
        <p:spPr bwMode="auto">
          <a:xfrm>
            <a:off x="7176121" y="3236541"/>
            <a:ext cx="2981325" cy="75604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419" sz="27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1">
                    <a:lumMod val="75000"/>
                  </a:schemeClr>
                </a:solidFill>
                <a:latin typeface="Architecture"/>
              </a:rPr>
              <a:t>ACUMULACIÓN</a:t>
            </a:r>
            <a:endParaRPr lang="es-CO" sz="27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tx1">
                  <a:lumMod val="75000"/>
                </a:schemeClr>
              </a:solidFill>
              <a:latin typeface="Architecture"/>
            </a:endParaRPr>
          </a:p>
        </p:txBody>
      </p:sp>
      <p:sp>
        <p:nvSpPr>
          <p:cNvPr id="10" name="Rectangle 4"/>
          <p:cNvSpPr txBox="1">
            <a:spLocks noChangeArrowheads="1"/>
          </p:cNvSpPr>
          <p:nvPr/>
        </p:nvSpPr>
        <p:spPr>
          <a:xfrm>
            <a:off x="2495600" y="4225249"/>
            <a:ext cx="7908156" cy="230114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ES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 se acumulan, los efectos del tóxico se prolongan tras cesar la exposición, debido a una liberación progresiva del producto acumulado.</a:t>
            </a:r>
            <a:r>
              <a:rPr lang="es-419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Los órganos con mayor capacidad de acumulación de tóxicos son el hígado y el riñón, seguidos por la grasa y huesos.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9777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89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 build="p" autoUpdateAnimBg="0" advAuto="1000"/>
      <p:bldP spid="10" grpId="0" build="p" autoUpdateAnimBg="0" advAuto="100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977722" y="2060848"/>
            <a:ext cx="8496376" cy="2705100"/>
          </a:xfrm>
        </p:spPr>
        <p:txBody>
          <a:bodyPr/>
          <a:lstStyle/>
          <a:p>
            <a:pPr marL="0" indent="0" algn="just">
              <a:buNone/>
            </a:pPr>
            <a:r>
              <a:rPr lang="es-ES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Los tóxicos se transforman en sus metabolitos, que suelen ser menos tóxicos que las sustancias de partida.</a:t>
            </a:r>
            <a:r>
              <a:rPr lang="es-419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 hígado suele ser el órgano más activo en el metabolismo.</a:t>
            </a:r>
          </a:p>
          <a:p>
            <a:pPr marL="0" indent="0" algn="just">
              <a:buNone/>
            </a:pPr>
            <a:endParaRPr lang="es-ES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WordArt 2"/>
          <p:cNvSpPr>
            <a:spLocks noChangeArrowheads="1" noChangeShapeType="1" noTextEdit="1"/>
          </p:cNvSpPr>
          <p:nvPr/>
        </p:nvSpPr>
        <p:spPr bwMode="auto">
          <a:xfrm>
            <a:off x="7176121" y="3035375"/>
            <a:ext cx="2981325" cy="75604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419" sz="27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1">
                    <a:lumMod val="75000"/>
                  </a:schemeClr>
                </a:solidFill>
                <a:latin typeface="Architecture"/>
              </a:rPr>
              <a:t>ELIMINACIÓN</a:t>
            </a:r>
            <a:endParaRPr lang="es-CO" sz="27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tx1">
                  <a:lumMod val="75000"/>
                </a:schemeClr>
              </a:solidFill>
              <a:latin typeface="Architecture"/>
            </a:endParaRPr>
          </a:p>
        </p:txBody>
      </p:sp>
      <p:sp>
        <p:nvSpPr>
          <p:cNvPr id="9" name="WordArt 2"/>
          <p:cNvSpPr>
            <a:spLocks noChangeArrowheads="1" noChangeShapeType="1" noTextEdit="1"/>
          </p:cNvSpPr>
          <p:nvPr/>
        </p:nvSpPr>
        <p:spPr bwMode="auto">
          <a:xfrm>
            <a:off x="2105274" y="1088827"/>
            <a:ext cx="2981325" cy="75604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419" sz="27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1">
                    <a:lumMod val="75000"/>
                  </a:schemeClr>
                </a:solidFill>
                <a:latin typeface="Architecture"/>
              </a:rPr>
              <a:t>METABOLISMO</a:t>
            </a:r>
            <a:endParaRPr lang="es-CO" sz="27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tx1">
                  <a:lumMod val="75000"/>
                </a:schemeClr>
              </a:solidFill>
              <a:latin typeface="Architecture"/>
            </a:endParaRPr>
          </a:p>
        </p:txBody>
      </p:sp>
      <p:sp>
        <p:nvSpPr>
          <p:cNvPr id="10" name="Rectangle 4"/>
          <p:cNvSpPr txBox="1">
            <a:spLocks noChangeArrowheads="1"/>
          </p:cNvSpPr>
          <p:nvPr/>
        </p:nvSpPr>
        <p:spPr>
          <a:xfrm>
            <a:off x="2105274" y="3938127"/>
            <a:ext cx="8458200" cy="50673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ES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Las vías de eliminación de que dispone el organismo son principalmente:</a:t>
            </a:r>
          </a:p>
          <a:p>
            <a:pPr marL="0" indent="0" algn="just">
              <a:buNone/>
            </a:pPr>
            <a:r>
              <a:rPr lang="es-ES" sz="2000" i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Vía renal:</a:t>
            </a:r>
            <a:r>
              <a:rPr lang="es-ES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por la que se expulsan la mayoría de los</a:t>
            </a:r>
            <a:r>
              <a:rPr lang="es-419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tóxicos.</a:t>
            </a:r>
          </a:p>
          <a:p>
            <a:pPr marL="0" indent="0" algn="just">
              <a:buNone/>
            </a:pPr>
            <a:r>
              <a:rPr lang="es-ES" sz="2000" i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Vía biliar:</a:t>
            </a:r>
            <a:r>
              <a:rPr lang="es-ES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los tóxicos absorbidos por vía digestiva sufren en el hígado procesos de transformación.</a:t>
            </a:r>
          </a:p>
          <a:p>
            <a:pPr marL="0" indent="0" algn="just">
              <a:buNone/>
            </a:pPr>
            <a:r>
              <a:rPr lang="es-ES" sz="2000" i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Vía pulmonar:</a:t>
            </a:r>
            <a:r>
              <a:rPr lang="es-ES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través de la exhalación del aire</a:t>
            </a:r>
            <a:r>
              <a:rPr lang="es-419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inspirado. Los productos eliminados son generalmente gases y líquidos en fase de</a:t>
            </a:r>
            <a:r>
              <a:rPr lang="es-419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vapor.</a:t>
            </a:r>
          </a:p>
          <a:p>
            <a:pPr marL="0" indent="0" algn="just">
              <a:buNone/>
            </a:pPr>
            <a:r>
              <a:rPr lang="es-ES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Existen otras vías: leche materna, sudor y saliva.</a:t>
            </a:r>
          </a:p>
          <a:p>
            <a:pPr marL="0" indent="0" algn="just">
              <a:buNone/>
            </a:pPr>
            <a:endParaRPr lang="es-ES" sz="20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9777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416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 build="p" autoUpdateAnimBg="0" advAuto="1000"/>
      <p:bldP spid="10" grpId="0" build="p" autoUpdateAnimBg="0" advAuto="100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932548" y="2014661"/>
            <a:ext cx="8458200" cy="2567930"/>
          </a:xfrm>
        </p:spPr>
        <p:txBody>
          <a:bodyPr/>
          <a:lstStyle/>
          <a:p>
            <a:pPr marL="0" indent="0" algn="just">
              <a:buNone/>
            </a:pPr>
            <a:r>
              <a:rPr lang="es-ES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Efectos simples:</a:t>
            </a:r>
            <a:r>
              <a:rPr lang="es-419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Cada tóxico actúa sobre un órgano distinto.</a:t>
            </a:r>
          </a:p>
          <a:p>
            <a:pPr marL="0" indent="0" algn="just">
              <a:buNone/>
            </a:pPr>
            <a:r>
              <a:rPr lang="es-ES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Efectos aditivos:</a:t>
            </a:r>
            <a:r>
              <a:rPr lang="es-419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Varios tóxicos que actúan sobre el mismo organismo.</a:t>
            </a:r>
          </a:p>
          <a:p>
            <a:pPr marL="0" indent="0" algn="just">
              <a:buNone/>
            </a:pPr>
            <a:r>
              <a:rPr lang="es-ES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Efectos potenciadores</a:t>
            </a:r>
            <a:r>
              <a:rPr lang="es-ES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lang="es-419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 tóxico multiplica la acción de los otros.</a:t>
            </a:r>
          </a:p>
        </p:txBody>
      </p:sp>
      <p:sp>
        <p:nvSpPr>
          <p:cNvPr id="8" name="WordArt 2"/>
          <p:cNvSpPr>
            <a:spLocks noChangeArrowheads="1" noChangeShapeType="1" noTextEdit="1"/>
          </p:cNvSpPr>
          <p:nvPr/>
        </p:nvSpPr>
        <p:spPr bwMode="auto">
          <a:xfrm>
            <a:off x="1998850" y="825104"/>
            <a:ext cx="6078350" cy="75604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419" sz="27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1">
                    <a:lumMod val="75000"/>
                  </a:schemeClr>
                </a:solidFill>
                <a:latin typeface="Architecture"/>
              </a:rPr>
              <a:t>ACCIÓN DE VARIOS TOXICOS A LA VEZ</a:t>
            </a:r>
            <a:endParaRPr lang="es-CO" sz="27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tx1">
                  <a:lumMod val="75000"/>
                </a:schemeClr>
              </a:solidFill>
              <a:latin typeface="Architecture"/>
            </a:endParaRPr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>
          <a:xfrm>
            <a:off x="1998850" y="4340746"/>
            <a:ext cx="8458200" cy="41910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0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 efectos reversibles</a:t>
            </a:r>
            <a:r>
              <a:rPr lang="es-419" sz="20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s-ES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Cuando cesa la exposición al contaminante, los cambios biológicos producidos por el tóxico, remiten y se recupera el estado normal anterior a la exposición.</a:t>
            </a:r>
          </a:p>
          <a:p>
            <a:pPr marL="0" indent="0">
              <a:buNone/>
            </a:pPr>
            <a:r>
              <a:rPr lang="es-ES" sz="20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 efectos irreversibles</a:t>
            </a:r>
            <a:r>
              <a:rPr lang="es-419" sz="20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s-ES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 se produce la recuperación del estado normal, los cambios no remiten, permanecen.</a:t>
            </a:r>
          </a:p>
        </p:txBody>
      </p:sp>
      <p:sp>
        <p:nvSpPr>
          <p:cNvPr id="10" name="WordArt 2"/>
          <p:cNvSpPr>
            <a:spLocks noChangeArrowheads="1" noChangeShapeType="1" noTextEdit="1"/>
          </p:cNvSpPr>
          <p:nvPr/>
        </p:nvSpPr>
        <p:spPr bwMode="auto">
          <a:xfrm>
            <a:off x="4346959" y="3298627"/>
            <a:ext cx="6078350" cy="75604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419" sz="27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1">
                    <a:lumMod val="75000"/>
                  </a:schemeClr>
                </a:solidFill>
                <a:latin typeface="Architecture"/>
              </a:rPr>
              <a:t>CLASIFICACIÓN DE LOS TOXICOS</a:t>
            </a:r>
            <a:endParaRPr lang="es-CO" sz="27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tx1">
                  <a:lumMod val="75000"/>
                </a:schemeClr>
              </a:solidFill>
              <a:latin typeface="Architecture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9777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788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27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27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 build="p" autoUpdateAnimBg="0" advAuto="1000"/>
      <p:bldP spid="9" grpId="0" build="p" autoUpdateAnimBg="0" advAuto="100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243137" y="762000"/>
            <a:ext cx="8443664" cy="5334000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es-ES" sz="16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Según el tiempo de </a:t>
            </a:r>
            <a:r>
              <a:rPr lang="es-ES" sz="16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reacción</a:t>
            </a:r>
            <a:r>
              <a:rPr lang="es-419" sz="16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</a:p>
          <a:p>
            <a:pPr marL="400050" lvl="1" indent="0" algn="just">
              <a:buNone/>
            </a:pPr>
            <a:r>
              <a:rPr lang="es-ES" sz="1600" b="1" dirty="0" smtClean="0">
                <a:solidFill>
                  <a:schemeClr val="tx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Agudos:</a:t>
            </a:r>
            <a:r>
              <a:rPr lang="es-419" sz="1600" dirty="0">
                <a:solidFill>
                  <a:schemeClr val="tx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sz="1600" dirty="0" smtClean="0">
                <a:solidFill>
                  <a:schemeClr val="tx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 </a:t>
            </a:r>
            <a:r>
              <a:rPr lang="es-ES" sz="1600" dirty="0">
                <a:solidFill>
                  <a:schemeClr val="tx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término agudo significa </a:t>
            </a:r>
            <a:r>
              <a:rPr lang="es-ES" sz="1600" b="1" i="1" dirty="0">
                <a:solidFill>
                  <a:schemeClr val="tx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“un rápido comienzo y una corta duración” </a:t>
            </a:r>
            <a:r>
              <a:rPr lang="es-ES" sz="1600" dirty="0">
                <a:solidFill>
                  <a:schemeClr val="tx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 con referencia a los químicos, normalmente significa una corta exposición con un efecto inmediato (24 horas o menos). Una exposición aguda puede dar lugar a una enfermedad crónica.</a:t>
            </a:r>
            <a:endParaRPr lang="es-419" sz="1600" dirty="0" smtClean="0">
              <a:solidFill>
                <a:schemeClr val="tx2">
                  <a:lumMod val="1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00050" indent="-400050" algn="just">
              <a:buNone/>
            </a:pPr>
            <a:r>
              <a:rPr lang="es-419" sz="1600" b="1" dirty="0">
                <a:solidFill>
                  <a:schemeClr val="tx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419" sz="1600" b="1" dirty="0" smtClean="0">
                <a:solidFill>
                  <a:schemeClr val="tx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</a:t>
            </a:r>
            <a:r>
              <a:rPr lang="es-ES" sz="1600" b="1" dirty="0" smtClean="0">
                <a:solidFill>
                  <a:schemeClr val="tx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Crónicos:</a:t>
            </a:r>
            <a:r>
              <a:rPr lang="es-419" sz="1600" dirty="0">
                <a:solidFill>
                  <a:schemeClr val="tx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sz="1600" dirty="0" smtClean="0">
                <a:solidFill>
                  <a:schemeClr val="tx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 </a:t>
            </a:r>
            <a:r>
              <a:rPr lang="es-ES" sz="1600" dirty="0">
                <a:solidFill>
                  <a:schemeClr val="tx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término crónico significa </a:t>
            </a:r>
            <a:r>
              <a:rPr lang="es-ES" sz="1600" b="1" i="1" dirty="0">
                <a:solidFill>
                  <a:schemeClr val="tx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“un lento inicio y una larga duración” </a:t>
            </a:r>
            <a:r>
              <a:rPr lang="es-ES" sz="1600" dirty="0">
                <a:solidFill>
                  <a:schemeClr val="tx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 normalmente se refiere a una </a:t>
            </a:r>
            <a:r>
              <a:rPr lang="es-ES" sz="1600" dirty="0" smtClean="0">
                <a:solidFill>
                  <a:schemeClr val="tx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exposición</a:t>
            </a:r>
            <a:r>
              <a:rPr lang="es-419" sz="1600" dirty="0" smtClean="0">
                <a:solidFill>
                  <a:schemeClr val="tx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sz="1600" dirty="0" smtClean="0">
                <a:solidFill>
                  <a:schemeClr val="tx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repetida </a:t>
            </a:r>
            <a:r>
              <a:rPr lang="es-ES" sz="1600" dirty="0">
                <a:solidFill>
                  <a:schemeClr val="tx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 un larga demora entre la primera exposición y la aparición de los efectos adversos sobre la salud.</a:t>
            </a:r>
          </a:p>
          <a:p>
            <a:pPr marL="0" indent="0" algn="just">
              <a:buNone/>
            </a:pPr>
            <a:r>
              <a:rPr lang="es-ES" sz="16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Según las alteraciones que producen:</a:t>
            </a:r>
          </a:p>
          <a:p>
            <a:pPr marL="800100" lvl="1" algn="just"/>
            <a:r>
              <a:rPr lang="es-ES" sz="16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Corrosivos: </a:t>
            </a:r>
            <a:r>
              <a:rPr lang="es-ES" sz="1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destruyen los tejidos.</a:t>
            </a:r>
            <a:r>
              <a:rPr lang="es-419" sz="1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sz="1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(ácidos, bases bromo fenol, …)</a:t>
            </a:r>
          </a:p>
          <a:p>
            <a:pPr marL="800100" lvl="1" algn="just"/>
            <a:r>
              <a:rPr lang="es-ES" sz="16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Irritantes: </a:t>
            </a:r>
            <a:r>
              <a:rPr lang="es-ES" sz="1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alteración en piel o mucosas. (disolventes, amoniaco, …)</a:t>
            </a:r>
          </a:p>
          <a:p>
            <a:pPr marL="800100" lvl="1" algn="just"/>
            <a:r>
              <a:rPr lang="es-ES" sz="16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Neumoconióticos</a:t>
            </a:r>
            <a:r>
              <a:rPr lang="es-ES" sz="16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lang="es-ES" sz="1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sólidos que se acumulan en los pulmones. (polvo de carbón, amianto, algodón, ..)</a:t>
            </a:r>
          </a:p>
          <a:p>
            <a:pPr marL="800100" lvl="1" algn="just"/>
            <a:r>
              <a:rPr lang="es-ES" sz="16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Asfixiantes</a:t>
            </a:r>
            <a:r>
              <a:rPr lang="es-ES" sz="1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impiden la llegada de oxígeno a los tejidos. (nitrógeno, CO</a:t>
            </a:r>
            <a:r>
              <a:rPr lang="es-ES" sz="1600" baseline="-25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s-ES" sz="1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CO, …)</a:t>
            </a:r>
            <a:endParaRPr lang="es-419" sz="16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00100" lvl="1" algn="just"/>
            <a:r>
              <a:rPr lang="es-ES" sz="16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Narcóticos:</a:t>
            </a:r>
            <a:r>
              <a:rPr lang="es-ES" sz="1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producen inconsciencia</a:t>
            </a:r>
            <a:r>
              <a:rPr lang="es-419" sz="1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es-ES" sz="1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(cloroformo, éteres, alcoholes, cetonas, …)</a:t>
            </a:r>
          </a:p>
          <a:p>
            <a:pPr marL="800100" lvl="1" algn="just"/>
            <a:r>
              <a:rPr lang="es-ES" sz="16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Sensibilizantes</a:t>
            </a:r>
            <a:r>
              <a:rPr lang="es-ES" sz="16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lang="es-ES" sz="1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producen alergias, requieren una predisposición fisiológica del individuo (compuestos de níquel, de cromo, fibras vegetales o sintéticas, …)</a:t>
            </a:r>
            <a:endParaRPr lang="es-419" sz="16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00100" lvl="1" algn="just"/>
            <a:r>
              <a:rPr lang="es-ES" sz="16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Cancerígenos:</a:t>
            </a:r>
            <a:r>
              <a:rPr lang="es-ES" sz="1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producen tumores malignos</a:t>
            </a:r>
            <a:r>
              <a:rPr lang="es-419" sz="1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es-ES" sz="1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(amianto, benceno, cadmio, cromo, …)</a:t>
            </a:r>
          </a:p>
          <a:p>
            <a:pPr marL="800100" lvl="1" algn="just"/>
            <a:r>
              <a:rPr lang="es-ES" sz="16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Mutagénicos</a:t>
            </a:r>
            <a:r>
              <a:rPr lang="es-ES" sz="16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lang="es-ES" sz="1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producen problemas hereditarios</a:t>
            </a:r>
            <a:r>
              <a:rPr lang="es-419" sz="1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es-ES" sz="1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(</a:t>
            </a:r>
            <a:r>
              <a:rPr lang="es-ES" sz="16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éters</a:t>
            </a:r>
            <a:r>
              <a:rPr lang="es-ES" sz="1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glicol, plomo, …)</a:t>
            </a:r>
          </a:p>
          <a:p>
            <a:pPr marL="800100" lvl="1" algn="just"/>
            <a:r>
              <a:rPr lang="es-ES" sz="16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Teratogénicos</a:t>
            </a:r>
            <a:r>
              <a:rPr lang="es-ES" sz="16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lang="es-ES" sz="1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producen malformaciones en el feto</a:t>
            </a:r>
            <a:r>
              <a:rPr lang="es-419" sz="1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es-ES" sz="1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(radiaciones ionizantes, …)</a:t>
            </a:r>
          </a:p>
          <a:p>
            <a:pPr marL="800100" lvl="1" algn="just"/>
            <a:r>
              <a:rPr lang="es-ES" sz="16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Sistémicos:</a:t>
            </a:r>
            <a:r>
              <a:rPr lang="es-ES" sz="1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afectan a un órgano de forma selectiva</a:t>
            </a:r>
            <a:r>
              <a:rPr lang="es-419" sz="1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s-ES" sz="1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(metílico, </a:t>
            </a:r>
            <a:r>
              <a:rPr lang="es-ES" sz="16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DMAc</a:t>
            </a:r>
            <a:r>
              <a:rPr lang="es-ES" sz="1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uranio, …)</a:t>
            </a:r>
          </a:p>
          <a:p>
            <a:pPr marL="514350" lvl="1" indent="0" algn="just">
              <a:buNone/>
            </a:pPr>
            <a:endParaRPr lang="es-ES" sz="16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00100" lvl="1" algn="just"/>
            <a:endParaRPr lang="es-ES" sz="16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9777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331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9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297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" presetClass="entr" presetSubtype="3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297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7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297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1" presetID="4" presetClass="entr" presetSubtype="3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297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25" presetID="4" presetClass="entr" presetSubtype="3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297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29" presetID="4" presetClass="entr" presetSubtype="3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500"/>
                                        <p:tgtEl>
                                          <p:spTgt spid="297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33" presetID="4" presetClass="entr" presetSubtype="3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500"/>
                                        <p:tgtEl>
                                          <p:spTgt spid="297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1000"/>
                            </p:stCondLst>
                            <p:childTnLst>
                              <p:par>
                                <p:cTn id="37" presetID="4" presetClass="entr" presetSubtype="32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9" dur="500"/>
                                        <p:tgtEl>
                                          <p:spTgt spid="297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500"/>
                            </p:stCondLst>
                            <p:childTnLst>
                              <p:par>
                                <p:cTn id="41" presetID="4" presetClass="entr" presetSubtype="32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3" dur="500"/>
                                        <p:tgtEl>
                                          <p:spTgt spid="2970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0"/>
                            </p:stCondLst>
                            <p:childTnLst>
                              <p:par>
                                <p:cTn id="45" presetID="4" presetClass="entr" presetSubtype="32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500"/>
                                        <p:tgtEl>
                                          <p:spTgt spid="2970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500"/>
                            </p:stCondLst>
                            <p:childTnLst>
                              <p:par>
                                <p:cTn id="49" presetID="4" presetClass="entr" presetSubtype="32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1" dur="500"/>
                                        <p:tgtEl>
                                          <p:spTgt spid="2970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1000"/>
                            </p:stCondLst>
                            <p:childTnLst>
                              <p:par>
                                <p:cTn id="53" presetID="4" presetClass="entr" presetSubtype="32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5" dur="500"/>
                                        <p:tgtEl>
                                          <p:spTgt spid="2970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6500"/>
                            </p:stCondLst>
                            <p:childTnLst>
                              <p:par>
                                <p:cTn id="57" presetID="4" presetClass="entr" presetSubtype="32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9" dur="500"/>
                                        <p:tgtEl>
                                          <p:spTgt spid="2970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 build="p" bldLvl="5" autoUpdateAnimBg="0" advAuto="100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6899" y="1066545"/>
            <a:ext cx="5457825" cy="324326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4724" y="1104389"/>
            <a:ext cx="4867276" cy="5753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90159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Patrón de fondo&#10;&#10;Descripción generada automáticamente">
            <a:extLst>
              <a:ext uri="{FF2B5EF4-FFF2-40B4-BE49-F238E27FC236}">
                <a16:creationId xmlns="" xmlns:a16="http://schemas.microsoft.com/office/drawing/2014/main" id="{21C85EFC-B73F-4246-9333-D73B45DE95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4"/>
            <a:ext cx="12192000" cy="6854572"/>
          </a:xfrm>
          <a:prstGeom prst="rect">
            <a:avLst/>
          </a:prstGeom>
        </p:spPr>
      </p:pic>
      <p:sp>
        <p:nvSpPr>
          <p:cNvPr id="5" name="WordArt 4"/>
          <p:cNvSpPr>
            <a:spLocks noChangeArrowheads="1" noChangeShapeType="1" noTextEdit="1"/>
          </p:cNvSpPr>
          <p:nvPr/>
        </p:nvSpPr>
        <p:spPr bwMode="auto">
          <a:xfrm>
            <a:off x="4082796" y="4663949"/>
            <a:ext cx="7191282" cy="98275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r"/>
            <a:r>
              <a:rPr lang="es-419" sz="9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MANEJO DE DESINFECTANTES</a:t>
            </a:r>
          </a:p>
          <a:p>
            <a:pPr algn="r"/>
            <a:r>
              <a:rPr lang="es-419" sz="9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COVID-19</a:t>
            </a:r>
            <a:endParaRPr lang="es-CO" sz="9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9777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43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24598" y="1711826"/>
            <a:ext cx="4347594" cy="2437571"/>
          </a:xfrm>
        </p:spPr>
        <p:txBody>
          <a:bodyPr>
            <a:noAutofit/>
          </a:bodyPr>
          <a:lstStyle/>
          <a:p>
            <a:r>
              <a:rPr lang="es-419" sz="1800" b="1" dirty="0" smtClean="0">
                <a:solidFill>
                  <a:schemeClr val="tx2">
                    <a:lumMod val="10000"/>
                  </a:schemeClr>
                </a:solidFill>
              </a:rPr>
              <a:t>PASOS DE LA DESINFECCIÓN</a:t>
            </a:r>
            <a:br>
              <a:rPr lang="es-419" sz="1800" b="1" dirty="0" smtClean="0">
                <a:solidFill>
                  <a:schemeClr val="tx2">
                    <a:lumMod val="10000"/>
                  </a:schemeClr>
                </a:solidFill>
              </a:rPr>
            </a:br>
            <a:r>
              <a:rPr lang="es-419" sz="1800" dirty="0" smtClean="0">
                <a:solidFill>
                  <a:schemeClr val="tx2">
                    <a:lumMod val="10000"/>
                  </a:schemeClr>
                </a:solidFill>
              </a:rPr>
              <a:t/>
            </a:r>
            <a:br>
              <a:rPr lang="es-419" sz="1800" dirty="0" smtClean="0">
                <a:solidFill>
                  <a:schemeClr val="tx2">
                    <a:lumMod val="10000"/>
                  </a:schemeClr>
                </a:solidFill>
              </a:rPr>
            </a:br>
            <a:r>
              <a:rPr lang="es-419" sz="1800" dirty="0" smtClean="0">
                <a:solidFill>
                  <a:schemeClr val="tx2">
                    <a:lumMod val="10000"/>
                  </a:schemeClr>
                </a:solidFill>
              </a:rPr>
              <a:t>0. Limpieza</a:t>
            </a:r>
            <a:br>
              <a:rPr lang="es-419" sz="1800" dirty="0" smtClean="0">
                <a:solidFill>
                  <a:schemeClr val="tx2">
                    <a:lumMod val="10000"/>
                  </a:schemeClr>
                </a:solidFill>
              </a:rPr>
            </a:br>
            <a:r>
              <a:rPr lang="es-419" sz="1800" dirty="0" smtClean="0">
                <a:solidFill>
                  <a:schemeClr val="tx2">
                    <a:lumMod val="10000"/>
                  </a:schemeClr>
                </a:solidFill>
              </a:rPr>
              <a:t>1. Aplicación del desinfectante</a:t>
            </a:r>
            <a:br>
              <a:rPr lang="es-419" sz="1800" dirty="0" smtClean="0">
                <a:solidFill>
                  <a:schemeClr val="tx2">
                    <a:lumMod val="10000"/>
                  </a:schemeClr>
                </a:solidFill>
              </a:rPr>
            </a:br>
            <a:r>
              <a:rPr lang="es-419" sz="1800" dirty="0" smtClean="0">
                <a:solidFill>
                  <a:schemeClr val="tx2">
                    <a:lumMod val="10000"/>
                  </a:schemeClr>
                </a:solidFill>
              </a:rPr>
              <a:t>2. Tiempo de contacto</a:t>
            </a:r>
            <a:br>
              <a:rPr lang="es-419" sz="1800" dirty="0" smtClean="0">
                <a:solidFill>
                  <a:schemeClr val="tx2">
                    <a:lumMod val="10000"/>
                  </a:schemeClr>
                </a:solidFill>
              </a:rPr>
            </a:br>
            <a:r>
              <a:rPr lang="es-419" sz="1800" dirty="0" smtClean="0">
                <a:solidFill>
                  <a:schemeClr val="tx2">
                    <a:lumMod val="10000"/>
                  </a:schemeClr>
                </a:solidFill>
              </a:rPr>
              <a:t>3. Enjuagado</a:t>
            </a:r>
            <a:br>
              <a:rPr lang="es-419" sz="1800" dirty="0" smtClean="0">
                <a:solidFill>
                  <a:schemeClr val="tx2">
                    <a:lumMod val="10000"/>
                  </a:schemeClr>
                </a:solidFill>
              </a:rPr>
            </a:br>
            <a:r>
              <a:rPr lang="es-419" sz="1800" dirty="0" smtClean="0">
                <a:solidFill>
                  <a:schemeClr val="tx2">
                    <a:lumMod val="10000"/>
                  </a:schemeClr>
                </a:solidFill>
              </a:rPr>
              <a:t>4. Secado</a:t>
            </a:r>
            <a:br>
              <a:rPr lang="es-419" sz="1800" dirty="0" smtClean="0">
                <a:solidFill>
                  <a:schemeClr val="tx2">
                    <a:lumMod val="10000"/>
                  </a:schemeClr>
                </a:solidFill>
              </a:rPr>
            </a:br>
            <a:r>
              <a:rPr lang="es-419" sz="1800" dirty="0" smtClean="0">
                <a:solidFill>
                  <a:schemeClr val="tx2">
                    <a:lumMod val="10000"/>
                  </a:schemeClr>
                </a:solidFill>
              </a:rPr>
              <a:t/>
            </a:r>
            <a:br>
              <a:rPr lang="es-419" sz="1800" dirty="0" smtClean="0">
                <a:solidFill>
                  <a:schemeClr val="tx2">
                    <a:lumMod val="10000"/>
                  </a:schemeClr>
                </a:solidFill>
              </a:rPr>
            </a:br>
            <a:endParaRPr lang="es-ES" sz="18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6796605" y="2358624"/>
            <a:ext cx="4347594" cy="22431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1600" b="0" i="0" kern="1200" cap="none">
                <a:solidFill>
                  <a:schemeClr val="tx2"/>
                </a:solidFill>
                <a:latin typeface="Century Gothic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s-419" sz="1800" b="1" dirty="0" smtClean="0">
              <a:solidFill>
                <a:schemeClr val="tx2">
                  <a:lumMod val="10000"/>
                </a:schemeClr>
              </a:solidFill>
            </a:endParaRPr>
          </a:p>
          <a:p>
            <a:r>
              <a:rPr lang="es-419" sz="1800" b="1" dirty="0" smtClean="0">
                <a:solidFill>
                  <a:schemeClr val="tx2">
                    <a:lumMod val="10000"/>
                  </a:schemeClr>
                </a:solidFill>
              </a:rPr>
              <a:t>DESINFECTANTES</a:t>
            </a:r>
          </a:p>
          <a:p>
            <a:r>
              <a:rPr lang="es-419" sz="1800" dirty="0" smtClean="0">
                <a:solidFill>
                  <a:schemeClr val="tx2">
                    <a:lumMod val="10000"/>
                  </a:schemeClr>
                </a:solidFill>
              </a:rPr>
              <a:t/>
            </a:r>
            <a:br>
              <a:rPr lang="es-419" sz="1800" dirty="0" smtClean="0">
                <a:solidFill>
                  <a:schemeClr val="tx2">
                    <a:lumMod val="10000"/>
                  </a:schemeClr>
                </a:solidFill>
              </a:rPr>
            </a:br>
            <a:r>
              <a:rPr lang="es-419" sz="1800" dirty="0" smtClean="0">
                <a:solidFill>
                  <a:schemeClr val="tx2">
                    <a:lumMod val="10000"/>
                  </a:schemeClr>
                </a:solidFill>
              </a:rPr>
              <a:t>1. Hipoclorito de sodio</a:t>
            </a:r>
            <a:br>
              <a:rPr lang="es-419" sz="1800" dirty="0" smtClean="0">
                <a:solidFill>
                  <a:schemeClr val="tx2">
                    <a:lumMod val="10000"/>
                  </a:schemeClr>
                </a:solidFill>
              </a:rPr>
            </a:br>
            <a:r>
              <a:rPr lang="es-419" sz="1800" dirty="0" smtClean="0">
                <a:solidFill>
                  <a:schemeClr val="tx2">
                    <a:lumMod val="10000"/>
                  </a:schemeClr>
                </a:solidFill>
              </a:rPr>
              <a:t>2. Amonio cuaternario</a:t>
            </a:r>
          </a:p>
          <a:p>
            <a:r>
              <a:rPr lang="es-419" sz="1800" dirty="0" smtClean="0">
                <a:solidFill>
                  <a:schemeClr val="tx2">
                    <a:lumMod val="10000"/>
                  </a:schemeClr>
                </a:solidFill>
              </a:rPr>
              <a:t>3. Peroxido de hidrogeno</a:t>
            </a:r>
            <a:br>
              <a:rPr lang="es-419" sz="1800" dirty="0" smtClean="0">
                <a:solidFill>
                  <a:schemeClr val="tx2">
                    <a:lumMod val="10000"/>
                  </a:schemeClr>
                </a:solidFill>
              </a:rPr>
            </a:br>
            <a:r>
              <a:rPr lang="es-419" sz="1800" dirty="0" smtClean="0">
                <a:solidFill>
                  <a:schemeClr val="tx2">
                    <a:lumMod val="10000"/>
                  </a:schemeClr>
                </a:solidFill>
              </a:rPr>
              <a:t>4. Ácido peracético</a:t>
            </a:r>
            <a:br>
              <a:rPr lang="es-419" sz="1800" dirty="0" smtClean="0">
                <a:solidFill>
                  <a:schemeClr val="tx2">
                    <a:lumMod val="10000"/>
                  </a:schemeClr>
                </a:solidFill>
              </a:rPr>
            </a:br>
            <a:r>
              <a:rPr lang="es-419" sz="1800" dirty="0" smtClean="0">
                <a:solidFill>
                  <a:schemeClr val="tx2">
                    <a:lumMod val="10000"/>
                  </a:schemeClr>
                </a:solidFill>
              </a:rPr>
              <a:t>5. Alcoholes</a:t>
            </a:r>
          </a:p>
          <a:p>
            <a:r>
              <a:rPr lang="es-419" sz="1800" dirty="0" smtClean="0">
                <a:solidFill>
                  <a:schemeClr val="tx2">
                    <a:lumMod val="10000"/>
                  </a:schemeClr>
                </a:solidFill>
              </a:rPr>
              <a:t>6. Fenoles</a:t>
            </a:r>
            <a:endParaRPr lang="es-ES" sz="1800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9252" y="3253974"/>
            <a:ext cx="4143375" cy="269557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7383" y="249304"/>
            <a:ext cx="2047876" cy="1767512"/>
          </a:xfrm>
          <a:prstGeom prst="rect">
            <a:avLst/>
          </a:prstGeom>
        </p:spPr>
      </p:pic>
      <p:sp>
        <p:nvSpPr>
          <p:cNvPr id="9" name="Marcador de texto 3"/>
          <p:cNvSpPr txBox="1">
            <a:spLocks/>
          </p:cNvSpPr>
          <p:nvPr/>
        </p:nvSpPr>
        <p:spPr>
          <a:xfrm>
            <a:off x="2115738" y="710245"/>
            <a:ext cx="9634712" cy="31385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 cap="all">
                <a:solidFill>
                  <a:srgbClr val="FF8B00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419" sz="2500" b="0" dirty="0" smtClean="0">
                <a:solidFill>
                  <a:srgbClr val="FF0000"/>
                </a:solidFill>
              </a:rPr>
              <a:t>DESINFECTANTES</a:t>
            </a:r>
            <a:endParaRPr lang="es-ES" sz="2500" b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88729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419" dirty="0" smtClean="0"/>
              <a:t>COVID-19</a:t>
            </a:r>
            <a:endParaRPr lang="es-ES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7013" y="8752"/>
            <a:ext cx="1798706" cy="1552455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2146" y="1575746"/>
            <a:ext cx="9848282" cy="5032123"/>
          </a:xfrm>
          <a:prstGeom prst="rect">
            <a:avLst/>
          </a:prstGeom>
        </p:spPr>
      </p:pic>
      <p:sp>
        <p:nvSpPr>
          <p:cNvPr id="8" name="Marcador de texto 3"/>
          <p:cNvSpPr txBox="1">
            <a:spLocks/>
          </p:cNvSpPr>
          <p:nvPr/>
        </p:nvSpPr>
        <p:spPr>
          <a:xfrm>
            <a:off x="2138931" y="420029"/>
            <a:ext cx="9634712" cy="31385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 cap="all">
                <a:solidFill>
                  <a:srgbClr val="FF8B00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419" sz="2500" b="0" dirty="0" smtClean="0">
                <a:solidFill>
                  <a:srgbClr val="FF0000"/>
                </a:solidFill>
              </a:rPr>
              <a:t>DESINFECTANTES</a:t>
            </a:r>
            <a:endParaRPr lang="es-ES" sz="2500" b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51335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419" dirty="0" smtClean="0"/>
              <a:t>COVID-19</a:t>
            </a:r>
            <a:endParaRPr lang="es-ES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7013" y="8752"/>
            <a:ext cx="1798706" cy="1552455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8407" y="1534814"/>
            <a:ext cx="9915759" cy="4995155"/>
          </a:xfrm>
          <a:prstGeom prst="rect">
            <a:avLst/>
          </a:prstGeom>
        </p:spPr>
      </p:pic>
      <p:sp>
        <p:nvSpPr>
          <p:cNvPr id="8" name="Marcador de texto 3"/>
          <p:cNvSpPr txBox="1">
            <a:spLocks/>
          </p:cNvSpPr>
          <p:nvPr/>
        </p:nvSpPr>
        <p:spPr>
          <a:xfrm>
            <a:off x="2138931" y="340604"/>
            <a:ext cx="9634712" cy="31385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 cap="all">
                <a:solidFill>
                  <a:srgbClr val="FF8B00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419" sz="2500" b="0" dirty="0" smtClean="0">
                <a:solidFill>
                  <a:srgbClr val="FF0000"/>
                </a:solidFill>
              </a:rPr>
              <a:t>DESINFECTANTES</a:t>
            </a:r>
            <a:endParaRPr lang="es-ES" sz="2500" b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66605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Texto&#10;&#10;Descripción generada automáticamente">
            <a:extLst>
              <a:ext uri="{FF2B5EF4-FFF2-40B4-BE49-F238E27FC236}">
                <a16:creationId xmlns="" xmlns:a16="http://schemas.microsoft.com/office/drawing/2014/main" id="{05B555D4-02E5-4311-A7C4-3D6AAD847E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3" y="3428"/>
            <a:ext cx="12192000" cy="6854572"/>
          </a:xfrm>
          <a:prstGeom prst="rect">
            <a:avLst/>
          </a:prstGeom>
        </p:spPr>
      </p:pic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419" b="1" dirty="0" smtClean="0"/>
              <a:t>NORMAS DE SEGURIDAD</a:t>
            </a:r>
            <a:endParaRPr lang="es-ES" b="1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idx="11"/>
          </p:nvPr>
        </p:nvSpPr>
        <p:spPr>
          <a:xfrm>
            <a:off x="647850" y="566379"/>
            <a:ext cx="9634712" cy="313854"/>
          </a:xfrm>
        </p:spPr>
        <p:txBody>
          <a:bodyPr/>
          <a:lstStyle/>
          <a:p>
            <a:r>
              <a:rPr lang="es-419" sz="2500" b="0" dirty="0" smtClean="0">
                <a:solidFill>
                  <a:srgbClr val="FF0000"/>
                </a:solidFill>
              </a:rPr>
              <a:t>GUÍA DE ACTUACIÓN PARA EL MANEJO SEGURO DE Sq</a:t>
            </a:r>
            <a:endParaRPr lang="es-ES" sz="2500" b="0" dirty="0">
              <a:solidFill>
                <a:srgbClr val="FF0000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3177" y="979437"/>
            <a:ext cx="8374373" cy="4902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213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804012" y="436728"/>
            <a:ext cx="7315206" cy="5786651"/>
          </a:xfrm>
        </p:spPr>
        <p:txBody>
          <a:bodyPr/>
          <a:lstStyle/>
          <a:p>
            <a:pPr algn="ctr"/>
            <a:r>
              <a:rPr lang="es-ES" sz="4000" dirty="0"/>
              <a:t/>
            </a:r>
            <a:br>
              <a:rPr lang="es-ES" sz="4000" dirty="0"/>
            </a:br>
            <a:endParaRPr lang="es-ES_tradnl" sz="4000" dirty="0"/>
          </a:p>
        </p:txBody>
      </p:sp>
      <p:sp>
        <p:nvSpPr>
          <p:cNvPr id="4" name="Rectángulo 3"/>
          <p:cNvSpPr/>
          <p:nvPr/>
        </p:nvSpPr>
        <p:spPr>
          <a:xfrm>
            <a:off x="7271385" y="4062055"/>
            <a:ext cx="459132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419" sz="3000" b="1" dirty="0" smtClean="0">
                <a:solidFill>
                  <a:schemeClr val="bg1"/>
                </a:solidFill>
              </a:rPr>
              <a:t>SISTEMA GLOBALMENTE </a:t>
            </a:r>
          </a:p>
          <a:p>
            <a:pPr algn="ctr"/>
            <a:r>
              <a:rPr lang="es-419" sz="3000" b="1" dirty="0" smtClean="0">
                <a:solidFill>
                  <a:schemeClr val="bg1"/>
                </a:solidFill>
              </a:rPr>
              <a:t>ARMONIZADO SGA</a:t>
            </a:r>
          </a:p>
        </p:txBody>
      </p:sp>
    </p:spTree>
    <p:extLst>
      <p:ext uri="{BB962C8B-B14F-4D97-AF65-F5344CB8AC3E}">
        <p14:creationId xmlns:p14="http://schemas.microsoft.com/office/powerpoint/2010/main" val="2665892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804012" y="436728"/>
            <a:ext cx="7315206" cy="5786651"/>
          </a:xfrm>
        </p:spPr>
        <p:txBody>
          <a:bodyPr/>
          <a:lstStyle/>
          <a:p>
            <a:pPr algn="ctr"/>
            <a:r>
              <a:rPr lang="es-ES" sz="4000" dirty="0"/>
              <a:t/>
            </a:r>
            <a:br>
              <a:rPr lang="es-ES" sz="4000" dirty="0"/>
            </a:br>
            <a:endParaRPr lang="es-ES_tradnl" sz="4000" dirty="0"/>
          </a:p>
        </p:txBody>
      </p:sp>
      <p:sp>
        <p:nvSpPr>
          <p:cNvPr id="4" name="Rectángulo 3"/>
          <p:cNvSpPr/>
          <p:nvPr/>
        </p:nvSpPr>
        <p:spPr>
          <a:xfrm>
            <a:off x="8238537" y="4055276"/>
            <a:ext cx="275588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419" sz="3000" b="1" dirty="0" smtClean="0">
                <a:solidFill>
                  <a:schemeClr val="bg1"/>
                </a:solidFill>
              </a:rPr>
              <a:t>¿PREGUNTAS?</a:t>
            </a:r>
          </a:p>
        </p:txBody>
      </p:sp>
    </p:spTree>
    <p:extLst>
      <p:ext uri="{BB962C8B-B14F-4D97-AF65-F5344CB8AC3E}">
        <p14:creationId xmlns:p14="http://schemas.microsoft.com/office/powerpoint/2010/main" val="1868336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2435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5186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CEB79-DB92-4B41-9605-6ADFBE155E8D}" type="slidenum">
              <a:rPr lang="es-CO" smtClean="0"/>
              <a:t>7</a:t>
            </a:fld>
            <a:endParaRPr lang="es-CO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1580" y="524097"/>
            <a:ext cx="8930285" cy="5576665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9777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576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CEB79-DB92-4B41-9605-6ADFBE155E8D}" type="slidenum">
              <a:rPr lang="es-CO" smtClean="0"/>
              <a:t>8</a:t>
            </a:fld>
            <a:endParaRPr lang="es-CO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9172" y="366453"/>
            <a:ext cx="8495016" cy="635502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9777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47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CEB79-DB92-4B41-9605-6ADFBE155E8D}" type="slidenum">
              <a:rPr lang="es-CO" smtClean="0"/>
              <a:t>9</a:t>
            </a:fld>
            <a:endParaRPr lang="es-CO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0147" y="335045"/>
            <a:ext cx="9152241" cy="620386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9777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696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ositiva Compañía de Seguros">
  <a:themeElements>
    <a:clrScheme name="Positiva">
      <a:dk1>
        <a:srgbClr val="FF8A00"/>
      </a:dk1>
      <a:lt1>
        <a:srgbClr val="7C7C7C"/>
      </a:lt1>
      <a:dk2>
        <a:srgbClr val="FF8A00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Banco de Portadas">
  <a:themeElements>
    <a:clrScheme name="Positiva">
      <a:dk1>
        <a:srgbClr val="FF8A00"/>
      </a:dk1>
      <a:lt1>
        <a:srgbClr val="7C7C7C"/>
      </a:lt1>
      <a:dk2>
        <a:srgbClr val="FF8A00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A81FD8BE8D33941B641A993FB072DFD" ma:contentTypeVersion="2" ma:contentTypeDescription="Crear nuevo documento." ma:contentTypeScope="" ma:versionID="10a98ce036d8a2255ee32d4e20cf8e1b">
  <xsd:schema xmlns:xsd="http://www.w3.org/2001/XMLSchema" xmlns:xs="http://www.w3.org/2001/XMLSchema" xmlns:p="http://schemas.microsoft.com/office/2006/metadata/properties" xmlns:ns1="http://schemas.microsoft.com/sharepoint/v3" xmlns:ns2="ae9388c0-b1e2-40ea-b6a8-c51c7913cbd2" targetNamespace="http://schemas.microsoft.com/office/2006/metadata/properties" ma:root="true" ma:fieldsID="2da0221a89756a2ec0c2db0b0b4be7e2" ns1:_="" ns2:_="">
    <xsd:import namespace="http://schemas.microsoft.com/sharepoint/v3"/>
    <xsd:import namespace="ae9388c0-b1e2-40ea-b6a8-c51c7913cbd2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1" nillable="true" ma:displayName="Fecha de inicio programada" ma:internalName="PublishingStartDate">
      <xsd:simpleType>
        <xsd:restriction base="dms:Unknown"/>
      </xsd:simpleType>
    </xsd:element>
    <xsd:element name="PublishingExpirationDate" ma:index="12" nillable="true" ma:displayName="Fecha de finalización programada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9388c0-b1e2-40ea-b6a8-c51c7913cbd2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Valor de Id. de documento" ma:description="El valor del identificador de documento asignado a este elemento." ma:internalName="_dlc_DocId" ma:readOnly="true">
      <xsd:simpleType>
        <xsd:restriction base="dms:Text"/>
      </xsd:simpleType>
    </xsd:element>
    <xsd:element name="_dlc_DocIdUrl" ma:index="9" nillable="true" ma:displayName="Id. de documento" ma:description="Vínculo permanente a este documento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ae9388c0-b1e2-40ea-b6a8-c51c7913cbd2">H7EN5MXTHQNV-1513-365</_dlc_DocId>
    <_dlc_DocIdUrl xmlns="ae9388c0-b1e2-40ea-b6a8-c51c7913cbd2">
      <Url>https://www.mincultura.gov.co/ministerio/recursos-humanos/_layouts/15/DocIdRedir.aspx?ID=H7EN5MXTHQNV-1513-365</Url>
      <Description>H7EN5MXTHQNV-1513-365</Description>
    </_dlc_DocIdUrl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EE0D753D-D5B0-4F51-8E12-8219D530BF10}"/>
</file>

<file path=customXml/itemProps2.xml><?xml version="1.0" encoding="utf-8"?>
<ds:datastoreItem xmlns:ds="http://schemas.openxmlformats.org/officeDocument/2006/customXml" ds:itemID="{4889879F-EB8A-45EF-BD9C-3C3D0FC2CB55}"/>
</file>

<file path=customXml/itemProps3.xml><?xml version="1.0" encoding="utf-8"?>
<ds:datastoreItem xmlns:ds="http://schemas.openxmlformats.org/officeDocument/2006/customXml" ds:itemID="{BEFE47A2-B44B-4589-834F-44EB69EB595E}"/>
</file>

<file path=customXml/itemProps4.xml><?xml version="1.0" encoding="utf-8"?>
<ds:datastoreItem xmlns:ds="http://schemas.openxmlformats.org/officeDocument/2006/customXml" ds:itemID="{01D9E785-67F2-41EE-AA00-A202E1593478}"/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8138</TotalTime>
  <Words>2541</Words>
  <Application>Microsoft Office PowerPoint</Application>
  <PresentationFormat>Panorámica</PresentationFormat>
  <Paragraphs>317</Paragraphs>
  <Slides>62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62</vt:i4>
      </vt:variant>
    </vt:vector>
  </HeadingPairs>
  <TitlesOfParts>
    <vt:vector size="73" baseType="lpstr">
      <vt:lpstr>Architecture</vt:lpstr>
      <vt:lpstr>Arial</vt:lpstr>
      <vt:lpstr>Arial Narrow</vt:lpstr>
      <vt:lpstr>Calibri</vt:lpstr>
      <vt:lpstr>Century Gothic</vt:lpstr>
      <vt:lpstr>Tahoma</vt:lpstr>
      <vt:lpstr>Times New Roman</vt:lpstr>
      <vt:lpstr>Wingdings</vt:lpstr>
      <vt:lpstr>Wingdings 3</vt:lpstr>
      <vt:lpstr>Positiva Compañía de Seguros</vt:lpstr>
      <vt:lpstr>Banco de Portadas</vt:lpstr>
      <vt:lpstr>Presentación de PowerPoint</vt:lpstr>
      <vt:lpstr> </vt:lpstr>
      <vt:lpstr>Presentación de PowerPoint</vt:lpstr>
      <vt:lpstr> </vt:lpstr>
      <vt:lpstr>Presentación de PowerPoint</vt:lpstr>
      <vt:lpstr>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</vt:lpstr>
      <vt:lpstr>Presentación de PowerPoint</vt:lpstr>
      <vt:lpstr>Presentación de PowerPoint</vt:lpstr>
      <vt:lpstr>Presentación de PowerPoint</vt:lpstr>
      <vt:lpstr> </vt:lpstr>
      <vt:lpstr>Presentación de PowerPoint</vt:lpstr>
      <vt:lpstr>Presentación de PowerPoint</vt:lpstr>
      <vt:lpstr>Presentación de PowerPoint</vt:lpstr>
      <vt:lpstr> </vt:lpstr>
      <vt:lpstr>Presentación de PowerPoint</vt:lpstr>
      <vt:lpstr>Presentación de PowerPoint</vt:lpstr>
      <vt:lpstr> </vt:lpstr>
      <vt:lpstr>Presentación de PowerPoint</vt:lpstr>
      <vt:lpstr>Presentación de PowerPoint</vt:lpstr>
      <vt:lpstr> </vt:lpstr>
      <vt:lpstr>Presentación de PowerPoint</vt:lpstr>
      <vt:lpstr>Presentación de PowerPoint</vt:lpstr>
      <vt:lpstr> </vt:lpstr>
      <vt:lpstr>Presentación de PowerPoint</vt:lpstr>
      <vt:lpstr>Presentación de PowerPoint</vt:lpstr>
      <vt:lpstr>Presentación de PowerPoint</vt:lpstr>
      <vt:lpstr>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PASOS DE LA DESINFECCIÓN  0. Limpieza 1. Aplicación del desinfectante 2. Tiempo de contacto 3. Enjuagado 4. Secado  </vt:lpstr>
      <vt:lpstr>Presentación de PowerPoint</vt:lpstr>
      <vt:lpstr>Presentación de PowerPoint</vt:lpstr>
      <vt:lpstr>Presentación de PowerPoint</vt:lpstr>
      <vt:lpstr> 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Olver Lopez Patiño</dc:creator>
  <cp:lastModifiedBy>Cuenta Microsoft</cp:lastModifiedBy>
  <cp:revision>339</cp:revision>
  <dcterms:created xsi:type="dcterms:W3CDTF">2016-06-13T19:39:58Z</dcterms:created>
  <dcterms:modified xsi:type="dcterms:W3CDTF">2022-04-11T13:48:59Z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0x0101006A81FD8BE8D33941B641A993FB072DFD</vt:lpwstr>
  </property>
  <property fmtid="{D5CDD505-2E9C-101B-9397-08002B2CF9AE}" pid="3" name="_dlc_DocIdItemGuid">
    <vt:lpwstr>f57fb981-b61a-4441-b4f9-ce6d20c7a273</vt:lpwstr>
  </property>
</Properties>
</file>