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layout1.xml" ContentType="application/vnd.openxmlformats-officedocument.drawingml.diagramLayout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diagrams/quickStyle1.xml" ContentType="application/vnd.openxmlformats-officedocument.drawingml.diagramStyl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6" r:id="rId2"/>
  </p:sldMasterIdLst>
  <p:notesMasterIdLst>
    <p:notesMasterId r:id="rId15"/>
  </p:notesMasterIdLst>
  <p:sldIdLst>
    <p:sldId id="327" r:id="rId3"/>
    <p:sldId id="577" r:id="rId4"/>
    <p:sldId id="578" r:id="rId5"/>
    <p:sldId id="579" r:id="rId6"/>
    <p:sldId id="580" r:id="rId7"/>
    <p:sldId id="581" r:id="rId8"/>
    <p:sldId id="582" r:id="rId9"/>
    <p:sldId id="583" r:id="rId10"/>
    <p:sldId id="584" r:id="rId11"/>
    <p:sldId id="585" r:id="rId12"/>
    <p:sldId id="575" r:id="rId13"/>
    <p:sldId id="57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ha Cecilia Cortes Bernal" initials="MCCB" lastIdx="1" clrIdx="0">
    <p:extLst>
      <p:ext uri="{19B8F6BF-5375-455C-9EA6-DF929625EA0E}">
        <p15:presenceInfo xmlns:p15="http://schemas.microsoft.com/office/powerpoint/2012/main" userId="S::65694824@positiva.gov.co::a9cb3783-36f6-484e-8144-df73c796b8c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Estilo oscuro 1 - Énfasis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82" autoAdjust="0"/>
    <p:restoredTop sz="94620"/>
  </p:normalViewPr>
  <p:slideViewPr>
    <p:cSldViewPr snapToGrid="0" snapToObjects="1">
      <p:cViewPr>
        <p:scale>
          <a:sx n="75" d="100"/>
          <a:sy n="75" d="100"/>
        </p:scale>
        <p:origin x="300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ustomXml" Target="../customXml/item4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C4D11E-BEDF-4D27-AA43-A3663BDCA132}" type="doc">
      <dgm:prSet loTypeId="urn:microsoft.com/office/officeart/2005/8/layout/chevron1" loCatId="process" qsTypeId="urn:microsoft.com/office/officeart/2005/8/quickstyle/simple1" qsCatId="simple" csTypeId="urn:microsoft.com/office/officeart/2005/8/colors/accent0_2" csCatId="mainScheme" phldr="1"/>
      <dgm:spPr/>
    </dgm:pt>
    <dgm:pt modelId="{FC0477C0-3EAA-4AD0-B6FF-039F248CF5C5}">
      <dgm:prSet phldrT="[Texto]"/>
      <dgm:spPr/>
      <dgm:t>
        <a:bodyPr/>
        <a:lstStyle/>
        <a:p>
          <a:r>
            <a:rPr lang="es-ES" b="1" dirty="0"/>
            <a:t>Antes</a:t>
          </a:r>
          <a:endParaRPr lang="es-CO" b="1" dirty="0"/>
        </a:p>
      </dgm:t>
    </dgm:pt>
    <dgm:pt modelId="{565A17B6-0A5A-46A3-B6C8-5A14DCA701F2}" type="parTrans" cxnId="{D8BAE1F4-AEC2-47E8-9A41-C3B55E2D1423}">
      <dgm:prSet/>
      <dgm:spPr/>
      <dgm:t>
        <a:bodyPr/>
        <a:lstStyle/>
        <a:p>
          <a:endParaRPr lang="es-CO"/>
        </a:p>
      </dgm:t>
    </dgm:pt>
    <dgm:pt modelId="{CAD84567-3427-4E3A-A0C6-D0E696BAFD85}" type="sibTrans" cxnId="{D8BAE1F4-AEC2-47E8-9A41-C3B55E2D1423}">
      <dgm:prSet/>
      <dgm:spPr/>
      <dgm:t>
        <a:bodyPr/>
        <a:lstStyle/>
        <a:p>
          <a:endParaRPr lang="es-CO"/>
        </a:p>
      </dgm:t>
    </dgm:pt>
    <dgm:pt modelId="{E4CE6AC6-883B-4012-B340-D5972636D564}">
      <dgm:prSet phldrT="[Texto]"/>
      <dgm:spPr/>
      <dgm:t>
        <a:bodyPr/>
        <a:lstStyle/>
        <a:p>
          <a:r>
            <a:rPr lang="es-ES" b="1" dirty="0"/>
            <a:t>Durante</a:t>
          </a:r>
          <a:endParaRPr lang="es-CO" b="1" dirty="0"/>
        </a:p>
      </dgm:t>
    </dgm:pt>
    <dgm:pt modelId="{525345D5-1566-4A26-B94B-0249E0DC8E2A}" type="parTrans" cxnId="{97F4EAD8-7ED2-4C63-B554-8F0F786F0EF9}">
      <dgm:prSet/>
      <dgm:spPr/>
      <dgm:t>
        <a:bodyPr/>
        <a:lstStyle/>
        <a:p>
          <a:endParaRPr lang="es-CO"/>
        </a:p>
      </dgm:t>
    </dgm:pt>
    <dgm:pt modelId="{92A022CD-D596-4F59-9CB7-5712FEB8C0C8}" type="sibTrans" cxnId="{97F4EAD8-7ED2-4C63-B554-8F0F786F0EF9}">
      <dgm:prSet/>
      <dgm:spPr/>
      <dgm:t>
        <a:bodyPr/>
        <a:lstStyle/>
        <a:p>
          <a:endParaRPr lang="es-CO"/>
        </a:p>
      </dgm:t>
    </dgm:pt>
    <dgm:pt modelId="{D89F5F10-31E9-4125-AC7F-765CD7B47D94}">
      <dgm:prSet phldrT="[Texto]"/>
      <dgm:spPr/>
      <dgm:t>
        <a:bodyPr/>
        <a:lstStyle/>
        <a:p>
          <a:r>
            <a:rPr lang="es-ES" b="1" dirty="0"/>
            <a:t>Después</a:t>
          </a:r>
          <a:endParaRPr lang="es-CO" b="1" dirty="0"/>
        </a:p>
      </dgm:t>
    </dgm:pt>
    <dgm:pt modelId="{35040A5D-FA31-4CCA-9194-73EF6BCF3847}" type="parTrans" cxnId="{1A9D566A-8CC4-406B-86A2-91D652F0CD3E}">
      <dgm:prSet/>
      <dgm:spPr/>
      <dgm:t>
        <a:bodyPr/>
        <a:lstStyle/>
        <a:p>
          <a:endParaRPr lang="es-CO"/>
        </a:p>
      </dgm:t>
    </dgm:pt>
    <dgm:pt modelId="{74D8E93D-5E35-4E8C-A5C1-07BB0CFEA615}" type="sibTrans" cxnId="{1A9D566A-8CC4-406B-86A2-91D652F0CD3E}">
      <dgm:prSet/>
      <dgm:spPr/>
      <dgm:t>
        <a:bodyPr/>
        <a:lstStyle/>
        <a:p>
          <a:endParaRPr lang="es-CO"/>
        </a:p>
      </dgm:t>
    </dgm:pt>
    <dgm:pt modelId="{4199FBF5-3E4C-417E-AF58-CA8B3E30F597}" type="pres">
      <dgm:prSet presAssocID="{8EC4D11E-BEDF-4D27-AA43-A3663BDCA132}" presName="Name0" presStyleCnt="0">
        <dgm:presLayoutVars>
          <dgm:dir/>
          <dgm:animLvl val="lvl"/>
          <dgm:resizeHandles val="exact"/>
        </dgm:presLayoutVars>
      </dgm:prSet>
      <dgm:spPr/>
    </dgm:pt>
    <dgm:pt modelId="{3F026B1C-D0DA-4590-9244-7AF56688C0E4}" type="pres">
      <dgm:prSet presAssocID="{FC0477C0-3EAA-4AD0-B6FF-039F248CF5C5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8890330-3B67-4544-A12F-6398A9B7E1E6}" type="pres">
      <dgm:prSet presAssocID="{CAD84567-3427-4E3A-A0C6-D0E696BAFD85}" presName="parTxOnlySpace" presStyleCnt="0"/>
      <dgm:spPr/>
    </dgm:pt>
    <dgm:pt modelId="{9FA8F052-B7D4-42FA-8D43-DE1927F9AFA0}" type="pres">
      <dgm:prSet presAssocID="{E4CE6AC6-883B-4012-B340-D5972636D564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381A4288-A3D5-40B9-9887-B3F480821A0F}" type="pres">
      <dgm:prSet presAssocID="{92A022CD-D596-4F59-9CB7-5712FEB8C0C8}" presName="parTxOnlySpace" presStyleCnt="0"/>
      <dgm:spPr/>
    </dgm:pt>
    <dgm:pt modelId="{3F0E99AF-02B5-496D-BBE1-C93AB2CDD7B7}" type="pres">
      <dgm:prSet presAssocID="{D89F5F10-31E9-4125-AC7F-765CD7B47D9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17859A2F-59CA-43A1-AA60-ADC0C49B1896}" type="presOf" srcId="{D89F5F10-31E9-4125-AC7F-765CD7B47D94}" destId="{3F0E99AF-02B5-496D-BBE1-C93AB2CDD7B7}" srcOrd="0" destOrd="0" presId="urn:microsoft.com/office/officeart/2005/8/layout/chevron1"/>
    <dgm:cxn modelId="{790CF33C-E585-4A81-B1EE-CCC1D8CF1D74}" type="presOf" srcId="{FC0477C0-3EAA-4AD0-B6FF-039F248CF5C5}" destId="{3F026B1C-D0DA-4590-9244-7AF56688C0E4}" srcOrd="0" destOrd="0" presId="urn:microsoft.com/office/officeart/2005/8/layout/chevron1"/>
    <dgm:cxn modelId="{1A9D566A-8CC4-406B-86A2-91D652F0CD3E}" srcId="{8EC4D11E-BEDF-4D27-AA43-A3663BDCA132}" destId="{D89F5F10-31E9-4125-AC7F-765CD7B47D94}" srcOrd="2" destOrd="0" parTransId="{35040A5D-FA31-4CCA-9194-73EF6BCF3847}" sibTransId="{74D8E93D-5E35-4E8C-A5C1-07BB0CFEA615}"/>
    <dgm:cxn modelId="{ABF5686D-48F4-4C15-B381-881C6E713DA4}" type="presOf" srcId="{8EC4D11E-BEDF-4D27-AA43-A3663BDCA132}" destId="{4199FBF5-3E4C-417E-AF58-CA8B3E30F597}" srcOrd="0" destOrd="0" presId="urn:microsoft.com/office/officeart/2005/8/layout/chevron1"/>
    <dgm:cxn modelId="{97F4EAD8-7ED2-4C63-B554-8F0F786F0EF9}" srcId="{8EC4D11E-BEDF-4D27-AA43-A3663BDCA132}" destId="{E4CE6AC6-883B-4012-B340-D5972636D564}" srcOrd="1" destOrd="0" parTransId="{525345D5-1566-4A26-B94B-0249E0DC8E2A}" sibTransId="{92A022CD-D596-4F59-9CB7-5712FEB8C0C8}"/>
    <dgm:cxn modelId="{3E09B1D9-27CC-43D2-83D5-BCC72DCF414E}" type="presOf" srcId="{E4CE6AC6-883B-4012-B340-D5972636D564}" destId="{9FA8F052-B7D4-42FA-8D43-DE1927F9AFA0}" srcOrd="0" destOrd="0" presId="urn:microsoft.com/office/officeart/2005/8/layout/chevron1"/>
    <dgm:cxn modelId="{D8BAE1F4-AEC2-47E8-9A41-C3B55E2D1423}" srcId="{8EC4D11E-BEDF-4D27-AA43-A3663BDCA132}" destId="{FC0477C0-3EAA-4AD0-B6FF-039F248CF5C5}" srcOrd="0" destOrd="0" parTransId="{565A17B6-0A5A-46A3-B6C8-5A14DCA701F2}" sibTransId="{CAD84567-3427-4E3A-A0C6-D0E696BAFD85}"/>
    <dgm:cxn modelId="{8E3C5D49-47B8-4E85-A8AE-F53EF08E1816}" type="presParOf" srcId="{4199FBF5-3E4C-417E-AF58-CA8B3E30F597}" destId="{3F026B1C-D0DA-4590-9244-7AF56688C0E4}" srcOrd="0" destOrd="0" presId="urn:microsoft.com/office/officeart/2005/8/layout/chevron1"/>
    <dgm:cxn modelId="{78999C44-5C65-47B9-890F-D64C55D38BD3}" type="presParOf" srcId="{4199FBF5-3E4C-417E-AF58-CA8B3E30F597}" destId="{F8890330-3B67-4544-A12F-6398A9B7E1E6}" srcOrd="1" destOrd="0" presId="urn:microsoft.com/office/officeart/2005/8/layout/chevron1"/>
    <dgm:cxn modelId="{281F65D2-6675-4DF3-8A04-6DB981E54EEA}" type="presParOf" srcId="{4199FBF5-3E4C-417E-AF58-CA8B3E30F597}" destId="{9FA8F052-B7D4-42FA-8D43-DE1927F9AFA0}" srcOrd="2" destOrd="0" presId="urn:microsoft.com/office/officeart/2005/8/layout/chevron1"/>
    <dgm:cxn modelId="{C62AE10E-FB48-428C-8241-7406CB023ACA}" type="presParOf" srcId="{4199FBF5-3E4C-417E-AF58-CA8B3E30F597}" destId="{381A4288-A3D5-40B9-9887-B3F480821A0F}" srcOrd="3" destOrd="0" presId="urn:microsoft.com/office/officeart/2005/8/layout/chevron1"/>
    <dgm:cxn modelId="{1072A397-6C2E-44A1-A074-6A05F8277B2B}" type="presParOf" srcId="{4199FBF5-3E4C-417E-AF58-CA8B3E30F597}" destId="{3F0E99AF-02B5-496D-BBE1-C93AB2CDD7B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26B1C-D0DA-4590-9244-7AF56688C0E4}">
      <dsp:nvSpPr>
        <dsp:cNvPr id="0" name=""/>
        <dsp:cNvSpPr/>
      </dsp:nvSpPr>
      <dsp:spPr>
        <a:xfrm>
          <a:off x="2771" y="2323891"/>
          <a:ext cx="3377127" cy="135085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46673" rIns="46673" bIns="46673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b="1" kern="1200" dirty="0"/>
            <a:t>Antes</a:t>
          </a:r>
          <a:endParaRPr lang="es-CO" sz="3500" b="1" kern="1200" dirty="0"/>
        </a:p>
      </dsp:txBody>
      <dsp:txXfrm>
        <a:off x="678196" y="2323891"/>
        <a:ext cx="2026277" cy="1350850"/>
      </dsp:txXfrm>
    </dsp:sp>
    <dsp:sp modelId="{9FA8F052-B7D4-42FA-8D43-DE1927F9AFA0}">
      <dsp:nvSpPr>
        <dsp:cNvPr id="0" name=""/>
        <dsp:cNvSpPr/>
      </dsp:nvSpPr>
      <dsp:spPr>
        <a:xfrm>
          <a:off x="3042186" y="2323891"/>
          <a:ext cx="3377127" cy="135085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46673" rIns="46673" bIns="46673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b="1" kern="1200" dirty="0"/>
            <a:t>Durante</a:t>
          </a:r>
          <a:endParaRPr lang="es-CO" sz="3500" b="1" kern="1200" dirty="0"/>
        </a:p>
      </dsp:txBody>
      <dsp:txXfrm>
        <a:off x="3717611" y="2323891"/>
        <a:ext cx="2026277" cy="1350850"/>
      </dsp:txXfrm>
    </dsp:sp>
    <dsp:sp modelId="{3F0E99AF-02B5-496D-BBE1-C93AB2CDD7B7}">
      <dsp:nvSpPr>
        <dsp:cNvPr id="0" name=""/>
        <dsp:cNvSpPr/>
      </dsp:nvSpPr>
      <dsp:spPr>
        <a:xfrm>
          <a:off x="6081600" y="2323891"/>
          <a:ext cx="3377127" cy="1350850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018" tIns="46673" rIns="46673" bIns="46673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500" b="1" kern="1200" dirty="0"/>
            <a:t>Después</a:t>
          </a:r>
          <a:endParaRPr lang="es-CO" sz="3500" b="1" kern="1200" dirty="0"/>
        </a:p>
      </dsp:txBody>
      <dsp:txXfrm>
        <a:off x="6757025" y="2323891"/>
        <a:ext cx="2026277" cy="13508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4388FC-9B19-464E-A8C1-19F2FEA05329}" type="datetimeFigureOut">
              <a:rPr lang="es-ES_tradnl" smtClean="0"/>
              <a:pPr/>
              <a:t>24/03/2022</a:t>
            </a:fld>
            <a:endParaRPr lang="es-ES_tradnl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A21AE-19D2-5947-ACF0-F9FE9018A0B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52989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 /><Relationship Id="rId2" Type="http://schemas.openxmlformats.org/officeDocument/2006/relationships/image" Target="../media/image11.jpeg" /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Master" Target="../slideMasters/slideMaster1.xml" 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Master" Target="../slideMasters/slideMaster2.xml" 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Master" Target="../slideMasters/slideMaster2.xml" 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Master" Target="../slideMasters/slideMaster2.xml" 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Master" Target="../slideMasters/slideMaster2.xml" 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Master" Target="../slideMasters/slideMaster2.xml" 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Master" Target="../slideMasters/slideMaster2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 /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 /><Relationship Id="rId1" Type="http://schemas.openxmlformats.org/officeDocument/2006/relationships/slideMaster" Target="../slideMasters/slideMaster2.xml" 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Master" Target="../slideMasters/slideMaster2.xml" 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 /><Relationship Id="rId1" Type="http://schemas.openxmlformats.org/officeDocument/2006/relationships/slideMaster" Target="../slideMasters/slideMaster2.xml" 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 /><Relationship Id="rId1" Type="http://schemas.openxmlformats.org/officeDocument/2006/relationships/slideMaster" Target="../slideMasters/slideMaster2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Naranj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780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ágina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59102" y="3449415"/>
            <a:ext cx="7988952" cy="906244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2259102" y="2310408"/>
            <a:ext cx="7988952" cy="981636"/>
          </a:xfrm>
          <a:prstGeom prst="rect">
            <a:avLst/>
          </a:prstGeom>
        </p:spPr>
        <p:txBody>
          <a:bodyPr/>
          <a:lstStyle>
            <a:lvl1pPr>
              <a:defRPr sz="54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PÁGINA CON TITULO</a:t>
            </a:r>
            <a:endParaRPr lang="es-ES_tradnl" dirty="0"/>
          </a:p>
        </p:txBody>
      </p:sp>
      <p:cxnSp>
        <p:nvCxnSpPr>
          <p:cNvPr id="13" name="Conector recto 12"/>
          <p:cNvCxnSpPr/>
          <p:nvPr userDrawn="1"/>
        </p:nvCxnSpPr>
        <p:spPr>
          <a:xfrm flipH="1">
            <a:off x="2259102" y="3361765"/>
            <a:ext cx="8059273" cy="1792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4" name="Marcador de fecha 23"/>
          <p:cNvSpPr>
            <a:spLocks noGrp="1"/>
          </p:cNvSpPr>
          <p:nvPr>
            <p:ph type="dt" sz="half" idx="10"/>
          </p:nvPr>
        </p:nvSpPr>
        <p:spPr>
          <a:xfrm>
            <a:off x="2259102" y="6356350"/>
            <a:ext cx="2743200" cy="365125"/>
          </a:xfrm>
        </p:spPr>
        <p:txBody>
          <a:bodyPr/>
          <a:lstStyle/>
          <a:p>
            <a:fld id="{9A158855-3D34-FD42-B43D-B29608833429}" type="datetime1">
              <a:rPr lang="es-CO" smtClean="0"/>
              <a:pPr/>
              <a:t>24/03/2022</a:t>
            </a:fld>
            <a:endParaRPr lang="es-ES_tradnl" dirty="0"/>
          </a:p>
        </p:txBody>
      </p:sp>
      <p:sp>
        <p:nvSpPr>
          <p:cNvPr id="25" name="Marcador de pie de página 24"/>
          <p:cNvSpPr>
            <a:spLocks noGrp="1"/>
          </p:cNvSpPr>
          <p:nvPr>
            <p:ph type="ftr" sz="quarter" idx="11"/>
          </p:nvPr>
        </p:nvSpPr>
        <p:spPr>
          <a:xfrm>
            <a:off x="5459502" y="6356350"/>
            <a:ext cx="4114800" cy="365125"/>
          </a:xfrm>
        </p:spPr>
        <p:txBody>
          <a:bodyPr/>
          <a:lstStyle/>
          <a:p>
            <a:endParaRPr lang="es-ES_tradn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0901" y="1331844"/>
            <a:ext cx="7988952" cy="4596132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charset="0"/>
              </a:defRPr>
            </a:lvl1pPr>
            <a:lvl2pPr>
              <a:defRPr>
                <a:latin typeface="Century Gothic" charset="0"/>
              </a:defRPr>
            </a:lvl2pPr>
            <a:lvl3pPr>
              <a:defRPr>
                <a:latin typeface="Century Gothic" charset="0"/>
              </a:defRPr>
            </a:lvl3pPr>
            <a:lvl4pPr>
              <a:defRPr>
                <a:latin typeface="Century Gothic" charset="0"/>
              </a:defRPr>
            </a:lvl4pPr>
            <a:lvl5pPr>
              <a:defRPr>
                <a:latin typeface="Century Gothic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2060901" y="639444"/>
            <a:ext cx="7988952" cy="562706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38931" y="1848679"/>
            <a:ext cx="8008922" cy="400547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600" b="0" cap="none">
                <a:latin typeface="Century Gothic" charset="0"/>
              </a:defRPr>
            </a:lvl1pPr>
          </a:lstStyle>
          <a:p>
            <a:r>
              <a:rPr lang="es-ES" dirty="0"/>
              <a:t>Clic para editar contenido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8931" y="1133060"/>
            <a:ext cx="8008923" cy="5550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  <a:latin typeface="Century Gothic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s-ES" dirty="0"/>
          </a:p>
        </p:txBody>
      </p:sp>
      <p:cxnSp>
        <p:nvCxnSpPr>
          <p:cNvPr id="10" name="Conector recto 9"/>
          <p:cNvCxnSpPr/>
          <p:nvPr userDrawn="1"/>
        </p:nvCxnSpPr>
        <p:spPr>
          <a:xfrm flipH="1">
            <a:off x="2138931" y="1115131"/>
            <a:ext cx="8059273" cy="1792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" name="Text Placeholder 2"/>
          <p:cNvSpPr>
            <a:spLocks noGrp="1"/>
          </p:cNvSpPr>
          <p:nvPr>
            <p:ph type="body" idx="11"/>
          </p:nvPr>
        </p:nvSpPr>
        <p:spPr>
          <a:xfrm>
            <a:off x="2128920" y="551119"/>
            <a:ext cx="8008923" cy="55504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3200" b="1" cap="all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s-E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2851573" y="541868"/>
            <a:ext cx="7524880" cy="48072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/>
                </a:solidFill>
                <a:latin typeface="Century Gothic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s-ES" dirty="0"/>
          </a:p>
        </p:txBody>
      </p:sp>
      <p:cxnSp>
        <p:nvCxnSpPr>
          <p:cNvPr id="10" name="Conector recto 9"/>
          <p:cNvCxnSpPr/>
          <p:nvPr userDrawn="1"/>
        </p:nvCxnSpPr>
        <p:spPr>
          <a:xfrm flipH="1">
            <a:off x="2851573" y="1111636"/>
            <a:ext cx="751494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2372805" y="1200684"/>
            <a:ext cx="2914809" cy="3699307"/>
          </a:xfrm>
          <a:prstGeom prst="parallelogram">
            <a:avLst>
              <a:gd name="adj" fmla="val 21154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026553" y="1200684"/>
            <a:ext cx="2914809" cy="3699307"/>
          </a:xfrm>
          <a:prstGeom prst="parallelogram">
            <a:avLst>
              <a:gd name="adj" fmla="val 21154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16" name="Picture Placeholder 2"/>
          <p:cNvSpPr>
            <a:spLocks noGrp="1" noChangeAspect="1"/>
          </p:cNvSpPr>
          <p:nvPr>
            <p:ph type="pic" idx="14"/>
          </p:nvPr>
        </p:nvSpPr>
        <p:spPr>
          <a:xfrm>
            <a:off x="7610728" y="1200684"/>
            <a:ext cx="2914809" cy="3699307"/>
          </a:xfrm>
          <a:prstGeom prst="parallelogram">
            <a:avLst>
              <a:gd name="adj" fmla="val 21154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23720" y="1200684"/>
            <a:ext cx="792671" cy="3693124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2223720" y="5037041"/>
            <a:ext cx="7576264" cy="81710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600" b="0" cap="none">
                <a:latin typeface="Century Gothic" charset="0"/>
              </a:defRPr>
            </a:lvl1pPr>
          </a:lstStyle>
          <a:p>
            <a:r>
              <a:rPr lang="es-ES" dirty="0"/>
              <a:t>Clic para editar contenido</a:t>
            </a:r>
            <a:endParaRPr lang="en-US" dirty="0"/>
          </a:p>
        </p:txBody>
      </p:sp>
      <p:pic>
        <p:nvPicPr>
          <p:cNvPr id="22" name="Imagen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77468" y="1200684"/>
            <a:ext cx="792671" cy="3693124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61643" y="1200684"/>
            <a:ext cx="792671" cy="36931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36984" y="1762398"/>
            <a:ext cx="3996398" cy="41957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Century Gothic" charset="0"/>
              </a:defRPr>
            </a:lvl1pPr>
            <a:lvl2pPr>
              <a:defRPr sz="1600">
                <a:latin typeface="Century Gothic" charset="0"/>
              </a:defRPr>
            </a:lvl2pPr>
            <a:lvl3pPr>
              <a:defRPr sz="1400">
                <a:latin typeface="Century Gothic" charset="0"/>
              </a:defRPr>
            </a:lvl3pPr>
            <a:lvl4pPr>
              <a:defRPr sz="1200">
                <a:latin typeface="Century Gothic" charset="0"/>
              </a:defRPr>
            </a:lvl4pPr>
            <a:lvl5pPr>
              <a:defRPr sz="1200">
                <a:latin typeface="Century Gothic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1391" y="1757915"/>
            <a:ext cx="3996400" cy="42002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latin typeface="Century Gothic" charset="0"/>
              </a:defRPr>
            </a:lvl1pPr>
            <a:lvl2pPr>
              <a:defRPr sz="1600">
                <a:latin typeface="Century Gothic" charset="0"/>
              </a:defRPr>
            </a:lvl2pPr>
            <a:lvl3pPr>
              <a:defRPr sz="1400">
                <a:latin typeface="Century Gothic" charset="0"/>
              </a:defRPr>
            </a:lvl3pPr>
            <a:lvl4pPr>
              <a:defRPr sz="1200">
                <a:latin typeface="Century Gothic" charset="0"/>
              </a:defRPr>
            </a:lvl4pPr>
            <a:lvl5pPr>
              <a:defRPr sz="1200">
                <a:latin typeface="Century Gothic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2138931" y="1133060"/>
            <a:ext cx="8008923" cy="555047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  <a:latin typeface="Century Gothic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s-ES" dirty="0"/>
          </a:p>
        </p:txBody>
      </p:sp>
      <p:cxnSp>
        <p:nvCxnSpPr>
          <p:cNvPr id="10" name="Conector recto 9"/>
          <p:cNvCxnSpPr/>
          <p:nvPr userDrawn="1"/>
        </p:nvCxnSpPr>
        <p:spPr>
          <a:xfrm flipH="1">
            <a:off x="2138931" y="1115131"/>
            <a:ext cx="8059273" cy="17929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2128920" y="551119"/>
            <a:ext cx="8008923" cy="55504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3200" b="1" cap="all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06167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 con descrip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4707" y="1082040"/>
            <a:ext cx="7999315" cy="2323374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Century Gothic" charset="0"/>
              </a:defRPr>
            </a:lvl1pPr>
          </a:lstStyle>
          <a:p>
            <a:r>
              <a:rPr lang="es-ES" dirty="0"/>
              <a:t>Clic para editar título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2604708" y="3405414"/>
            <a:ext cx="7999314" cy="3421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1"/>
                </a:solidFill>
                <a:latin typeface="Century Gothic" charset="0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s-ES" dirty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604707" y="3984897"/>
            <a:ext cx="7999316" cy="16764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800">
                <a:latin typeface="Century Gothic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54946" y="60549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>
                <a:solidFill>
                  <a:srgbClr val="FF8B00"/>
                </a:solidFill>
                <a:latin typeface="Century Gothic" charset="0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85521" y="2536785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>
                <a:solidFill>
                  <a:schemeClr val="bg1"/>
                </a:solidFill>
                <a:latin typeface="Century Gothic" charset="0"/>
              </a:rPr>
              <a:t>”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1"/>
          </p:nvPr>
        </p:nvSpPr>
        <p:spPr>
          <a:xfrm>
            <a:off x="1997767" y="372216"/>
            <a:ext cx="9849608" cy="55504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buNone/>
              <a:defRPr sz="3200" b="1" cap="all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s-E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a de imagen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1023" y="683724"/>
            <a:ext cx="9404723" cy="1400530"/>
          </a:xfrm>
          <a:prstGeom prst="rect">
            <a:avLst/>
          </a:prstGeom>
        </p:spPr>
        <p:txBody>
          <a:bodyPr/>
          <a:lstStyle>
            <a:lvl1pPr>
              <a:defRPr sz="4200">
                <a:latin typeface="Century Gothic" charset="0"/>
              </a:defRPr>
            </a:lvl1pPr>
          </a:lstStyle>
          <a:p>
            <a:r>
              <a:rPr lang="es-ES" dirty="0"/>
              <a:t>Clic para editar título</a:t>
            </a:r>
            <a:endParaRPr lang="en-US" dirty="0"/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2067375" y="2317883"/>
            <a:ext cx="2940050" cy="295676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2067375" y="5375849"/>
            <a:ext cx="2940050" cy="6591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Century Gothic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5304286" y="2364606"/>
            <a:ext cx="2930525" cy="291003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5302934" y="5375848"/>
            <a:ext cx="2934406" cy="6591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Century Gothic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539611" y="2317882"/>
            <a:ext cx="2932113" cy="295676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8539487" y="5375846"/>
            <a:ext cx="2935997" cy="659189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1400">
                <a:latin typeface="Century Gothic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141054" y="2364606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377139" y="2364606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ángulo 7"/>
          <p:cNvSpPr/>
          <p:nvPr userDrawn="1"/>
        </p:nvSpPr>
        <p:spPr>
          <a:xfrm>
            <a:off x="2061023" y="5205294"/>
            <a:ext cx="2946402" cy="77001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8" name="Rectángulo 17"/>
          <p:cNvSpPr/>
          <p:nvPr userDrawn="1"/>
        </p:nvSpPr>
        <p:spPr>
          <a:xfrm>
            <a:off x="5302934" y="5205294"/>
            <a:ext cx="2946402" cy="77001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1" name="Rectángulo 20"/>
          <p:cNvSpPr/>
          <p:nvPr userDrawn="1"/>
        </p:nvSpPr>
        <p:spPr>
          <a:xfrm>
            <a:off x="8539487" y="5205294"/>
            <a:ext cx="2946402" cy="77001"/>
          </a:xfrm>
          <a:prstGeom prst="rect">
            <a:avLst/>
          </a:prstGeom>
          <a:solidFill>
            <a:srgbClr val="FF8B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Presentación - Naranj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2936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Presentación -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004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¿Quiéne Somos?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4585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jecuti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1169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jecutiva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703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jecutiv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043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Financier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9093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Labor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15328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jecutiva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5617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jecutiva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1867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jecutiva 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3908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jecutiva 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3969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Famili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318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ión y Vis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5891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Familia 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3192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Familia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80560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Educacion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8011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Grupo corporativ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3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4" name="Conector recto 3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663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osición Accionar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768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tificacion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34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91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Portada Principal -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10009" y="4582478"/>
            <a:ext cx="4807619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7010009" y="3016265"/>
            <a:ext cx="4807619" cy="1544894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13" name="Conector recto 12"/>
          <p:cNvCxnSpPr/>
          <p:nvPr userDrawn="1"/>
        </p:nvCxnSpPr>
        <p:spPr>
          <a:xfrm>
            <a:off x="7010009" y="4561159"/>
            <a:ext cx="5181991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02427" y="0"/>
            <a:ext cx="6681738" cy="6858000"/>
          </a:xfrm>
          <a:prstGeom prst="parallelogram">
            <a:avLst>
              <a:gd name="adj" fmla="val 1790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864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Portada - F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70783" y="4582478"/>
            <a:ext cx="7225747" cy="933742"/>
          </a:xfrm>
          <a:prstGeom prst="rect">
            <a:avLst/>
          </a:prstGeom>
          <a:ln>
            <a:noFill/>
            <a:prstDash val="solid"/>
          </a:ln>
        </p:spPr>
        <p:txBody>
          <a:bodyPr anchor="t">
            <a:normAutofit/>
          </a:bodyPr>
          <a:lstStyle>
            <a:lvl1pPr marL="0" indent="0" algn="l">
              <a:buNone/>
              <a:defRPr sz="3600" cap="all">
                <a:solidFill>
                  <a:srgbClr val="FF8B00"/>
                </a:solidFill>
                <a:latin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subtítulo</a:t>
            </a:r>
            <a:endParaRPr lang="en-US" dirty="0"/>
          </a:p>
        </p:txBody>
      </p:sp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4770783" y="3016265"/>
            <a:ext cx="5678973" cy="152357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5000" b="1" i="0" baseline="0">
                <a:solidFill>
                  <a:srgbClr val="FF8B00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 dirty="0"/>
              <a:t>TÍTULO</a:t>
            </a:r>
            <a:br>
              <a:rPr lang="es-ES" dirty="0"/>
            </a:br>
            <a:r>
              <a:rPr lang="es-ES" dirty="0"/>
              <a:t>PORTADA</a:t>
            </a:r>
            <a:endParaRPr lang="es-ES_tradnl" dirty="0"/>
          </a:p>
        </p:txBody>
      </p:sp>
      <p:cxnSp>
        <p:nvCxnSpPr>
          <p:cNvPr id="13" name="Conector recto 12"/>
          <p:cNvCxnSpPr/>
          <p:nvPr userDrawn="1"/>
        </p:nvCxnSpPr>
        <p:spPr>
          <a:xfrm>
            <a:off x="4770783" y="4561160"/>
            <a:ext cx="7393728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" name="Picture Placeholder 2"/>
          <p:cNvSpPr>
            <a:spLocks noGrp="1" noChangeAspect="1"/>
          </p:cNvSpPr>
          <p:nvPr>
            <p:ph type="pic" idx="12"/>
          </p:nvPr>
        </p:nvSpPr>
        <p:spPr>
          <a:xfrm>
            <a:off x="802427" y="0"/>
            <a:ext cx="3799390" cy="6858000"/>
          </a:xfrm>
          <a:prstGeom prst="parallelogram">
            <a:avLst>
              <a:gd name="adj" fmla="val 31765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latin typeface="Century Gothic" charset="0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/>
              <a:t>Arrastre la imagen al marcador de posición o haga clic en el icono para agregar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425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3" Type="http://schemas.openxmlformats.org/officeDocument/2006/relationships/slideLayout" Target="../slideLayouts/slideLayout3.xml" /><Relationship Id="rId21" Type="http://schemas.openxmlformats.org/officeDocument/2006/relationships/image" Target="../media/image2.jpeg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theme" Target="../theme/theme1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19" Type="http://schemas.openxmlformats.org/officeDocument/2006/relationships/slideLayout" Target="../slideLayouts/slideLayout19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 /><Relationship Id="rId13" Type="http://schemas.openxmlformats.org/officeDocument/2006/relationships/slideLayout" Target="../slideLayouts/slideLayout32.xml" /><Relationship Id="rId3" Type="http://schemas.openxmlformats.org/officeDocument/2006/relationships/slideLayout" Target="../slideLayouts/slideLayout22.xml" /><Relationship Id="rId7" Type="http://schemas.openxmlformats.org/officeDocument/2006/relationships/slideLayout" Target="../slideLayouts/slideLayout26.xml" /><Relationship Id="rId12" Type="http://schemas.openxmlformats.org/officeDocument/2006/relationships/slideLayout" Target="../slideLayouts/slideLayout31.xml" /><Relationship Id="rId2" Type="http://schemas.openxmlformats.org/officeDocument/2006/relationships/slideLayout" Target="../slideLayouts/slideLayout21.xml" /><Relationship Id="rId16" Type="http://schemas.openxmlformats.org/officeDocument/2006/relationships/image" Target="../media/image2.jpeg" /><Relationship Id="rId1" Type="http://schemas.openxmlformats.org/officeDocument/2006/relationships/slideLayout" Target="../slideLayouts/slideLayout20.xml" /><Relationship Id="rId6" Type="http://schemas.openxmlformats.org/officeDocument/2006/relationships/slideLayout" Target="../slideLayouts/slideLayout25.xml" /><Relationship Id="rId11" Type="http://schemas.openxmlformats.org/officeDocument/2006/relationships/slideLayout" Target="../slideLayouts/slideLayout30.xml" /><Relationship Id="rId5" Type="http://schemas.openxmlformats.org/officeDocument/2006/relationships/slideLayout" Target="../slideLayouts/slideLayout24.xml" /><Relationship Id="rId15" Type="http://schemas.openxmlformats.org/officeDocument/2006/relationships/theme" Target="../theme/theme2.xml" /><Relationship Id="rId10" Type="http://schemas.openxmlformats.org/officeDocument/2006/relationships/slideLayout" Target="../slideLayouts/slideLayout29.xml" /><Relationship Id="rId4" Type="http://schemas.openxmlformats.org/officeDocument/2006/relationships/slideLayout" Target="../slideLayouts/slideLayout23.xml" /><Relationship Id="rId9" Type="http://schemas.openxmlformats.org/officeDocument/2006/relationships/slideLayout" Target="../slideLayouts/slideLayout28.xml" /><Relationship Id="rId14" Type="http://schemas.openxmlformats.org/officeDocument/2006/relationships/slideLayout" Target="../slideLayouts/slideLayout33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ítulo 1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13" name="Marcador de fecha 12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855-3D34-FD42-B43D-B29608833429}" type="datetime1">
              <a:rPr lang="es-CO" smtClean="0"/>
              <a:pPr/>
              <a:t>24/03/2022</a:t>
            </a:fld>
            <a:endParaRPr lang="es-ES_tradnl" dirty="0"/>
          </a:p>
        </p:txBody>
      </p:sp>
      <p:sp>
        <p:nvSpPr>
          <p:cNvPr id="18" name="Marcador de pie de página 17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19" name="Marcador de número de diapositiva 18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A4272-951C-2D41-BEB3-F9010A62D1D6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20" name="Marcador de texto 19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3" r:id="rId2"/>
    <p:sldLayoutId id="2147483677" r:id="rId3"/>
    <p:sldLayoutId id="2147483674" r:id="rId4"/>
    <p:sldLayoutId id="2147483759" r:id="rId5"/>
    <p:sldLayoutId id="2147483675" r:id="rId6"/>
    <p:sldLayoutId id="2147483676" r:id="rId7"/>
    <p:sldLayoutId id="2147483679" r:id="rId8"/>
    <p:sldLayoutId id="2147483680" r:id="rId9"/>
    <p:sldLayoutId id="2147483649" r:id="rId10"/>
    <p:sldLayoutId id="2147483650" r:id="rId11"/>
    <p:sldLayoutId id="2147483651" r:id="rId12"/>
    <p:sldLayoutId id="2147483652" r:id="rId13"/>
    <p:sldLayoutId id="2147483681" r:id="rId14"/>
    <p:sldLayoutId id="2147483664" r:id="rId15"/>
    <p:sldLayoutId id="2147483670" r:id="rId16"/>
    <p:sldLayoutId id="2147483654" r:id="rId17"/>
    <p:sldLayoutId id="2147483678" r:id="rId18"/>
    <p:sldLayoutId id="2147483682" r:id="rId19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Century Gothic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Century Gothic" charset="0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Century Gothic" charset="0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Century Gothic" charset="0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Century Gothic" charset="0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Century Gothic" charset="0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ítulo 1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s-ES_tradnl"/>
          </a:p>
        </p:txBody>
      </p:sp>
      <p:sp>
        <p:nvSpPr>
          <p:cNvPr id="13" name="Marcador de fecha 12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158855-3D34-FD42-B43D-B29608833429}" type="datetime1">
              <a:rPr lang="es-CO" smtClean="0"/>
              <a:pPr/>
              <a:t>24/03/2022</a:t>
            </a:fld>
            <a:endParaRPr lang="es-ES_tradnl" dirty="0"/>
          </a:p>
        </p:txBody>
      </p:sp>
      <p:sp>
        <p:nvSpPr>
          <p:cNvPr id="18" name="Marcador de pie de página 17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 dirty="0"/>
          </a:p>
        </p:txBody>
      </p:sp>
      <p:sp>
        <p:nvSpPr>
          <p:cNvPr id="19" name="Marcador de número de diapositiva 18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A4272-951C-2D41-BEB3-F9010A62D1D6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20" name="Marcador de texto 19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89818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56" r:id="rId4"/>
    <p:sldLayoutId id="2147483747" r:id="rId5"/>
    <p:sldLayoutId id="2147483724" r:id="rId6"/>
    <p:sldLayoutId id="2147483723" r:id="rId7"/>
    <p:sldLayoutId id="2147483736" r:id="rId8"/>
    <p:sldLayoutId id="2147483733" r:id="rId9"/>
    <p:sldLayoutId id="2147483753" r:id="rId10"/>
    <p:sldLayoutId id="2147483754" r:id="rId11"/>
    <p:sldLayoutId id="2147483757" r:id="rId12"/>
    <p:sldLayoutId id="2147483725" r:id="rId13"/>
    <p:sldLayoutId id="2147483735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Century Gothic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Century Gothic" charset="0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Century Gothic" charset="0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Century Gothic" charset="0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Century Gothic" charset="0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Century Gothic" charset="0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14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14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1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14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14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14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7" Type="http://schemas.openxmlformats.org/officeDocument/2006/relationships/image" Target="../media/image34.png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14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14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14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B7AC50-8DC6-4611-93AE-A98EF39B83A1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551999" y="1867792"/>
            <a:ext cx="8008923" cy="555047"/>
          </a:xfrm>
        </p:spPr>
        <p:txBody>
          <a:bodyPr/>
          <a:lstStyle/>
          <a:p>
            <a:pPr algn="ctr"/>
            <a:r>
              <a:rPr lang="es-CO" sz="4400" dirty="0"/>
              <a:t>Uso de mangueras contra incendios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44" y="3926228"/>
            <a:ext cx="3473634" cy="107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67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1F599B23-BDA7-48AA-BCC1-A3070969C10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manguera debe mantenerse fuera de la luz solar directa y en un lugar bien ventilado.</a:t>
            </a:r>
            <a:endParaRPr lang="es-CO" sz="1800" dirty="0">
              <a:solidFill>
                <a:srgbClr val="0C0C0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Todas las mangueras deben drenarse y secarse completamente antes de ser almacenadas.</a:t>
            </a:r>
            <a:endParaRPr lang="es-CO" sz="1800" dirty="0">
              <a:solidFill>
                <a:srgbClr val="0C0C0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10A800-30F7-430A-9F22-DB4D64526B6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manguera debe almacenarse solo después de que se haya inspeccionado </a:t>
            </a:r>
          </a:p>
          <a:p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manguera que está fuera de servicio para reparación se debe etiquetar</a:t>
            </a:r>
            <a:r>
              <a:rPr lang="es-CO" spc="90" dirty="0">
                <a:solidFill>
                  <a:srgbClr val="0C0C0C"/>
                </a:solidFill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se debe mantener separada de cualquier manguera en almacenamiento que esté lista para el servicio.</a:t>
            </a:r>
            <a:endParaRPr lang="es-CO" sz="1800" dirty="0">
              <a:solidFill>
                <a:srgbClr val="0C0C0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03677BB-4445-4B25-A591-DC5CDE202DE2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s-ES" dirty="0"/>
              <a:t>Almacenamiento de mangueras</a:t>
            </a:r>
            <a:endParaRPr lang="es-CO" dirty="0"/>
          </a:p>
        </p:txBody>
      </p:sp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2A656CA0-4392-43A7-B6D6-784B27D97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655" y="3759200"/>
            <a:ext cx="2439056" cy="243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645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8932" y="1126609"/>
            <a:ext cx="8008922" cy="2426939"/>
          </a:xfrm>
        </p:spPr>
        <p:txBody>
          <a:bodyPr>
            <a:normAutofit/>
          </a:bodyPr>
          <a:lstStyle/>
          <a:p>
            <a:r>
              <a:rPr lang="es-CO" sz="2000" dirty="0">
                <a:solidFill>
                  <a:schemeClr val="tx2">
                    <a:lumMod val="50000"/>
                  </a:schemeClr>
                </a:solidFill>
              </a:rPr>
              <a:t>Entendiendo todo esto, podemos afirmar que los brigadistas con conocimientos en Gabinetes contra incendios, comprenden y responden correctamente a una emergencia de incendio y a situaciones donde se involucren peligro por temperatura, aplicando los procedimientos de la brigada contra incendios</a:t>
            </a:r>
            <a:endParaRPr lang="es-CO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s-CO" dirty="0"/>
              <a:t>CONCLUSIÓN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BB14692-9AD8-4DB5-918A-8F97C4BEB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858" y="3323062"/>
            <a:ext cx="2515129" cy="251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499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786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8E8F72F-BEA7-4F0A-A43E-0F4BD5E63A25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s-ES" dirty="0"/>
              <a:t>Gabinete contra INCENDIOS</a:t>
            </a:r>
            <a:endParaRPr lang="es-CO" dirty="0"/>
          </a:p>
        </p:txBody>
      </p:sp>
      <p:pic>
        <p:nvPicPr>
          <p:cNvPr id="1026" name="Picture 2" descr="Ver las imágenes de origen">
            <a:extLst>
              <a:ext uri="{FF2B5EF4-FFF2-40B4-BE49-F238E27FC236}">
                <a16:creationId xmlns:a16="http://schemas.microsoft.com/office/drawing/2014/main" id="{0D40DA95-DB4E-4C97-93CB-00B4A99CF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370" y="1625186"/>
            <a:ext cx="5676022" cy="487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echa: hacia arriba 5">
            <a:extLst>
              <a:ext uri="{FF2B5EF4-FFF2-40B4-BE49-F238E27FC236}">
                <a16:creationId xmlns:a16="http://schemas.microsoft.com/office/drawing/2014/main" id="{BC9297FF-6D49-424B-82F3-ED1F5C258C70}"/>
              </a:ext>
            </a:extLst>
          </p:cNvPr>
          <p:cNvSpPr/>
          <p:nvPr/>
        </p:nvSpPr>
        <p:spPr>
          <a:xfrm rot="16200000">
            <a:off x="8600828" y="2001031"/>
            <a:ext cx="1002602" cy="18147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Flecha: hacia arriba 7">
            <a:extLst>
              <a:ext uri="{FF2B5EF4-FFF2-40B4-BE49-F238E27FC236}">
                <a16:creationId xmlns:a16="http://schemas.microsoft.com/office/drawing/2014/main" id="{E53B6BDD-7B37-4273-93CB-C600CC0DDB51}"/>
              </a:ext>
            </a:extLst>
          </p:cNvPr>
          <p:cNvSpPr/>
          <p:nvPr/>
        </p:nvSpPr>
        <p:spPr>
          <a:xfrm rot="16200000">
            <a:off x="8600828" y="3812786"/>
            <a:ext cx="1002602" cy="18147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Flecha: hacia arriba 8">
            <a:extLst>
              <a:ext uri="{FF2B5EF4-FFF2-40B4-BE49-F238E27FC236}">
                <a16:creationId xmlns:a16="http://schemas.microsoft.com/office/drawing/2014/main" id="{E270839D-669D-4868-B327-AB9FB7481375}"/>
              </a:ext>
            </a:extLst>
          </p:cNvPr>
          <p:cNvSpPr/>
          <p:nvPr/>
        </p:nvSpPr>
        <p:spPr>
          <a:xfrm rot="5400000">
            <a:off x="2794069" y="4314087"/>
            <a:ext cx="1002602" cy="18147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Flecha: hacia arriba 9">
            <a:extLst>
              <a:ext uri="{FF2B5EF4-FFF2-40B4-BE49-F238E27FC236}">
                <a16:creationId xmlns:a16="http://schemas.microsoft.com/office/drawing/2014/main" id="{DA2E8955-C673-4810-8BFD-D2D284D90DE4}"/>
              </a:ext>
            </a:extLst>
          </p:cNvPr>
          <p:cNvSpPr/>
          <p:nvPr/>
        </p:nvSpPr>
        <p:spPr>
          <a:xfrm rot="5400000">
            <a:off x="2794069" y="1606480"/>
            <a:ext cx="1002602" cy="18147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Flecha: hacia arriba 10">
            <a:extLst>
              <a:ext uri="{FF2B5EF4-FFF2-40B4-BE49-F238E27FC236}">
                <a16:creationId xmlns:a16="http://schemas.microsoft.com/office/drawing/2014/main" id="{6CD1D24C-AF8B-49EF-BAB2-0B78A509AA0B}"/>
              </a:ext>
            </a:extLst>
          </p:cNvPr>
          <p:cNvSpPr/>
          <p:nvPr/>
        </p:nvSpPr>
        <p:spPr>
          <a:xfrm>
            <a:off x="5584462" y="4560516"/>
            <a:ext cx="1002602" cy="181473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Flecha: hacia arriba 11">
            <a:extLst>
              <a:ext uri="{FF2B5EF4-FFF2-40B4-BE49-F238E27FC236}">
                <a16:creationId xmlns:a16="http://schemas.microsoft.com/office/drawing/2014/main" id="{8C7A7F12-1DFD-43F7-B2AC-593D7915F7DC}"/>
              </a:ext>
            </a:extLst>
          </p:cNvPr>
          <p:cNvSpPr/>
          <p:nvPr/>
        </p:nvSpPr>
        <p:spPr>
          <a:xfrm rot="10800000">
            <a:off x="5547688" y="1233579"/>
            <a:ext cx="1002602" cy="131312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54EBD7C-3551-4EA3-A28E-B51ABFFD3419}"/>
              </a:ext>
            </a:extLst>
          </p:cNvPr>
          <p:cNvSpPr txBox="1"/>
          <p:nvPr/>
        </p:nvSpPr>
        <p:spPr>
          <a:xfrm>
            <a:off x="10628022" y="1253628"/>
            <a:ext cx="1191375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2">
                    <a:lumMod val="10000"/>
                  </a:schemeClr>
                </a:solidFill>
              </a:rPr>
              <a:t>TIPO l</a:t>
            </a:r>
          </a:p>
          <a:p>
            <a:r>
              <a:rPr lang="es-ES" b="1" dirty="0">
                <a:solidFill>
                  <a:schemeClr val="tx2">
                    <a:lumMod val="10000"/>
                  </a:schemeClr>
                </a:solidFill>
              </a:rPr>
              <a:t>TIPO ll</a:t>
            </a:r>
          </a:p>
          <a:p>
            <a:r>
              <a:rPr lang="es-ES" b="1" dirty="0">
                <a:solidFill>
                  <a:schemeClr val="tx2">
                    <a:lumMod val="10000"/>
                  </a:schemeClr>
                </a:solidFill>
              </a:rPr>
              <a:t>TIPO </a:t>
            </a:r>
            <a:r>
              <a:rPr lang="es-ES" b="1" dirty="0" err="1">
                <a:solidFill>
                  <a:schemeClr val="tx2">
                    <a:lumMod val="10000"/>
                  </a:schemeClr>
                </a:solidFill>
              </a:rPr>
              <a:t>lll</a:t>
            </a:r>
            <a:endParaRPr lang="es-CO" b="1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13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CCCA22A4-3A94-4176-9E6F-E23C2DA6292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b="1" dirty="0"/>
              <a:t>¿</a:t>
            </a:r>
            <a:r>
              <a:rPr lang="es-ES" sz="2400" b="1" dirty="0">
                <a:solidFill>
                  <a:schemeClr val="tx2">
                    <a:lumMod val="10000"/>
                  </a:schemeClr>
                </a:solidFill>
              </a:rPr>
              <a:t>Que tipo de fuego puedo apagar?</a:t>
            </a:r>
          </a:p>
          <a:p>
            <a:r>
              <a:rPr lang="es-ES" sz="2400" b="1" dirty="0">
                <a:solidFill>
                  <a:schemeClr val="tx2">
                    <a:lumMod val="10000"/>
                  </a:schemeClr>
                </a:solidFill>
              </a:rPr>
              <a:t>¿Cuándo uso el extintor y cuando uso la manguera?</a:t>
            </a:r>
          </a:p>
          <a:p>
            <a:r>
              <a:rPr lang="es-ES" sz="2400" b="1" dirty="0">
                <a:solidFill>
                  <a:schemeClr val="tx2">
                    <a:lumMod val="10000"/>
                  </a:schemeClr>
                </a:solidFill>
              </a:rPr>
              <a:t>¿yo como brigadista puedo usar la manguera contra incendios?</a:t>
            </a:r>
          </a:p>
          <a:p>
            <a:r>
              <a:rPr lang="es-ES" sz="2400" b="1" dirty="0">
                <a:solidFill>
                  <a:schemeClr val="tx2">
                    <a:lumMod val="10000"/>
                  </a:schemeClr>
                </a:solidFill>
              </a:rPr>
              <a:t>¿La podre usar enrollada?</a:t>
            </a:r>
          </a:p>
          <a:p>
            <a:r>
              <a:rPr lang="es-ES" sz="2400" b="1" dirty="0">
                <a:solidFill>
                  <a:schemeClr val="tx2">
                    <a:lumMod val="10000"/>
                  </a:schemeClr>
                </a:solidFill>
              </a:rPr>
              <a:t>¿La manguera tiene un instructivo de uso?</a:t>
            </a:r>
          </a:p>
          <a:p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8530947-BEB4-42F9-9927-F4AC2CC30870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s-ES" dirty="0"/>
              <a:t>Cuando usar la manguera contra incendios</a:t>
            </a:r>
            <a:endParaRPr lang="es-CO" dirty="0"/>
          </a:p>
        </p:txBody>
      </p:sp>
      <p:pic>
        <p:nvPicPr>
          <p:cNvPr id="7" name="Imagen 6" descr="Imagen que contiene exterior, tren, monitor, camión&#10;&#10;Descripción generada automáticamente">
            <a:extLst>
              <a:ext uri="{FF2B5EF4-FFF2-40B4-BE49-F238E27FC236}">
                <a16:creationId xmlns:a16="http://schemas.microsoft.com/office/drawing/2014/main" id="{54C6322D-6BF4-4D78-AF87-DA0192BEE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2271" y="1917142"/>
            <a:ext cx="4107391" cy="267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50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2B513D43-345A-41DF-9288-452B4A4422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" sz="2400" b="1" dirty="0">
                <a:solidFill>
                  <a:schemeClr val="tx2">
                    <a:lumMod val="10000"/>
                  </a:schemeClr>
                </a:solidFill>
              </a:rPr>
              <a:t>¿Cuánta presión tiene  una manguera?</a:t>
            </a:r>
          </a:p>
          <a:p>
            <a:r>
              <a:rPr lang="es-ES" sz="2400" b="1" dirty="0">
                <a:solidFill>
                  <a:schemeClr val="tx2">
                    <a:lumMod val="10000"/>
                  </a:schemeClr>
                </a:solidFill>
              </a:rPr>
              <a:t>¿Cuántos litros de descarga expulsa por minuto?</a:t>
            </a:r>
          </a:p>
          <a:p>
            <a:r>
              <a:rPr lang="es-ES" sz="2400" b="1" dirty="0">
                <a:solidFill>
                  <a:schemeClr val="tx2">
                    <a:lumMod val="10000"/>
                  </a:schemeClr>
                </a:solidFill>
              </a:rPr>
              <a:t>¿Cuánto mide?</a:t>
            </a:r>
          </a:p>
          <a:p>
            <a:r>
              <a:rPr lang="es-ES" sz="2400" b="1" dirty="0">
                <a:solidFill>
                  <a:schemeClr val="tx2">
                    <a:lumMod val="10000"/>
                  </a:schemeClr>
                </a:solidFill>
              </a:rPr>
              <a:t>¿Qué normas la regulan?</a:t>
            </a:r>
          </a:p>
          <a:p>
            <a:r>
              <a:rPr lang="es-ES" sz="2400" b="1" dirty="0">
                <a:solidFill>
                  <a:schemeClr val="tx2">
                    <a:lumMod val="10000"/>
                  </a:schemeClr>
                </a:solidFill>
              </a:rPr>
              <a:t>¿De que esta hecha?</a:t>
            </a:r>
            <a:endParaRPr lang="es-CO" sz="24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8140CDC-DDB6-4CE3-8EB7-7CB69488340A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s-ES" dirty="0"/>
              <a:t>Datos curiosos</a:t>
            </a:r>
            <a:endParaRPr lang="es-CO" dirty="0"/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2647BDBD-DD56-4E00-ABC8-D9F913427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850" y="1106166"/>
            <a:ext cx="4876190" cy="4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97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58D80289-CB83-4AC7-AF26-B3DCA22C24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36983" y="1438841"/>
            <a:ext cx="8160567" cy="41957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O" sz="200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Sirve para combatir incendios a través de pitón de descarga regulable, el cual puede ser industrial o de pistola graduable (GPM). Tiene diferentes tipos de chorro: lluvia, directo y abanico. Su objetivo es combatir incendios con la descarga de agua, agente espumoso para extinguir un fuego por enfriamiento y sofocación.</a:t>
            </a:r>
          </a:p>
          <a:p>
            <a:pPr marL="0" indent="0" algn="just">
              <a:buNone/>
            </a:pPr>
            <a:endParaRPr lang="es-CO" sz="2000" spc="90" dirty="0">
              <a:solidFill>
                <a:schemeClr val="tx2">
                  <a:lumMod val="10000"/>
                </a:schemeClr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CO" sz="2000" spc="90" dirty="0">
              <a:solidFill>
                <a:schemeClr val="tx2">
                  <a:lumMod val="10000"/>
                </a:schemeClr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s-CO" sz="2000" spc="90" dirty="0">
                <a:solidFill>
                  <a:schemeClr val="tx2">
                    <a:lumMod val="10000"/>
                  </a:schemeClr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Hay muchas formas de dañar la manguera de incendios mientras está en uso, como daños mecánicos, daños térmicos, daños orgánicos y daños químicos.</a:t>
            </a:r>
            <a:endParaRPr lang="es-CO" sz="2000" dirty="0">
              <a:solidFill>
                <a:schemeClr val="tx2">
                  <a:lumMod val="10000"/>
                </a:schemeClr>
              </a:solidFill>
              <a:latin typeface="+mn-lt"/>
            </a:endParaRP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1169465-3613-4136-AC11-CEE931ED3EB1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2091538" y="484117"/>
            <a:ext cx="8008923" cy="555047"/>
          </a:xfrm>
        </p:spPr>
        <p:txBody>
          <a:bodyPr/>
          <a:lstStyle/>
          <a:p>
            <a:r>
              <a:rPr lang="es-ES" dirty="0"/>
              <a:t>Manguera contra incendios</a:t>
            </a:r>
            <a:endParaRPr lang="es-CO" dirty="0"/>
          </a:p>
        </p:txBody>
      </p:sp>
      <p:sp>
        <p:nvSpPr>
          <p:cNvPr id="6" name="Símbolo &quot;No permitido&quot; 5">
            <a:extLst>
              <a:ext uri="{FF2B5EF4-FFF2-40B4-BE49-F238E27FC236}">
                <a16:creationId xmlns:a16="http://schemas.microsoft.com/office/drawing/2014/main" id="{781FB70F-4310-4F89-8BB5-0219CAA4DAD7}"/>
              </a:ext>
            </a:extLst>
          </p:cNvPr>
          <p:cNvSpPr/>
          <p:nvPr/>
        </p:nvSpPr>
        <p:spPr>
          <a:xfrm>
            <a:off x="10529533" y="4181361"/>
            <a:ext cx="1524000" cy="1289278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074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CDBFC04-59F9-45C7-8269-152C91A0DF70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s-ES" dirty="0"/>
              <a:t>Que hacer</a:t>
            </a:r>
            <a:endParaRPr lang="es-CO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F012C364-9B96-4AC7-8281-207B056903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9971289"/>
              </p:ext>
            </p:extLst>
          </p:nvPr>
        </p:nvGraphicFramePr>
        <p:xfrm>
          <a:off x="2032000" y="139700"/>
          <a:ext cx="9461500" cy="5998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7" descr="Icono&#10;&#10;Descripción generada automáticamente con confianza media">
            <a:extLst>
              <a:ext uri="{FF2B5EF4-FFF2-40B4-BE49-F238E27FC236}">
                <a16:creationId xmlns:a16="http://schemas.microsoft.com/office/drawing/2014/main" id="{05436598-780D-4CE3-9516-DFB83EC04B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99500" y="48080"/>
            <a:ext cx="2116171" cy="211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26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67737DBC-D73B-4651-A309-018904225C8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" sz="3200" dirty="0"/>
              <a:t>Inspección</a:t>
            </a:r>
          </a:p>
          <a:p>
            <a:r>
              <a:rPr lang="es-ES" sz="3200" dirty="0"/>
              <a:t>Prueba</a:t>
            </a:r>
          </a:p>
          <a:p>
            <a:r>
              <a:rPr lang="es-ES" sz="3200" dirty="0"/>
              <a:t>Mantenimiento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87F443F-BEBC-43E3-B93D-C7223FC9372D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s-ES" dirty="0"/>
              <a:t>Comprobar el buen estado</a:t>
            </a:r>
            <a:endParaRPr lang="es-CO" dirty="0"/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42F30029-33BE-44BE-B7A3-3F4A824EC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3382" y="1245866"/>
            <a:ext cx="4558034" cy="455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00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55F359A9-065F-4C9F-B49B-44E3F7BC30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/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inspección física determinará si la manguera y los acoplamientos han sido vandalizados, están libres de escombros y no presentan evidencia de moho, podredumbre o daños causados </a:t>
            </a:r>
            <a:r>
              <a:rPr lang="es-CO" sz="1800" spc="90" dirty="0">
                <a:solidFill>
                  <a:srgbClr val="0C0C0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​​</a:t>
            </a:r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por productos qu</a:t>
            </a:r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Ebrima" panose="02000000000000000000" pitchFamily="2" charset="0"/>
              </a:rPr>
              <a:t>í</a:t>
            </a:r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micos, quemaduras, cortes, abrasiones y alima</a:t>
            </a:r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Ebrima" panose="02000000000000000000" pitchFamily="2" charset="0"/>
              </a:rPr>
              <a:t>ñ</a:t>
            </a:r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as.</a:t>
            </a:r>
            <a:endParaRPr lang="es-CO" sz="1800" dirty="0">
              <a:solidFill>
                <a:srgbClr val="0C0C0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D27CC2-0692-4B9B-94B4-8772809803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Durante la inspección, se debe realizar una verificación para determinar si la prueba de servicio de la manguera está vigente.</a:t>
            </a:r>
            <a:endParaRPr lang="es-CO" sz="1800" dirty="0">
              <a:solidFill>
                <a:srgbClr val="0C0C0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 interior de la manguera en cada extremo debe ser inspeccionado visualmente para detectar signos físicos de </a:t>
            </a:r>
            <a:r>
              <a:rPr lang="es-CO" sz="1800" spc="90" dirty="0" err="1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deslaminación</a:t>
            </a:r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del revestimiento</a:t>
            </a:r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40D473-435B-4894-A2F1-5F1C4DEAE8AE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s-ES" dirty="0"/>
              <a:t>Inspección de mangueras</a:t>
            </a:r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E5DA8DD-183C-44EA-960D-02330C92C0A0}"/>
              </a:ext>
            </a:extLst>
          </p:cNvPr>
          <p:cNvSpPr txBox="1"/>
          <p:nvPr/>
        </p:nvSpPr>
        <p:spPr>
          <a:xfrm>
            <a:off x="2550807" y="5305065"/>
            <a:ext cx="706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800" b="1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 la manguera no pasa la inspección física, se retirará del servicio y se reparará según sea necesario y se probará el servicio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3251746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>
            <a:extLst>
              <a:ext uri="{FF2B5EF4-FFF2-40B4-BE49-F238E27FC236}">
                <a16:creationId xmlns:a16="http://schemas.microsoft.com/office/drawing/2014/main" id="{5492B830-5BB7-4BD4-ACE3-28CC8BFE39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Después de cada uso, todas las mangueras deben limpiarse.</a:t>
            </a:r>
            <a:endParaRPr lang="es-CO" sz="1800" dirty="0">
              <a:solidFill>
                <a:srgbClr val="0C0C0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 no se puede limpiar la suciedad a fondo con la manguera o si la manguera ha estado en contacto con materiales dañinos, la manguera debe lavarse.</a:t>
            </a:r>
            <a:endParaRPr lang="es-CO" sz="1800" dirty="0">
              <a:solidFill>
                <a:srgbClr val="0C0C0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Si, durante el uso, la manguera ha estado expuesta a materiales peligrosos, debe descontaminarse con el método aprobado para el contaminante.</a:t>
            </a:r>
            <a:endParaRPr lang="es-CO" sz="1800" dirty="0">
              <a:solidFill>
                <a:srgbClr val="0C0C0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E6CBE1-54DA-4BB5-8B73-E04A7CC5645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debe permitir que la manguera cubierta se limpie en seco.</a:t>
            </a:r>
            <a:endParaRPr lang="es-CO" sz="1800" dirty="0">
              <a:solidFill>
                <a:srgbClr val="0C0C0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CO" sz="1800" spc="90" dirty="0">
                <a:solidFill>
                  <a:srgbClr val="0C0C0C"/>
                </a:solidFill>
                <a:effectLst/>
                <a:latin typeface="Ebrima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manguera no debe secarse en pavimentos calientes o bajo luz solar intensa.</a:t>
            </a:r>
            <a:endParaRPr lang="es-CO" sz="1800" dirty="0">
              <a:solidFill>
                <a:srgbClr val="0C0C0C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6D81507-34E4-4328-B598-4E5FDD41F899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es-ES" dirty="0"/>
              <a:t>Limpieza y secado de mangueras</a:t>
            </a:r>
            <a:endParaRPr lang="es-CO" dirty="0"/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834BE03F-FCAE-4A4A-921A-C3A3F18CC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984" y="3302000"/>
            <a:ext cx="3209588" cy="320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868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Positiva Compañía de Seguros 2016">
  <a:themeElements>
    <a:clrScheme name="Positiva">
      <a:dk1>
        <a:srgbClr val="FF8A00"/>
      </a:dk1>
      <a:lt1>
        <a:srgbClr val="7C7C7C"/>
      </a:lt1>
      <a:dk2>
        <a:srgbClr val="FF8A00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Banco de Portadas">
  <a:themeElements>
    <a:clrScheme name="Positiva">
      <a:dk1>
        <a:srgbClr val="FF8A00"/>
      </a:dk1>
      <a:lt1>
        <a:srgbClr val="7C7C7C"/>
      </a:lt1>
      <a:dk2>
        <a:srgbClr val="FF8A00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ae9388c0-b1e2-40ea-b6a8-c51c7913cbd2">H7EN5MXTHQNV-1513-257</_dlc_DocId>
    <_dlc_DocIdUrl xmlns="ae9388c0-b1e2-40ea-b6a8-c51c7913cbd2">
      <Url>https://www.mincultura.gov.co/ministerio/recursos-humanos/_layouts/15/DocIdRedir.aspx?ID=H7EN5MXTHQNV-1513-257</Url>
      <Description>H7EN5MXTHQNV-1513-257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A81FD8BE8D33941B641A993FB072DFD" ma:contentTypeVersion="2" ma:contentTypeDescription="Crear nuevo documento." ma:contentTypeScope="" ma:versionID="10a98ce036d8a2255ee32d4e20cf8e1b">
  <xsd:schema xmlns:xsd="http://www.w3.org/2001/XMLSchema" xmlns:xs="http://www.w3.org/2001/XMLSchema" xmlns:p="http://schemas.microsoft.com/office/2006/metadata/properties" xmlns:ns1="http://schemas.microsoft.com/sharepoint/v3" xmlns:ns2="ae9388c0-b1e2-40ea-b6a8-c51c7913cbd2" targetNamespace="http://schemas.microsoft.com/office/2006/metadata/properties" ma:root="true" ma:fieldsID="2da0221a89756a2ec0c2db0b0b4be7e2" ns1:_="" ns2:_="">
    <xsd:import namespace="http://schemas.microsoft.com/sharepoint/v3"/>
    <xsd:import namespace="ae9388c0-b1e2-40ea-b6a8-c51c7913cb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Fecha de inicio programada" ma:internalName="PublishingStartDate">
      <xsd:simpleType>
        <xsd:restriction base="dms:Unknown"/>
      </xsd:simpleType>
    </xsd:element>
    <xsd:element name="PublishingExpirationDate" ma:index="12" nillable="true" ma:displayName="Fecha de finalización programada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388c0-b1e2-40ea-b6a8-c51c7913cb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F1323A-042B-4753-8429-2A42956EC2D4}"/>
</file>

<file path=customXml/itemProps2.xml><?xml version="1.0" encoding="utf-8"?>
<ds:datastoreItem xmlns:ds="http://schemas.openxmlformats.org/officeDocument/2006/customXml" ds:itemID="{646131D7-8D9E-450C-9BC6-D04504094C1D}"/>
</file>

<file path=customXml/itemProps3.xml><?xml version="1.0" encoding="utf-8"?>
<ds:datastoreItem xmlns:ds="http://schemas.openxmlformats.org/officeDocument/2006/customXml" ds:itemID="{5CA74B54-1313-4A46-BBEE-4D56F321B473}"/>
</file>

<file path=customXml/itemProps4.xml><?xml version="1.0" encoding="utf-8"?>
<ds:datastoreItem xmlns:ds="http://schemas.openxmlformats.org/officeDocument/2006/customXml" ds:itemID="{FED9E03E-30B2-47B4-846E-6B9BE8A03962}"/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8020</TotalTime>
  <Words>523</Words>
  <Application>Microsoft Office PowerPoint</Application>
  <PresentationFormat>Panorámica</PresentationFormat>
  <Paragraphs>48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4" baseType="lpstr">
      <vt:lpstr>Positiva Compañía de Seguros 2016</vt:lpstr>
      <vt:lpstr>Banco de Portadas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Entendiendo todo esto, podemos afirmar que los brigadistas con conocimientos en Gabinetes contra incendios, comprenden y responden correctamente a una emergencia de incendio y a situaciones donde se involucren peligro por temperatura, aplicando los procedimientos de la brigada contra incendios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Olver Lopez Patiño</dc:creator>
  <cp:lastModifiedBy>DIEGO ALEJANDRO MORA RODRIGUEZ</cp:lastModifiedBy>
  <cp:revision>414</cp:revision>
  <dcterms:created xsi:type="dcterms:W3CDTF">2016-06-13T19:39:58Z</dcterms:created>
  <dcterms:modified xsi:type="dcterms:W3CDTF">2022-03-24T21:27:46Z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0x0101006A81FD8BE8D33941B641A993FB072DFD</vt:lpwstr>
  </property>
  <property fmtid="{D5CDD505-2E9C-101B-9397-08002B2CF9AE}" pid="3" name="_dlc_DocIdItemGuid">
    <vt:lpwstr>0f6a5a52-0f06-4894-921d-97e7aa47a7fb</vt:lpwstr>
  </property>
</Properties>
</file>