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7"/>
    <p:restoredTop sz="96024"/>
  </p:normalViewPr>
  <p:slideViewPr>
    <p:cSldViewPr snapToGrid="0" snapToObjects="1">
      <p:cViewPr varScale="1">
        <p:scale>
          <a:sx n="109" d="100"/>
          <a:sy n="109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07D-A637-8012-C812-E9A8CC5FB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Lenguaje inclusivo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1EE5B3-4788-71B1-74D0-32BE826D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1828799"/>
            <a:ext cx="1447800" cy="261257"/>
          </a:xfrm>
        </p:spPr>
        <p:txBody>
          <a:bodyPr>
            <a:normAutofit fontScale="47500" lnSpcReduction="20000"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85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BF3D1-D9F2-2AFD-B1E6-E2D8418B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547204"/>
            <a:ext cx="10520989" cy="4367821"/>
          </a:xfrm>
        </p:spPr>
        <p:txBody>
          <a:bodyPr>
            <a:normAutofit fontScale="90000"/>
          </a:bodyPr>
          <a:lstStyle/>
          <a:p>
            <a:r>
              <a:rPr lang="es-CO" dirty="0"/>
              <a:t>reconocer que describir y nombrar </a:t>
            </a:r>
            <a:r>
              <a:rPr lang="es-CO" b="1" dirty="0"/>
              <a:t>la negritud </a:t>
            </a:r>
            <a:r>
              <a:rPr lang="es-CO" dirty="0"/>
              <a:t>como componente estructural de las Naciones (fuera de África) han requerido procesos reivindicativos (aún vigentes); </a:t>
            </a:r>
            <a:r>
              <a:rPr lang="es-CO" dirty="0">
                <a:solidFill>
                  <a:srgbClr val="FF0000"/>
                </a:solidFill>
              </a:rPr>
              <a:t>el Indigenismo </a:t>
            </a:r>
            <a:r>
              <a:rPr lang="es-CO" dirty="0"/>
              <a:t>para ser nombrado ha requerido un proceso aún vigente de reconocimientos (nombrar a alguien “</a:t>
            </a:r>
            <a:r>
              <a:rPr lang="es-CO" dirty="0">
                <a:solidFill>
                  <a:srgbClr val="FF0000"/>
                </a:solidFill>
              </a:rPr>
              <a:t>indio</a:t>
            </a:r>
            <a:r>
              <a:rPr lang="es-CO" dirty="0"/>
              <a:t>” o “</a:t>
            </a:r>
            <a:r>
              <a:rPr lang="es-CO" b="1" dirty="0"/>
              <a:t>negro</a:t>
            </a:r>
            <a:r>
              <a:rPr lang="es-CO" dirty="0"/>
              <a:t>” hasta hace poco tiempo era </a:t>
            </a:r>
            <a:r>
              <a:rPr lang="es-CO" b="1" dirty="0"/>
              <a:t>peyorativo)</a:t>
            </a:r>
            <a:r>
              <a:rPr lang="es-CO" dirty="0"/>
              <a:t>.</a:t>
            </a:r>
            <a:br>
              <a:rPr lang="es-CO" dirty="0"/>
            </a:b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27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61374-3E3D-C560-F4A3-7A83FC0A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3785532"/>
          </a:xfrm>
        </p:spPr>
        <p:txBody>
          <a:bodyPr>
            <a:normAutofit/>
          </a:bodyPr>
          <a:lstStyle/>
          <a:p>
            <a:r>
              <a:rPr lang="es-CO" dirty="0"/>
              <a:t>En conclusión el </a:t>
            </a:r>
            <a:r>
              <a:rPr lang="es-CO" b="1" dirty="0"/>
              <a:t>lenguaje incluyente </a:t>
            </a:r>
            <a:r>
              <a:rPr lang="es-CO" dirty="0"/>
              <a:t>o inclusivo es  un modo de expresión oral, escrito y visual que busca dar igual valor a las personas al poner de manifiesto la diversidad que compone a la sociedad y dar visibilidad a quienes de ella participan</a:t>
            </a:r>
            <a:br>
              <a:rPr lang="es-CO" dirty="0"/>
            </a:b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9A1CE9-8BED-425C-2BA3-6FDA50129A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5974" y="3934991"/>
            <a:ext cx="5217643" cy="2556740"/>
          </a:xfrm>
        </p:spPr>
      </p:pic>
    </p:spTree>
    <p:extLst>
      <p:ext uri="{BB962C8B-B14F-4D97-AF65-F5344CB8AC3E}">
        <p14:creationId xmlns:p14="http://schemas.microsoft.com/office/powerpoint/2010/main" val="1038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05E82-789F-C26A-09D5-98D3B4E2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El lenguaje</a:t>
            </a:r>
            <a:r>
              <a:rPr lang="es-CO" dirty="0"/>
              <a:t>, según </a:t>
            </a:r>
            <a:r>
              <a:rPr lang="es-CO" dirty="0" err="1"/>
              <a:t>robin</a:t>
            </a:r>
            <a:r>
              <a:rPr lang="es-CO" dirty="0"/>
              <a:t> </a:t>
            </a:r>
            <a:r>
              <a:rPr lang="es-CO" dirty="0" err="1"/>
              <a:t>Dumbar</a:t>
            </a:r>
            <a:r>
              <a:rPr lang="es-CO" dirty="0"/>
              <a:t>, podía haber surgido como una herramienta para facilitar las socializaciones, esto a su vez “</a:t>
            </a:r>
            <a:r>
              <a:rPr lang="es-CO" i="1" dirty="0">
                <a:solidFill>
                  <a:schemeClr val="accent1">
                    <a:lumMod val="75000"/>
                  </a:schemeClr>
                </a:solidFill>
              </a:rPr>
              <a:t>podía mejorar la cooperación, la supervivencia”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42E9AF-49AB-6AD6-2724-7C81D8B1DE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92811" y="2366963"/>
            <a:ext cx="5406377" cy="34242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5E2AAC-3D2B-6178-B71D-15A368FB1C9D}"/>
              </a:ext>
            </a:extLst>
          </p:cNvPr>
          <p:cNvSpPr txBox="1"/>
          <p:nvPr/>
        </p:nvSpPr>
        <p:spPr>
          <a:xfrm>
            <a:off x="8904515" y="2852057"/>
            <a:ext cx="2253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Robin </a:t>
            </a:r>
            <a:r>
              <a:rPr lang="es-CO" dirty="0" err="1"/>
              <a:t>Dumbar</a:t>
            </a:r>
            <a:r>
              <a:rPr lang="es-CO" dirty="0"/>
              <a:t> : antropólogo , psicólogo y biólogo Británico entre otros dirige el proyecto de la British </a:t>
            </a:r>
            <a:r>
              <a:rPr lang="es-CO" dirty="0" err="1"/>
              <a:t>Academy</a:t>
            </a:r>
            <a:r>
              <a:rPr lang="es-CO" dirty="0"/>
              <a:t>: “De Lucy al el leguaje: La </a:t>
            </a:r>
            <a:r>
              <a:rPr lang="es-CO" dirty="0" err="1"/>
              <a:t>arqueologia</a:t>
            </a:r>
            <a:r>
              <a:rPr lang="es-CO" dirty="0"/>
              <a:t> del cerebro social”</a:t>
            </a:r>
          </a:p>
        </p:txBody>
      </p:sp>
    </p:spTree>
    <p:extLst>
      <p:ext uri="{BB962C8B-B14F-4D97-AF65-F5344CB8AC3E}">
        <p14:creationId xmlns:p14="http://schemas.microsoft.com/office/powerpoint/2010/main" val="32057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5BE4D-234B-BC6B-3832-5009992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174857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El lenguaje</a:t>
            </a:r>
            <a:r>
              <a:rPr lang="es-CO" dirty="0"/>
              <a:t>, a su vez, constituye una herramienta de cohesión en las sociedades que a su vez reduce la necesidad de estar en contacto íntimo con los demás a nivel físico y social 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9846537F-7F95-592B-0333-B235223231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48743" y="2865759"/>
            <a:ext cx="4452257" cy="3072057"/>
          </a:xfrm>
        </p:spPr>
      </p:pic>
    </p:spTree>
    <p:extLst>
      <p:ext uri="{BB962C8B-B14F-4D97-AF65-F5344CB8AC3E}">
        <p14:creationId xmlns:p14="http://schemas.microsoft.com/office/powerpoint/2010/main" val="21322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2F5F3-6483-A155-E4B3-18680ACF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1630888"/>
            <a:ext cx="10363825" cy="3424107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El lenguaje </a:t>
            </a:r>
            <a:r>
              <a:rPr lang="es-CO" dirty="0"/>
              <a:t>como podemos inferir es el medio más cercano a 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la inclusión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🥰 </a:t>
            </a:r>
            <a:r>
              <a:rPr lang="es-CO" dirty="0"/>
              <a:t>o </a:t>
            </a:r>
            <a:r>
              <a:rPr lang="es-CO" dirty="0">
                <a:solidFill>
                  <a:srgbClr val="FF0000"/>
                </a:solidFill>
              </a:rPr>
              <a:t>la discriminación😝</a:t>
            </a:r>
            <a:r>
              <a:rPr lang="es-CO" dirty="0"/>
              <a:t>, pues acerca a las personas o las aleja; </a:t>
            </a:r>
            <a:br>
              <a:rPr lang="es-CO" dirty="0"/>
            </a:br>
            <a:r>
              <a:rPr lang="es-CO" dirty="0"/>
              <a:t>también sirve para describir los objetos, lugares y situaciones como las ve o percibe quien es el sujeto o sujeta observador (a) sobre lo que es observado, descrito o valorado </a:t>
            </a:r>
          </a:p>
        </p:txBody>
      </p:sp>
    </p:spTree>
    <p:extLst>
      <p:ext uri="{BB962C8B-B14F-4D97-AF65-F5344CB8AC3E}">
        <p14:creationId xmlns:p14="http://schemas.microsoft.com/office/powerpoint/2010/main" val="24272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CBBF-E5BA-A3BD-A91A-DED578C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4" y="951515"/>
            <a:ext cx="10227442" cy="2477485"/>
          </a:xfrm>
        </p:spPr>
        <p:txBody>
          <a:bodyPr>
            <a:normAutofit/>
          </a:bodyPr>
          <a:lstStyle/>
          <a:p>
            <a:r>
              <a:rPr lang="es-CO" dirty="0"/>
              <a:t>Casi siempre mencionamos un caso cercano a la literatura Afrodescendiente </a:t>
            </a:r>
            <a:r>
              <a:rPr lang="es-CO" dirty="0" err="1"/>
              <a:t>Norteaméricana</a:t>
            </a:r>
            <a:r>
              <a:rPr lang="es-CO" dirty="0"/>
              <a:t>, es el de la fallecida escritora y académica </a:t>
            </a:r>
            <a:r>
              <a:rPr lang="es-CO" dirty="0" err="1"/>
              <a:t>bell</a:t>
            </a:r>
            <a:r>
              <a:rPr lang="es-CO" dirty="0"/>
              <a:t> </a:t>
            </a:r>
            <a:r>
              <a:rPr lang="es-CO" dirty="0" err="1"/>
              <a:t>hooks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E91066-5FAB-6760-6965-9D52A21742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3995" y="3429000"/>
            <a:ext cx="5386387" cy="3000470"/>
          </a:xfrm>
        </p:spPr>
      </p:pic>
    </p:spTree>
    <p:extLst>
      <p:ext uri="{BB962C8B-B14F-4D97-AF65-F5344CB8AC3E}">
        <p14:creationId xmlns:p14="http://schemas.microsoft.com/office/powerpoint/2010/main" val="349013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535E3-5F78-79E4-9266-349983F0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184575"/>
            <a:ext cx="9731828" cy="1512908"/>
          </a:xfrm>
        </p:spPr>
        <p:txBody>
          <a:bodyPr>
            <a:normAutofit fontScale="90000"/>
          </a:bodyPr>
          <a:lstStyle/>
          <a:p>
            <a:r>
              <a:rPr lang="es-CO" dirty="0"/>
              <a:t>ELLA decidió adoptar el nombre de su bisabuela materna. Esto acontece como un acto simbólico y de reconocimiento a su legado como mujer </a:t>
            </a:r>
            <a:r>
              <a:rPr lang="es-CO" b="1" dirty="0"/>
              <a:t>negra</a:t>
            </a:r>
            <a:r>
              <a:rPr lang="es-CO" dirty="0"/>
              <a:t> y, al escribir todo el nombre en </a:t>
            </a:r>
            <a:r>
              <a:rPr lang="es-CO" cap="none" dirty="0"/>
              <a:t>minúsculas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9E43EB-CEC9-8BE4-F564-FD364DE236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85873" y="5745163"/>
            <a:ext cx="33678" cy="460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1DBB82-A885-0588-AFCA-6231E5B3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3335317"/>
            <a:ext cx="2076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2E2D9-4F7F-83CF-E72E-078A2DD7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521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s-CO" cap="none" dirty="0"/>
              <a:t>Bell </a:t>
            </a:r>
            <a:r>
              <a:rPr lang="es-CO" cap="none" dirty="0" err="1"/>
              <a:t>hooks</a:t>
            </a:r>
            <a:r>
              <a:rPr lang="es-CO" cap="none" dirty="0"/>
              <a:t> </a:t>
            </a:r>
            <a:r>
              <a:rPr lang="es-CO" dirty="0"/>
              <a:t>quiso cuestionar la estructura gramatical que define que los nombres propios se deben escribir en mayúscula, porque consideraba que </a:t>
            </a:r>
            <a:r>
              <a:rPr lang="es-CO" b="1" dirty="0"/>
              <a:t>lo más importante no era el nombre propio o de la persona, sino </a:t>
            </a:r>
            <a:r>
              <a:rPr lang="es-CO" b="1" dirty="0">
                <a:solidFill>
                  <a:schemeClr val="accent3">
                    <a:lumMod val="75000"/>
                  </a:schemeClr>
                </a:solidFill>
              </a:rPr>
              <a:t>el mensaje </a:t>
            </a:r>
            <a:r>
              <a:rPr lang="es-CO" b="1" dirty="0"/>
              <a:t>y </a:t>
            </a:r>
            <a:r>
              <a:rPr lang="es-CO" b="1" dirty="0">
                <a:solidFill>
                  <a:schemeClr val="accent3">
                    <a:lumMod val="75000"/>
                  </a:schemeClr>
                </a:solidFill>
              </a:rPr>
              <a:t>las ideas </a:t>
            </a:r>
            <a:r>
              <a:rPr lang="es-CO" b="1" dirty="0"/>
              <a:t>que se transmiten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470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40538-BA46-8C51-3483-5BB16014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1513"/>
            <a:ext cx="10429875" cy="1957387"/>
          </a:xfrm>
        </p:spPr>
        <p:txBody>
          <a:bodyPr>
            <a:normAutofit/>
          </a:bodyPr>
          <a:lstStyle/>
          <a:p>
            <a:r>
              <a:rPr lang="es-CO" b="1" dirty="0"/>
              <a:t>El lenguaje </a:t>
            </a:r>
            <a:r>
              <a:rPr lang="es-CO" dirty="0"/>
              <a:t>ha sido más diferenciante en relación al  </a:t>
            </a:r>
            <a:r>
              <a:rPr lang="es-CO" dirty="0">
                <a:solidFill>
                  <a:srgbClr val="FFC000"/>
                </a:solidFill>
              </a:rPr>
              <a:t>género</a:t>
            </a:r>
            <a:r>
              <a:rPr lang="es-CO" dirty="0"/>
              <a:t>, la </a:t>
            </a:r>
            <a:r>
              <a:rPr lang="es-CO" dirty="0">
                <a:solidFill>
                  <a:srgbClr val="FFC000"/>
                </a:solidFill>
              </a:rPr>
              <a:t>etnia</a:t>
            </a:r>
            <a:r>
              <a:rPr lang="es-CO" dirty="0"/>
              <a:t> y la </a:t>
            </a:r>
            <a:r>
              <a:rPr lang="es-CO" dirty="0">
                <a:solidFill>
                  <a:srgbClr val="FFC000"/>
                </a:solidFill>
              </a:rPr>
              <a:t>clase</a:t>
            </a:r>
            <a:r>
              <a:rPr lang="es-CO" dirty="0"/>
              <a:t>, variables que se entrelazan e impactan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BB4992-94D5-861F-AD6B-CE3F4741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2392303"/>
            <a:ext cx="4886325" cy="367359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CC113FB-168B-098E-A9EA-3EEFAAF043E6}"/>
              </a:ext>
            </a:extLst>
          </p:cNvPr>
          <p:cNvSpPr/>
          <p:nvPr/>
        </p:nvSpPr>
        <p:spPr>
          <a:xfrm>
            <a:off x="6643688" y="2500314"/>
            <a:ext cx="1385887" cy="442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8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E86FD-AA9C-A0B9-C9A2-A37813D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618517"/>
            <a:ext cx="10606714" cy="2310421"/>
          </a:xfrm>
        </p:spPr>
        <p:txBody>
          <a:bodyPr>
            <a:normAutofit/>
          </a:bodyPr>
          <a:lstStyle/>
          <a:p>
            <a:br>
              <a:rPr lang="es-CO" dirty="0"/>
            </a:br>
            <a:r>
              <a:rPr lang="es-CO" dirty="0"/>
              <a:t>Nombrar en femenino ha sido logrado por la reivindicación de los feminismos</a:t>
            </a:r>
            <a:br>
              <a:rPr lang="es-CO" dirty="0"/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F7B3B-C2D6-8100-53D0-29130D97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2489500"/>
            <a:ext cx="7229475" cy="37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282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H7EN5MXTHQNV-1513-308</_dlc_DocId>
    <_dlc_DocIdUrl xmlns="ae9388c0-b1e2-40ea-b6a8-c51c7913cbd2">
      <Url>https://www.mincultura.gov.co/ministerio/recursos-humanos/_layouts/15/DocIdRedir.aspx?ID=H7EN5MXTHQNV-1513-308</Url>
      <Description>H7EN5MXTHQNV-1513-308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FC1B8-DE86-49CE-B31F-3377C5F2431C}"/>
</file>

<file path=customXml/itemProps2.xml><?xml version="1.0" encoding="utf-8"?>
<ds:datastoreItem xmlns:ds="http://schemas.openxmlformats.org/officeDocument/2006/customXml" ds:itemID="{02BFEBAF-3FE3-4A67-903A-268415271D20}"/>
</file>

<file path=customXml/itemProps3.xml><?xml version="1.0" encoding="utf-8"?>
<ds:datastoreItem xmlns:ds="http://schemas.openxmlformats.org/officeDocument/2006/customXml" ds:itemID="{9FB68445-ADE2-41F4-92FF-2581AD263724}"/>
</file>

<file path=customXml/itemProps4.xml><?xml version="1.0" encoding="utf-8"?>
<ds:datastoreItem xmlns:ds="http://schemas.openxmlformats.org/officeDocument/2006/customXml" ds:itemID="{6B92D6BE-D8DE-4803-A79E-B5CDDDEDE5CF}"/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376</TotalTime>
  <Words>404</Words>
  <Application>Microsoft Macintosh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Lenguaje inclusivo</vt:lpstr>
      <vt:lpstr>El lenguaje, según robin Dumbar, podía haber surgido como una herramienta para facilitar las socializaciones, esto a su vez “podía mejorar la cooperación, la supervivencia”</vt:lpstr>
      <vt:lpstr>El lenguaje, a su vez, constituye una herramienta de cohesión en las sociedades que a su vez reduce la necesidad de estar en contacto íntimo con los demás a nivel físico y social </vt:lpstr>
      <vt:lpstr>El lenguaje como podemos inferir es el medio más cercano a la inclusión🥰 o la discriminación😝, pues acerca a las personas o las aleja;  también sirve para describir los objetos, lugares y situaciones como las ve o percibe quien es el sujeto o sujeta observador (a) sobre lo que es observado, descrito o valorado </vt:lpstr>
      <vt:lpstr>Casi siempre mencionamos un caso cercano a la literatura Afrodescendiente Norteaméricana, es el de la fallecida escritora y académica bell hooks</vt:lpstr>
      <vt:lpstr>ELLA decidió adoptar el nombre de su bisabuela materna. Esto acontece como un acto simbólico y de reconocimiento a su legado como mujer negra y, al escribir todo el nombre en minúsculas</vt:lpstr>
      <vt:lpstr>Bell hooks quiso cuestionar la estructura gramatical que define que los nombres propios se deben escribir en mayúscula, porque consideraba que lo más importante no era el nombre propio o de la persona, sino el mensaje y las ideas que se transmiten</vt:lpstr>
      <vt:lpstr>El lenguaje ha sido más diferenciante en relación al  género, la etnia y la clase, variables que se entrelazan e impactan</vt:lpstr>
      <vt:lpstr> Nombrar en femenino ha sido logrado por la reivindicación de los feminismos </vt:lpstr>
      <vt:lpstr>reconocer que describir y nombrar la negritud como componente estructural de las Naciones (fuera de África) han requerido procesos reivindicativos (aún vigentes); el Indigenismo para ser nombrado ha requerido un proceso aún vigente de reconocimientos (nombrar a alguien “indio” o “negro” hasta hace poco tiempo era peyorativo).  </vt:lpstr>
      <vt:lpstr>En conclusión el lenguaje incluyente o inclusivo es  un modo de expresión oral, escrito y visual que busca dar igual valor a las personas al poner de manifiesto la diversidad que compone a la sociedad y dar visibilidad a quienes de ella participan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inclusivo</dc:title>
  <dc:creator>Microsoft Office User</dc:creator>
  <cp:lastModifiedBy>Microsoft Office User</cp:lastModifiedBy>
  <cp:revision>7</cp:revision>
  <dcterms:created xsi:type="dcterms:W3CDTF">2022-07-18T12:06:13Z</dcterms:created>
  <dcterms:modified xsi:type="dcterms:W3CDTF">2022-07-19T00:46:07Z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60d049ee-21f4-46da-831b-9d6012290c1c</vt:lpwstr>
  </property>
</Properties>
</file>