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</p:sldIdLst>
  <p:sldSz cx="18288000" cy="10287000"/>
  <p:notesSz cx="6858000" cy="9144000"/>
  <p:embeddedFontLst>
    <p:embeddedFont>
      <p:font typeface="Meiryo" panose="020B0604030504040204" pitchFamily="34" charset="-128"/>
      <p:regular r:id="rId13"/>
      <p:bold r:id="rId14"/>
      <p:italic r:id="rId15"/>
      <p:boldItalic r:id="rId16"/>
    </p:embeddedFont>
    <p:embeddedFont>
      <p:font typeface="Aileron Heavy" panose="020B0604020202020204" charset="0"/>
      <p:regular r:id="rId17"/>
    </p:embeddedFont>
    <p:embeddedFont>
      <p:font typeface="Aileron Heavy Bold" panose="020B0604020202020204" charset="0"/>
      <p:regular r:id="rId18"/>
    </p:embeddedFont>
    <p:embeddedFont>
      <p:font typeface="Aileron Regular" panose="020B0604020202020204" charset="0"/>
      <p:regular r:id="rId19"/>
    </p:embeddedFont>
    <p:embeddedFont>
      <p:font typeface="Aileron Regular Bold" panose="020B0604020202020204" charset="0"/>
      <p:regular r:id="rId20"/>
    </p:embeddedFont>
    <p:embeddedFont>
      <p:font typeface="Assistant Bold" pitchFamily="2" charset="-79"/>
      <p:regular r:id="rId21"/>
      <p:bold r:id="rId22"/>
    </p:embeddedFont>
    <p:embeddedFont>
      <p:font typeface="Assistant Regular" pitchFamily="2" charset="-79"/>
      <p:regular r:id="rId23"/>
    </p:embeddedFont>
    <p:embeddedFont>
      <p:font typeface="Assistant Regular Bold" panose="020B0604020202020204" charset="-79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Telegraf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1134A-5EEC-E862-5C22-611BB9D09857}" v="1" dt="2022-02-10T13:57:11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sv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6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7.xml"/><Relationship Id="rId5" Type="http://schemas.microsoft.com/office/2007/relationships/media" Target="../media/media3.mp4"/><Relationship Id="rId15" Type="http://schemas.openxmlformats.org/officeDocument/2006/relationships/image" Target="../media/image23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3" Type="http://schemas.openxmlformats.org/officeDocument/2006/relationships/image" Target="../media/image26.svg"/><Relationship Id="rId21" Type="http://schemas.openxmlformats.org/officeDocument/2006/relationships/image" Target="../media/image44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48.sv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7.pn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6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55.png"/><Relationship Id="rId3" Type="http://schemas.openxmlformats.org/officeDocument/2006/relationships/image" Target="../media/image30.svg"/><Relationship Id="rId21" Type="http://schemas.openxmlformats.org/officeDocument/2006/relationships/image" Target="../media/image58.svg"/><Relationship Id="rId7" Type="http://schemas.openxmlformats.org/officeDocument/2006/relationships/image" Target="../media/image50.svg"/><Relationship Id="rId12" Type="http://schemas.openxmlformats.org/officeDocument/2006/relationships/image" Target="../media/image35.png"/><Relationship Id="rId17" Type="http://schemas.openxmlformats.org/officeDocument/2006/relationships/image" Target="../media/image54.svg"/><Relationship Id="rId25" Type="http://schemas.openxmlformats.org/officeDocument/2006/relationships/image" Target="../media/image62.svg"/><Relationship Id="rId2" Type="http://schemas.openxmlformats.org/officeDocument/2006/relationships/image" Target="../media/image2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4.svg"/><Relationship Id="rId24" Type="http://schemas.openxmlformats.org/officeDocument/2006/relationships/image" Target="../media/image61.png"/><Relationship Id="rId5" Type="http://schemas.openxmlformats.org/officeDocument/2006/relationships/image" Target="../media/image28.svg"/><Relationship Id="rId15" Type="http://schemas.openxmlformats.org/officeDocument/2006/relationships/image" Target="../media/image52.svg"/><Relationship Id="rId23" Type="http://schemas.openxmlformats.org/officeDocument/2006/relationships/image" Target="../media/image60.svg"/><Relationship Id="rId10" Type="http://schemas.openxmlformats.org/officeDocument/2006/relationships/image" Target="../media/image33.png"/><Relationship Id="rId19" Type="http://schemas.openxmlformats.org/officeDocument/2006/relationships/image" Target="../media/image56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24" t="1574" b="3312"/>
          <a:stretch>
            <a:fillRect/>
          </a:stretch>
        </p:blipFill>
        <p:spPr>
          <a:xfrm>
            <a:off x="11217724" y="0"/>
            <a:ext cx="7070276" cy="10412464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1013809"/>
            <a:ext cx="18288000" cy="9575"/>
          </a:xfrm>
          <a:prstGeom prst="rect">
            <a:avLst/>
          </a:prstGeom>
          <a:solidFill>
            <a:srgbClr val="FE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586787" y="400050"/>
            <a:ext cx="63520" cy="1237093"/>
          </a:xfrm>
          <a:prstGeom prst="rect">
            <a:avLst/>
          </a:prstGeom>
          <a:solidFill>
            <a:srgbClr val="C0E8DF"/>
          </a:solidFill>
        </p:spPr>
      </p:sp>
      <p:grpSp>
        <p:nvGrpSpPr>
          <p:cNvPr id="5" name="Group 5"/>
          <p:cNvGrpSpPr/>
          <p:nvPr/>
        </p:nvGrpSpPr>
        <p:grpSpPr>
          <a:xfrm rot="-10800000">
            <a:off x="16770298" y="8769298"/>
            <a:ext cx="489002" cy="489002"/>
            <a:chOff x="0" y="0"/>
            <a:chExt cx="652003" cy="652003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 rot="-10800000">
              <a:off x="0" y="0"/>
              <a:ext cx="652003" cy="652003"/>
              <a:chOff x="0" y="0"/>
              <a:chExt cx="6355080" cy="63550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5080" cy="6355080"/>
              </a:xfrm>
              <a:custGeom>
                <a:avLst/>
                <a:gdLst/>
                <a:ahLst/>
                <a:cxnLst/>
                <a:rect l="l" t="t" r="r" b="b"/>
                <a:pathLst>
                  <a:path w="6355080" h="6355080">
                    <a:moveTo>
                      <a:pt x="3177540" y="6355080"/>
                    </a:moveTo>
                    <a:cubicBezTo>
                      <a:pt x="2329180" y="6355080"/>
                      <a:pt x="1530350" y="6024880"/>
                      <a:pt x="930910" y="5424170"/>
                    </a:cubicBezTo>
                    <a:cubicBezTo>
                      <a:pt x="330200" y="4824730"/>
                      <a:pt x="0" y="4025900"/>
                      <a:pt x="0" y="3177540"/>
                    </a:cubicBezTo>
                    <a:cubicBezTo>
                      <a:pt x="0" y="2329180"/>
                      <a:pt x="330200" y="1530350"/>
                      <a:pt x="930910" y="930910"/>
                    </a:cubicBezTo>
                    <a:cubicBezTo>
                      <a:pt x="1530350" y="330200"/>
                      <a:pt x="2329180" y="0"/>
                      <a:pt x="3177540" y="0"/>
                    </a:cubicBezTo>
                    <a:cubicBezTo>
                      <a:pt x="4025900" y="0"/>
                      <a:pt x="4824730" y="330200"/>
                      <a:pt x="5424170" y="930910"/>
                    </a:cubicBezTo>
                    <a:cubicBezTo>
                      <a:pt x="6024880" y="1531620"/>
                      <a:pt x="6355080" y="2329180"/>
                      <a:pt x="6355080" y="3177540"/>
                    </a:cubicBezTo>
                    <a:cubicBezTo>
                      <a:pt x="6355080" y="4025900"/>
                      <a:pt x="6024880" y="4824730"/>
                      <a:pt x="5424170" y="5424170"/>
                    </a:cubicBezTo>
                    <a:cubicBezTo>
                      <a:pt x="4824730" y="6024880"/>
                      <a:pt x="4025900" y="6355080"/>
                      <a:pt x="3177540" y="6355080"/>
                    </a:cubicBezTo>
                    <a:close/>
                    <a:moveTo>
                      <a:pt x="3177540" y="190500"/>
                    </a:moveTo>
                    <a:cubicBezTo>
                      <a:pt x="2379980" y="190500"/>
                      <a:pt x="1629410" y="501650"/>
                      <a:pt x="1065530" y="1065530"/>
                    </a:cubicBezTo>
                    <a:cubicBezTo>
                      <a:pt x="501650" y="1629410"/>
                      <a:pt x="190500" y="2379980"/>
                      <a:pt x="190500" y="3177540"/>
                    </a:cubicBezTo>
                    <a:cubicBezTo>
                      <a:pt x="190500" y="3975100"/>
                      <a:pt x="501650" y="4725670"/>
                      <a:pt x="1065530" y="5289550"/>
                    </a:cubicBezTo>
                    <a:cubicBezTo>
                      <a:pt x="1629410" y="5853430"/>
                      <a:pt x="2379980" y="6164580"/>
                      <a:pt x="3177540" y="6164580"/>
                    </a:cubicBezTo>
                    <a:cubicBezTo>
                      <a:pt x="3975100" y="6164580"/>
                      <a:pt x="4725670" y="5853430"/>
                      <a:pt x="5289550" y="5289550"/>
                    </a:cubicBezTo>
                    <a:cubicBezTo>
                      <a:pt x="5853430" y="4725670"/>
                      <a:pt x="6164580" y="3975100"/>
                      <a:pt x="6164580" y="3177540"/>
                    </a:cubicBezTo>
                    <a:cubicBezTo>
                      <a:pt x="6164580" y="2379980"/>
                      <a:pt x="5853430" y="1629410"/>
                      <a:pt x="5289550" y="1065530"/>
                    </a:cubicBezTo>
                    <a:cubicBezTo>
                      <a:pt x="4725670" y="501650"/>
                      <a:pt x="3975100" y="190500"/>
                      <a:pt x="3177540" y="190500"/>
                    </a:cubicBezTo>
                    <a:close/>
                  </a:path>
                </a:pathLst>
              </a:custGeom>
              <a:solidFill>
                <a:srgbClr val="FEFFFF"/>
              </a:solidFill>
            </p:spPr>
          </p:sp>
        </p:grp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08667" y="108667"/>
              <a:ext cx="434669" cy="43466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994759"/>
            <a:ext cx="5405096" cy="1073968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133706" y="2954974"/>
            <a:ext cx="8749555" cy="4968289"/>
            <a:chOff x="0" y="0"/>
            <a:chExt cx="11666073" cy="6624386"/>
          </a:xfrm>
        </p:grpSpPr>
        <p:sp>
          <p:nvSpPr>
            <p:cNvPr id="11" name="TextBox 11"/>
            <p:cNvSpPr txBox="1"/>
            <p:nvPr/>
          </p:nvSpPr>
          <p:spPr>
            <a:xfrm>
              <a:off x="1" y="-28575"/>
              <a:ext cx="11666071" cy="696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89"/>
                </a:lnSpc>
              </a:pPr>
              <a:r>
                <a:rPr lang="en-US" sz="3299" spc="164">
                  <a:solidFill>
                    <a:srgbClr val="FFFFFF"/>
                  </a:solidFill>
                  <a:latin typeface="Assistant Bold"/>
                </a:rPr>
                <a:t>MINISTERIO DE CULTURA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60389"/>
              <a:ext cx="11666073" cy="4294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100"/>
                </a:lnSpc>
              </a:pPr>
              <a:r>
                <a:rPr lang="en-US" sz="11000" spc="110" dirty="0" err="1">
                  <a:solidFill>
                    <a:srgbClr val="FEFFFF"/>
                  </a:solidFill>
                  <a:latin typeface="Telegraf Bold"/>
                </a:rPr>
                <a:t>Inteligencia</a:t>
              </a:r>
              <a:r>
                <a:rPr lang="en-US" sz="11000" spc="110" dirty="0">
                  <a:solidFill>
                    <a:srgbClr val="FEFFFF"/>
                  </a:solidFill>
                  <a:latin typeface="Telegraf Bold"/>
                </a:rPr>
                <a:t> social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871274"/>
              <a:ext cx="11666073" cy="753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49"/>
                </a:lnSpc>
              </a:pPr>
              <a:r>
                <a:rPr lang="en-US" sz="3299" spc="98">
                  <a:solidFill>
                    <a:srgbClr val="FFFFFF"/>
                  </a:solidFill>
                  <a:latin typeface="Assistant Regular Bold"/>
                </a:rPr>
                <a:t>Mara Lozano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-16431"/>
            <a:ext cx="18288000" cy="2488814"/>
          </a:xfrm>
          <a:prstGeom prst="rect">
            <a:avLst/>
          </a:prstGeom>
          <a:solidFill>
            <a:srgbClr val="6799FE"/>
          </a:solidFill>
        </p:spPr>
      </p:sp>
      <p:sp>
        <p:nvSpPr>
          <p:cNvPr id="3" name="AutoShape 3"/>
          <p:cNvSpPr/>
          <p:nvPr/>
        </p:nvSpPr>
        <p:spPr>
          <a:xfrm>
            <a:off x="2028936" y="7364532"/>
            <a:ext cx="6421418" cy="1893768"/>
          </a:xfrm>
          <a:prstGeom prst="rect">
            <a:avLst/>
          </a:prstGeom>
          <a:solidFill>
            <a:srgbClr val="F2C43B">
              <a:alpha val="784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2028936" y="4499610"/>
            <a:ext cx="6421418" cy="1893768"/>
          </a:xfrm>
          <a:prstGeom prst="rect">
            <a:avLst/>
          </a:prstGeom>
          <a:solidFill>
            <a:srgbClr val="F9B23B">
              <a:alpha val="7843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9296148" y="7364532"/>
            <a:ext cx="6671885" cy="1893768"/>
          </a:xfrm>
          <a:prstGeom prst="rect">
            <a:avLst/>
          </a:prstGeom>
          <a:solidFill>
            <a:srgbClr val="F2C43B">
              <a:alpha val="7843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9296148" y="4499610"/>
            <a:ext cx="6671885" cy="1893768"/>
          </a:xfrm>
          <a:prstGeom prst="rect">
            <a:avLst/>
          </a:prstGeom>
          <a:solidFill>
            <a:srgbClr val="E2B75F">
              <a:alpha val="7843"/>
            </a:srgbClr>
          </a:solidFill>
        </p:spPr>
      </p:sp>
      <p:sp>
        <p:nvSpPr>
          <p:cNvPr id="7" name="AutoShape 7"/>
          <p:cNvSpPr/>
          <p:nvPr/>
        </p:nvSpPr>
        <p:spPr>
          <a:xfrm>
            <a:off x="5433245" y="2726460"/>
            <a:ext cx="6735710" cy="1445909"/>
          </a:xfrm>
          <a:prstGeom prst="rect">
            <a:avLst/>
          </a:prstGeom>
          <a:solidFill>
            <a:srgbClr val="F2C43B">
              <a:alpha val="15686"/>
            </a:srgbClr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39350" y="2772994"/>
            <a:ext cx="1922643" cy="13528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49554" y="4949112"/>
            <a:ext cx="2131524" cy="13447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45210" y="7600405"/>
            <a:ext cx="1422776" cy="16578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187742" y="4499610"/>
            <a:ext cx="1638699" cy="18937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32673" y="7364532"/>
            <a:ext cx="1893768" cy="189376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67642" y="1028700"/>
            <a:ext cx="12752717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50"/>
              </a:lnSpc>
            </a:pPr>
            <a:r>
              <a:rPr lang="en-US" sz="7500" spc="75">
                <a:solidFill>
                  <a:srgbClr val="FFFFFF"/>
                </a:solidFill>
                <a:latin typeface="Telegraf Bold"/>
              </a:rPr>
              <a:t>¿Cómo genero empatía?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586455" y="5019951"/>
            <a:ext cx="3524139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254E72"/>
                </a:solidFill>
                <a:latin typeface="Assistant Regular"/>
              </a:rPr>
              <a:t>Emplea tono de voz y expresión amable.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31156" y="8054241"/>
            <a:ext cx="3524139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254E72"/>
                </a:solidFill>
                <a:latin typeface="Assistant Regular Bold"/>
              </a:rPr>
              <a:t>Sonríe siempre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31156" y="5189319"/>
            <a:ext cx="3524139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254E72"/>
                </a:solidFill>
                <a:latin typeface="Assistant Regular Bold"/>
              </a:rPr>
              <a:t>Coordinación o sincronía.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86455" y="7816116"/>
            <a:ext cx="3524139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2500">
                <a:solidFill>
                  <a:srgbClr val="254E72"/>
                </a:solidFill>
                <a:latin typeface="Assistant Regular"/>
              </a:rPr>
              <a:t>Trata de escuchar atenta y activamente.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40941" y="2954282"/>
            <a:ext cx="2914719" cy="923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3"/>
              </a:lnSpc>
            </a:pPr>
            <a:r>
              <a:rPr lang="en-US" sz="2508">
                <a:solidFill>
                  <a:srgbClr val="254E72"/>
                </a:solidFill>
                <a:latin typeface="Assistant Regular Bold"/>
              </a:rPr>
              <a:t>Establece contacto visual.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318103" y="4741736"/>
            <a:ext cx="8635779" cy="9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8"/>
              </a:lnSpc>
            </a:pPr>
            <a:r>
              <a:rPr lang="en-US" sz="7300">
                <a:solidFill>
                  <a:srgbClr val="F4BE66"/>
                </a:solidFill>
                <a:latin typeface="Aileron Heavy"/>
              </a:rPr>
              <a:t>Gracias</a:t>
            </a:r>
          </a:p>
        </p:txBody>
      </p:sp>
      <p:sp>
        <p:nvSpPr>
          <p:cNvPr id="3" name="AutoShape 3"/>
          <p:cNvSpPr/>
          <p:nvPr/>
        </p:nvSpPr>
        <p:spPr>
          <a:xfrm>
            <a:off x="244163" y="3037340"/>
            <a:ext cx="3355218" cy="28575"/>
          </a:xfrm>
          <a:prstGeom prst="rect">
            <a:avLst/>
          </a:prstGeom>
          <a:solidFill>
            <a:srgbClr val="191919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28700"/>
            <a:ext cx="5262525" cy="1045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413503"/>
            <a:ext cx="8635779" cy="4524758"/>
            <a:chOff x="0" y="0"/>
            <a:chExt cx="11514372" cy="6033010"/>
          </a:xfrm>
        </p:grpSpPr>
        <p:sp>
          <p:nvSpPr>
            <p:cNvPr id="3" name="TextBox 3"/>
            <p:cNvSpPr txBox="1"/>
            <p:nvPr/>
          </p:nvSpPr>
          <p:spPr>
            <a:xfrm>
              <a:off x="0" y="701040"/>
              <a:ext cx="11514372" cy="1325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008"/>
                </a:lnSpc>
              </a:pPr>
              <a:r>
                <a:rPr lang="en-US" sz="7300">
                  <a:solidFill>
                    <a:srgbClr val="F4BE66"/>
                  </a:solidFill>
                  <a:latin typeface="Aileron Heavy"/>
                </a:rPr>
                <a:t>Objetivo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37908" y="2969769"/>
              <a:ext cx="11176464" cy="30632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619"/>
                </a:lnSpc>
              </a:pPr>
              <a:r>
                <a:rPr lang="en-US" sz="3299" spc="164">
                  <a:solidFill>
                    <a:srgbClr val="191919"/>
                  </a:solidFill>
                  <a:latin typeface="Aileron Regular"/>
                </a:rPr>
                <a:t>Aumentar la sensación de calidad de vida,  brindándonos herramientas que nos permitan obtener relaciones personales exitosas.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1684987" y="-1027988"/>
            <a:ext cx="5174438" cy="6204656"/>
          </a:xfrm>
          <a:prstGeom prst="rect">
            <a:avLst/>
          </a:prstGeom>
          <a:solidFill>
            <a:srgbClr val="6799FE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6045" r="6045"/>
          <a:stretch>
            <a:fillRect/>
          </a:stretch>
        </p:blipFill>
        <p:spPr>
          <a:xfrm>
            <a:off x="11684987" y="2605299"/>
            <a:ext cx="5174438" cy="768170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0" y="3149088"/>
            <a:ext cx="3355218" cy="28575"/>
          </a:xfrm>
          <a:prstGeom prst="rect">
            <a:avLst/>
          </a:prstGeom>
          <a:solidFill>
            <a:srgbClr val="19191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28700"/>
            <a:ext cx="5405096" cy="107396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4307069" y="2429561"/>
            <a:ext cx="737952" cy="253318"/>
            <a:chOff x="0" y="0"/>
            <a:chExt cx="1479875" cy="508000"/>
          </a:xfrm>
        </p:grpSpPr>
        <p:sp>
          <p:nvSpPr>
            <p:cNvPr id="3" name="Freeform 3"/>
            <p:cNvSpPr/>
            <p:nvPr/>
          </p:nvSpPr>
          <p:spPr>
            <a:xfrm>
              <a:off x="1032477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11430"/>
              <a:ext cx="1479875" cy="485140"/>
            </a:xfrm>
            <a:custGeom>
              <a:avLst/>
              <a:gdLst/>
              <a:ahLst/>
              <a:cxnLst/>
              <a:rect l="l" t="t" r="r" b="b"/>
              <a:pathLst>
                <a:path w="1479875" h="485140">
                  <a:moveTo>
                    <a:pt x="1236035" y="0"/>
                  </a:moveTo>
                  <a:cubicBezTo>
                    <a:pt x="1115385" y="0"/>
                    <a:pt x="1015055" y="88900"/>
                    <a:pt x="996005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997275" y="280670"/>
                  </a:lnTo>
                  <a:cubicBezTo>
                    <a:pt x="1015055" y="396240"/>
                    <a:pt x="1116655" y="485140"/>
                    <a:pt x="1237305" y="485140"/>
                  </a:cubicBezTo>
                  <a:cubicBezTo>
                    <a:pt x="1371925" y="485140"/>
                    <a:pt x="1479875" y="375920"/>
                    <a:pt x="1479875" y="242570"/>
                  </a:cubicBezTo>
                  <a:cubicBezTo>
                    <a:pt x="1479875" y="107950"/>
                    <a:pt x="1370655" y="0"/>
                    <a:pt x="1236035" y="0"/>
                  </a:cubicBezTo>
                  <a:close/>
                  <a:moveTo>
                    <a:pt x="1236035" y="408940"/>
                  </a:moveTo>
                  <a:cubicBezTo>
                    <a:pt x="1144595" y="408940"/>
                    <a:pt x="1069665" y="334010"/>
                    <a:pt x="1069665" y="242570"/>
                  </a:cubicBezTo>
                  <a:cubicBezTo>
                    <a:pt x="1069665" y="151130"/>
                    <a:pt x="1144595" y="76200"/>
                    <a:pt x="1236035" y="76200"/>
                  </a:cubicBezTo>
                  <a:cubicBezTo>
                    <a:pt x="1327475" y="76200"/>
                    <a:pt x="1402405" y="151130"/>
                    <a:pt x="1402405" y="242570"/>
                  </a:cubicBezTo>
                  <a:cubicBezTo>
                    <a:pt x="1403675" y="334010"/>
                    <a:pt x="1328745" y="408940"/>
                    <a:pt x="1236035" y="408940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3653815" y="4112653"/>
            <a:ext cx="1366602" cy="253318"/>
            <a:chOff x="0" y="0"/>
            <a:chExt cx="2740559" cy="508000"/>
          </a:xfrm>
        </p:grpSpPr>
        <p:sp>
          <p:nvSpPr>
            <p:cNvPr id="6" name="Freeform 6"/>
            <p:cNvSpPr/>
            <p:nvPr/>
          </p:nvSpPr>
          <p:spPr>
            <a:xfrm>
              <a:off x="2293161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11430"/>
              <a:ext cx="2740559" cy="485140"/>
            </a:xfrm>
            <a:custGeom>
              <a:avLst/>
              <a:gdLst/>
              <a:ahLst/>
              <a:cxnLst/>
              <a:rect l="l" t="t" r="r" b="b"/>
              <a:pathLst>
                <a:path w="2740559" h="485140">
                  <a:moveTo>
                    <a:pt x="2496719" y="0"/>
                  </a:moveTo>
                  <a:cubicBezTo>
                    <a:pt x="2376069" y="0"/>
                    <a:pt x="2275739" y="88900"/>
                    <a:pt x="2256689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257958" y="280670"/>
                  </a:lnTo>
                  <a:cubicBezTo>
                    <a:pt x="2275739" y="396240"/>
                    <a:pt x="2377339" y="485140"/>
                    <a:pt x="2497989" y="485140"/>
                  </a:cubicBezTo>
                  <a:cubicBezTo>
                    <a:pt x="2632608" y="485140"/>
                    <a:pt x="2740558" y="375920"/>
                    <a:pt x="2740558" y="242570"/>
                  </a:cubicBezTo>
                  <a:cubicBezTo>
                    <a:pt x="2740559" y="107950"/>
                    <a:pt x="2631339" y="0"/>
                    <a:pt x="2496719" y="0"/>
                  </a:cubicBezTo>
                  <a:close/>
                  <a:moveTo>
                    <a:pt x="2496719" y="408940"/>
                  </a:moveTo>
                  <a:cubicBezTo>
                    <a:pt x="2405279" y="408940"/>
                    <a:pt x="2330349" y="334010"/>
                    <a:pt x="2330349" y="242570"/>
                  </a:cubicBezTo>
                  <a:cubicBezTo>
                    <a:pt x="2330349" y="151130"/>
                    <a:pt x="2405279" y="76200"/>
                    <a:pt x="2496719" y="76200"/>
                  </a:cubicBezTo>
                  <a:cubicBezTo>
                    <a:pt x="2588158" y="76200"/>
                    <a:pt x="2663089" y="151130"/>
                    <a:pt x="2663089" y="242570"/>
                  </a:cubicBezTo>
                  <a:cubicBezTo>
                    <a:pt x="2664358" y="334010"/>
                    <a:pt x="2589429" y="408940"/>
                    <a:pt x="2496719" y="408940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4124337" y="3322599"/>
            <a:ext cx="1822319" cy="144458"/>
            <a:chOff x="0" y="0"/>
            <a:chExt cx="7763402" cy="635000"/>
          </a:xfrm>
        </p:grpSpPr>
        <p:sp>
          <p:nvSpPr>
            <p:cNvPr id="9" name="Freeform 9"/>
            <p:cNvSpPr/>
            <p:nvPr/>
          </p:nvSpPr>
          <p:spPr>
            <a:xfrm>
              <a:off x="-16002" y="212852"/>
              <a:ext cx="7795406" cy="209296"/>
            </a:xfrm>
            <a:custGeom>
              <a:avLst/>
              <a:gdLst/>
              <a:ahLst/>
              <a:cxnLst/>
              <a:rect l="l" t="t" r="r" b="b"/>
              <a:pathLst>
                <a:path w="7795406" h="209296">
                  <a:moveTo>
                    <a:pt x="7672597" y="9398"/>
                  </a:moveTo>
                  <a:lnTo>
                    <a:pt x="6980530" y="9398"/>
                  </a:lnTo>
                  <a:lnTo>
                    <a:pt x="5148218" y="9398"/>
                  </a:lnTo>
                  <a:lnTo>
                    <a:pt x="2925044" y="9398"/>
                  </a:lnTo>
                  <a:lnTo>
                    <a:pt x="1002742" y="9398"/>
                  </a:lnTo>
                  <a:cubicBezTo>
                    <a:pt x="69199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824830" y="199898"/>
                  </a:lnTo>
                  <a:lnTo>
                    <a:pt x="2657142" y="199898"/>
                  </a:lnTo>
                  <a:lnTo>
                    <a:pt x="4880316" y="199898"/>
                  </a:lnTo>
                  <a:lnTo>
                    <a:pt x="6802618" y="199898"/>
                  </a:lnTo>
                  <a:cubicBezTo>
                    <a:pt x="7113366" y="199898"/>
                    <a:pt x="7414406" y="209296"/>
                    <a:pt x="7662056" y="199898"/>
                  </a:cubicBezTo>
                  <a:cubicBezTo>
                    <a:pt x="7665613" y="199771"/>
                    <a:pt x="7669041" y="199898"/>
                    <a:pt x="7672597" y="199898"/>
                  </a:cubicBezTo>
                  <a:cubicBezTo>
                    <a:pt x="7795153" y="199898"/>
                    <a:pt x="7795406" y="9398"/>
                    <a:pt x="7672597" y="9398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991842" y="2998183"/>
            <a:ext cx="1822319" cy="144458"/>
            <a:chOff x="0" y="0"/>
            <a:chExt cx="7763402" cy="635000"/>
          </a:xfrm>
        </p:grpSpPr>
        <p:sp>
          <p:nvSpPr>
            <p:cNvPr id="11" name="Freeform 11"/>
            <p:cNvSpPr/>
            <p:nvPr/>
          </p:nvSpPr>
          <p:spPr>
            <a:xfrm>
              <a:off x="-16002" y="212852"/>
              <a:ext cx="7795406" cy="209296"/>
            </a:xfrm>
            <a:custGeom>
              <a:avLst/>
              <a:gdLst/>
              <a:ahLst/>
              <a:cxnLst/>
              <a:rect l="l" t="t" r="r" b="b"/>
              <a:pathLst>
                <a:path w="7795406" h="209296">
                  <a:moveTo>
                    <a:pt x="7672597" y="9398"/>
                  </a:moveTo>
                  <a:lnTo>
                    <a:pt x="6980530" y="9398"/>
                  </a:lnTo>
                  <a:lnTo>
                    <a:pt x="5148218" y="9398"/>
                  </a:lnTo>
                  <a:lnTo>
                    <a:pt x="2925044" y="9398"/>
                  </a:lnTo>
                  <a:lnTo>
                    <a:pt x="1002742" y="9398"/>
                  </a:lnTo>
                  <a:cubicBezTo>
                    <a:pt x="69199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824830" y="199898"/>
                  </a:lnTo>
                  <a:lnTo>
                    <a:pt x="2657142" y="199898"/>
                  </a:lnTo>
                  <a:lnTo>
                    <a:pt x="4880316" y="199898"/>
                  </a:lnTo>
                  <a:lnTo>
                    <a:pt x="6802618" y="199898"/>
                  </a:lnTo>
                  <a:cubicBezTo>
                    <a:pt x="7113366" y="199898"/>
                    <a:pt x="7414406" y="209296"/>
                    <a:pt x="7662056" y="199898"/>
                  </a:cubicBezTo>
                  <a:cubicBezTo>
                    <a:pt x="7665613" y="199771"/>
                    <a:pt x="7669041" y="199898"/>
                    <a:pt x="7672597" y="199898"/>
                  </a:cubicBezTo>
                  <a:cubicBezTo>
                    <a:pt x="7795153" y="199898"/>
                    <a:pt x="7795406" y="9398"/>
                    <a:pt x="7672597" y="9398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12" name="Group 12"/>
          <p:cNvGrpSpPr/>
          <p:nvPr/>
        </p:nvGrpSpPr>
        <p:grpSpPr>
          <a:xfrm rot="-10800000">
            <a:off x="10712807" y="2972650"/>
            <a:ext cx="1822319" cy="144458"/>
            <a:chOff x="0" y="0"/>
            <a:chExt cx="7763402" cy="635000"/>
          </a:xfrm>
        </p:grpSpPr>
        <p:sp>
          <p:nvSpPr>
            <p:cNvPr id="13" name="Freeform 13"/>
            <p:cNvSpPr/>
            <p:nvPr/>
          </p:nvSpPr>
          <p:spPr>
            <a:xfrm>
              <a:off x="-16002" y="212852"/>
              <a:ext cx="7795406" cy="209296"/>
            </a:xfrm>
            <a:custGeom>
              <a:avLst/>
              <a:gdLst/>
              <a:ahLst/>
              <a:cxnLst/>
              <a:rect l="l" t="t" r="r" b="b"/>
              <a:pathLst>
                <a:path w="7795406" h="209296">
                  <a:moveTo>
                    <a:pt x="7672597" y="9398"/>
                  </a:moveTo>
                  <a:lnTo>
                    <a:pt x="6980530" y="9398"/>
                  </a:lnTo>
                  <a:lnTo>
                    <a:pt x="5148218" y="9398"/>
                  </a:lnTo>
                  <a:lnTo>
                    <a:pt x="2925044" y="9398"/>
                  </a:lnTo>
                  <a:lnTo>
                    <a:pt x="1002742" y="9398"/>
                  </a:lnTo>
                  <a:cubicBezTo>
                    <a:pt x="69199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824830" y="199898"/>
                  </a:lnTo>
                  <a:lnTo>
                    <a:pt x="2657142" y="199898"/>
                  </a:lnTo>
                  <a:lnTo>
                    <a:pt x="4880316" y="199898"/>
                  </a:lnTo>
                  <a:lnTo>
                    <a:pt x="6802618" y="199898"/>
                  </a:lnTo>
                  <a:cubicBezTo>
                    <a:pt x="7113366" y="199898"/>
                    <a:pt x="7414406" y="209296"/>
                    <a:pt x="7662056" y="199898"/>
                  </a:cubicBezTo>
                  <a:cubicBezTo>
                    <a:pt x="7665613" y="199771"/>
                    <a:pt x="7669041" y="199898"/>
                    <a:pt x="7672597" y="199898"/>
                  </a:cubicBezTo>
                  <a:cubicBezTo>
                    <a:pt x="7795153" y="199898"/>
                    <a:pt x="7795406" y="9398"/>
                    <a:pt x="7672597" y="9398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2506551" y="4103337"/>
            <a:ext cx="737952" cy="253318"/>
            <a:chOff x="0" y="0"/>
            <a:chExt cx="1479875" cy="508000"/>
          </a:xfrm>
        </p:grpSpPr>
        <p:sp>
          <p:nvSpPr>
            <p:cNvPr id="15" name="Freeform 15"/>
            <p:cNvSpPr/>
            <p:nvPr/>
          </p:nvSpPr>
          <p:spPr>
            <a:xfrm>
              <a:off x="1032477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11430"/>
              <a:ext cx="1479875" cy="485140"/>
            </a:xfrm>
            <a:custGeom>
              <a:avLst/>
              <a:gdLst/>
              <a:ahLst/>
              <a:cxnLst/>
              <a:rect l="l" t="t" r="r" b="b"/>
              <a:pathLst>
                <a:path w="1479875" h="485140">
                  <a:moveTo>
                    <a:pt x="1236035" y="0"/>
                  </a:moveTo>
                  <a:cubicBezTo>
                    <a:pt x="1115385" y="0"/>
                    <a:pt x="1015055" y="88900"/>
                    <a:pt x="996005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997275" y="280670"/>
                  </a:lnTo>
                  <a:cubicBezTo>
                    <a:pt x="1015055" y="396240"/>
                    <a:pt x="1116655" y="485140"/>
                    <a:pt x="1237305" y="485140"/>
                  </a:cubicBezTo>
                  <a:cubicBezTo>
                    <a:pt x="1371925" y="485140"/>
                    <a:pt x="1479875" y="375920"/>
                    <a:pt x="1479875" y="242570"/>
                  </a:cubicBezTo>
                  <a:cubicBezTo>
                    <a:pt x="1479875" y="107950"/>
                    <a:pt x="1370655" y="0"/>
                    <a:pt x="1236035" y="0"/>
                  </a:cubicBezTo>
                  <a:close/>
                  <a:moveTo>
                    <a:pt x="1236035" y="408940"/>
                  </a:moveTo>
                  <a:cubicBezTo>
                    <a:pt x="1144595" y="408940"/>
                    <a:pt x="1069665" y="334010"/>
                    <a:pt x="1069665" y="242570"/>
                  </a:cubicBezTo>
                  <a:cubicBezTo>
                    <a:pt x="1069665" y="151130"/>
                    <a:pt x="1144595" y="76200"/>
                    <a:pt x="1236035" y="76200"/>
                  </a:cubicBezTo>
                  <a:cubicBezTo>
                    <a:pt x="1327475" y="76200"/>
                    <a:pt x="1402405" y="151130"/>
                    <a:pt x="1402405" y="242570"/>
                  </a:cubicBezTo>
                  <a:cubicBezTo>
                    <a:pt x="1403675" y="334010"/>
                    <a:pt x="1328745" y="408940"/>
                    <a:pt x="1236035" y="40894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2506551" y="2073736"/>
            <a:ext cx="1366602" cy="253318"/>
            <a:chOff x="0" y="0"/>
            <a:chExt cx="2740559" cy="508000"/>
          </a:xfrm>
        </p:grpSpPr>
        <p:sp>
          <p:nvSpPr>
            <p:cNvPr id="18" name="Freeform 18"/>
            <p:cNvSpPr/>
            <p:nvPr/>
          </p:nvSpPr>
          <p:spPr>
            <a:xfrm>
              <a:off x="2293161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11430"/>
              <a:ext cx="2740559" cy="485140"/>
            </a:xfrm>
            <a:custGeom>
              <a:avLst/>
              <a:gdLst/>
              <a:ahLst/>
              <a:cxnLst/>
              <a:rect l="l" t="t" r="r" b="b"/>
              <a:pathLst>
                <a:path w="2740559" h="485140">
                  <a:moveTo>
                    <a:pt x="2496719" y="0"/>
                  </a:moveTo>
                  <a:cubicBezTo>
                    <a:pt x="2376069" y="0"/>
                    <a:pt x="2275739" y="88900"/>
                    <a:pt x="2256689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2257958" y="280670"/>
                  </a:lnTo>
                  <a:cubicBezTo>
                    <a:pt x="2275739" y="396240"/>
                    <a:pt x="2377339" y="485140"/>
                    <a:pt x="2497989" y="485140"/>
                  </a:cubicBezTo>
                  <a:cubicBezTo>
                    <a:pt x="2632608" y="485140"/>
                    <a:pt x="2740558" y="375920"/>
                    <a:pt x="2740558" y="242570"/>
                  </a:cubicBezTo>
                  <a:cubicBezTo>
                    <a:pt x="2740559" y="107950"/>
                    <a:pt x="2631339" y="0"/>
                    <a:pt x="2496719" y="0"/>
                  </a:cubicBezTo>
                  <a:close/>
                  <a:moveTo>
                    <a:pt x="2496719" y="408940"/>
                  </a:moveTo>
                  <a:cubicBezTo>
                    <a:pt x="2405279" y="408940"/>
                    <a:pt x="2330349" y="334010"/>
                    <a:pt x="2330349" y="242570"/>
                  </a:cubicBezTo>
                  <a:cubicBezTo>
                    <a:pt x="2330349" y="151130"/>
                    <a:pt x="2405279" y="76200"/>
                    <a:pt x="2496719" y="76200"/>
                  </a:cubicBezTo>
                  <a:cubicBezTo>
                    <a:pt x="2588158" y="76200"/>
                    <a:pt x="2663089" y="151130"/>
                    <a:pt x="2663089" y="242570"/>
                  </a:cubicBezTo>
                  <a:cubicBezTo>
                    <a:pt x="2664358" y="334010"/>
                    <a:pt x="2589429" y="408940"/>
                    <a:pt x="2496719" y="408940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11580313" y="3297067"/>
            <a:ext cx="1822319" cy="144458"/>
            <a:chOff x="0" y="0"/>
            <a:chExt cx="7763402" cy="635000"/>
          </a:xfrm>
        </p:grpSpPr>
        <p:sp>
          <p:nvSpPr>
            <p:cNvPr id="21" name="Freeform 21"/>
            <p:cNvSpPr/>
            <p:nvPr/>
          </p:nvSpPr>
          <p:spPr>
            <a:xfrm>
              <a:off x="-16002" y="212852"/>
              <a:ext cx="7795406" cy="209296"/>
            </a:xfrm>
            <a:custGeom>
              <a:avLst/>
              <a:gdLst/>
              <a:ahLst/>
              <a:cxnLst/>
              <a:rect l="l" t="t" r="r" b="b"/>
              <a:pathLst>
                <a:path w="7795406" h="209296">
                  <a:moveTo>
                    <a:pt x="7672597" y="9398"/>
                  </a:moveTo>
                  <a:lnTo>
                    <a:pt x="6980530" y="9398"/>
                  </a:lnTo>
                  <a:lnTo>
                    <a:pt x="5148218" y="9398"/>
                  </a:lnTo>
                  <a:lnTo>
                    <a:pt x="2925044" y="9398"/>
                  </a:lnTo>
                  <a:lnTo>
                    <a:pt x="1002742" y="9398"/>
                  </a:lnTo>
                  <a:cubicBezTo>
                    <a:pt x="69199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824830" y="199898"/>
                  </a:lnTo>
                  <a:lnTo>
                    <a:pt x="2657142" y="199898"/>
                  </a:lnTo>
                  <a:lnTo>
                    <a:pt x="4880316" y="199898"/>
                  </a:lnTo>
                  <a:lnTo>
                    <a:pt x="6802618" y="199898"/>
                  </a:lnTo>
                  <a:cubicBezTo>
                    <a:pt x="7113366" y="199898"/>
                    <a:pt x="7414406" y="209296"/>
                    <a:pt x="7662056" y="199898"/>
                  </a:cubicBezTo>
                  <a:cubicBezTo>
                    <a:pt x="7665613" y="199771"/>
                    <a:pt x="7669041" y="199898"/>
                    <a:pt x="7672597" y="199898"/>
                  </a:cubicBezTo>
                  <a:cubicBezTo>
                    <a:pt x="7795153" y="199898"/>
                    <a:pt x="7795406" y="9398"/>
                    <a:pt x="7672597" y="9398"/>
                  </a:cubicBezTo>
                  <a:close/>
                </a:path>
              </a:pathLst>
            </a:custGeom>
            <a:solidFill>
              <a:srgbClr val="3EDAD8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7175447" y="3386720"/>
            <a:ext cx="3630576" cy="3648644"/>
            <a:chOff x="0" y="0"/>
            <a:chExt cx="4628437" cy="465147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628437" cy="4651471"/>
            </a:xfrm>
            <a:custGeom>
              <a:avLst/>
              <a:gdLst/>
              <a:ahLst/>
              <a:cxnLst/>
              <a:rect l="l" t="t" r="r" b="b"/>
              <a:pathLst>
                <a:path w="4628437" h="4651471">
                  <a:moveTo>
                    <a:pt x="0" y="0"/>
                  </a:moveTo>
                  <a:lnTo>
                    <a:pt x="0" y="4651471"/>
                  </a:lnTo>
                  <a:lnTo>
                    <a:pt x="4628437" y="4651471"/>
                  </a:lnTo>
                  <a:lnTo>
                    <a:pt x="4628437" y="0"/>
                  </a:lnTo>
                  <a:lnTo>
                    <a:pt x="0" y="0"/>
                  </a:lnTo>
                  <a:close/>
                  <a:moveTo>
                    <a:pt x="4567477" y="4590510"/>
                  </a:moveTo>
                  <a:lnTo>
                    <a:pt x="59690" y="4590510"/>
                  </a:lnTo>
                  <a:lnTo>
                    <a:pt x="59690" y="59690"/>
                  </a:lnTo>
                  <a:lnTo>
                    <a:pt x="4567477" y="59690"/>
                  </a:lnTo>
                  <a:lnTo>
                    <a:pt x="4567477" y="4590511"/>
                  </a:lnTo>
                  <a:close/>
                </a:path>
              </a:pathLst>
            </a:custGeom>
            <a:solidFill>
              <a:srgbClr val="37C9EF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76938" y="6355522"/>
            <a:ext cx="1359685" cy="135968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25897" y="6704480"/>
            <a:ext cx="661767" cy="6617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0032965" y="2054686"/>
            <a:ext cx="1359685" cy="135968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356915" y="2378635"/>
            <a:ext cx="711786" cy="711786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39638" y="2054686"/>
            <a:ext cx="1359685" cy="135968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88597" y="2403645"/>
            <a:ext cx="661767" cy="661767"/>
          </a:xfrm>
          <a:prstGeom prst="rect">
            <a:avLst/>
          </a:prstGeom>
        </p:spPr>
      </p:pic>
      <p:sp>
        <p:nvSpPr>
          <p:cNvPr id="30" name="AutoShape 30"/>
          <p:cNvSpPr/>
          <p:nvPr/>
        </p:nvSpPr>
        <p:spPr>
          <a:xfrm>
            <a:off x="1130827" y="4532750"/>
            <a:ext cx="12474190" cy="1356583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79998" y="4967136"/>
            <a:ext cx="4327727" cy="3800531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779998" y="2539922"/>
            <a:ext cx="3270136" cy="1677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4"/>
              </a:lnSpc>
            </a:pPr>
            <a:r>
              <a:rPr lang="en-US" sz="3887" spc="50">
                <a:solidFill>
                  <a:srgbClr val="191919"/>
                </a:solidFill>
                <a:latin typeface="Aileron Regular"/>
              </a:rPr>
              <a:t>Incentiva la comunicación efectiva.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507824" y="7798108"/>
            <a:ext cx="4884826" cy="139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9"/>
              </a:lnSpc>
            </a:pPr>
            <a:r>
              <a:rPr lang="en-US" sz="3799">
                <a:solidFill>
                  <a:srgbClr val="191919"/>
                </a:solidFill>
                <a:latin typeface="Aileron Regular"/>
              </a:rPr>
              <a:t>Interacciones sociales adecuadas y sanas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499070" y="2374471"/>
            <a:ext cx="4085132" cy="215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5"/>
              </a:lnSpc>
            </a:pPr>
            <a:r>
              <a:rPr lang="en-US" sz="3799">
                <a:solidFill>
                  <a:srgbClr val="191919"/>
                </a:solidFill>
                <a:latin typeface="Aileron Regular"/>
              </a:rPr>
              <a:t>Nos permite gestionar nuestras emociones adecuadamente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553082" y="4938561"/>
            <a:ext cx="9386091" cy="417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4"/>
              </a:lnSpc>
              <a:spcBef>
                <a:spcPct val="0"/>
              </a:spcBef>
            </a:pPr>
            <a:r>
              <a:rPr lang="en-US" sz="2600" u="none" spc="101">
                <a:solidFill>
                  <a:srgbClr val="191919"/>
                </a:solidFill>
                <a:latin typeface="Aileron Regular Bold"/>
              </a:rPr>
              <a:t>POPOTES REUTILIZABLES Y ORGÁNICOS</a:t>
            </a:r>
          </a:p>
        </p:txBody>
      </p:sp>
      <p:pic>
        <p:nvPicPr>
          <p:cNvPr id="36" name="Picture 3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994759"/>
            <a:ext cx="5035496" cy="10005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59522" y="3919687"/>
            <a:ext cx="8635779" cy="184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8"/>
              </a:lnSpc>
            </a:pPr>
            <a:r>
              <a:rPr lang="en-US" sz="7300">
                <a:solidFill>
                  <a:srgbClr val="F4BE66"/>
                </a:solidFill>
                <a:latin typeface="Aileron Heavy Bold"/>
              </a:rPr>
              <a:t>¿Que es el cerebro social?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59522" y="6307222"/>
            <a:ext cx="8635779" cy="1735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 spc="164">
                <a:solidFill>
                  <a:srgbClr val="191919"/>
                </a:solidFill>
                <a:latin typeface="Aileron Regular"/>
              </a:rPr>
              <a:t>Conjunto de mecanismos neuronales: pensamientos, recuerdos, sentimientos y emociones, empatía e interés por el otro.</a:t>
            </a:r>
          </a:p>
        </p:txBody>
      </p:sp>
      <p:sp>
        <p:nvSpPr>
          <p:cNvPr id="4" name="AutoShape 4"/>
          <p:cNvSpPr/>
          <p:nvPr/>
        </p:nvSpPr>
        <p:spPr>
          <a:xfrm>
            <a:off x="11478791" y="-1027988"/>
            <a:ext cx="5174438" cy="6204656"/>
          </a:xfrm>
          <a:prstGeom prst="rect">
            <a:avLst/>
          </a:prstGeom>
          <a:solidFill>
            <a:srgbClr val="6799F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546" b="546"/>
          <a:stretch>
            <a:fillRect/>
          </a:stretch>
        </p:blipFill>
        <p:spPr>
          <a:xfrm>
            <a:off x="11478791" y="2605299"/>
            <a:ext cx="5174438" cy="7681701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0" y="3166320"/>
            <a:ext cx="3355218" cy="28575"/>
          </a:xfrm>
          <a:prstGeom prst="rect">
            <a:avLst/>
          </a:prstGeom>
          <a:solidFill>
            <a:srgbClr val="191919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28700"/>
            <a:ext cx="5405096" cy="10739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065915"/>
            <a:ext cx="8635779" cy="4829558"/>
            <a:chOff x="0" y="0"/>
            <a:chExt cx="11514372" cy="6439410"/>
          </a:xfrm>
        </p:grpSpPr>
        <p:sp>
          <p:nvSpPr>
            <p:cNvPr id="3" name="TextBox 3"/>
            <p:cNvSpPr txBox="1"/>
            <p:nvPr/>
          </p:nvSpPr>
          <p:spPr>
            <a:xfrm>
              <a:off x="0" y="701040"/>
              <a:ext cx="11514372" cy="2506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08"/>
                </a:lnSpc>
              </a:pPr>
              <a:r>
                <a:rPr lang="en-US" sz="7300">
                  <a:solidFill>
                    <a:srgbClr val="F4BE66"/>
                  </a:solidFill>
                  <a:latin typeface="Aileron Heavy Bold"/>
                </a:rPr>
                <a:t>¿Que es economía emocional?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37908" y="4150869"/>
              <a:ext cx="11176464" cy="2288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19"/>
                </a:lnSpc>
              </a:pPr>
              <a:r>
                <a:rPr lang="en-US" sz="3299" spc="164">
                  <a:solidFill>
                    <a:srgbClr val="191919"/>
                  </a:solidFill>
                  <a:latin typeface="Aileron Regular"/>
                </a:rPr>
                <a:t>Saldo de “sentimientos” o impresiones que nos quedan después de relacionarnos con alguien.</a:t>
              </a:r>
            </a:p>
          </p:txBody>
        </p:sp>
      </p:grpSp>
      <p:sp>
        <p:nvSpPr>
          <p:cNvPr id="5" name="AutoShape 5"/>
          <p:cNvSpPr/>
          <p:nvPr/>
        </p:nvSpPr>
        <p:spPr>
          <a:xfrm>
            <a:off x="11481768" y="-1027988"/>
            <a:ext cx="5777532" cy="6204656"/>
          </a:xfrm>
          <a:prstGeom prst="rect">
            <a:avLst/>
          </a:prstGeom>
          <a:solidFill>
            <a:srgbClr val="6799FE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27560" r="22329"/>
          <a:stretch>
            <a:fillRect/>
          </a:stretch>
        </p:blipFill>
        <p:spPr>
          <a:xfrm>
            <a:off x="11481768" y="2605299"/>
            <a:ext cx="5777532" cy="7681701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244163" y="3037340"/>
            <a:ext cx="3355218" cy="28575"/>
          </a:xfrm>
          <a:prstGeom prst="rect">
            <a:avLst/>
          </a:prstGeom>
          <a:solidFill>
            <a:srgbClr val="191919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28700"/>
            <a:ext cx="5262525" cy="10456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51513" y="-4751516"/>
            <a:ext cx="8784512" cy="18287543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19416" y="-1312391"/>
            <a:ext cx="2848707" cy="18287543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715637" y="-1556361"/>
            <a:ext cx="2856264" cy="18287543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WhatsApp Video 2022-02-09 at 8.17.21 AM">
            <a:hlinkClick r:id="" action="ppaction://media"/>
            <a:extLst>
              <a:ext uri="{FF2B5EF4-FFF2-40B4-BE49-F238E27FC236}">
                <a16:creationId xmlns:a16="http://schemas.microsoft.com/office/drawing/2014/main" id="{395A04D5-D600-4986-8D0F-CF80297F14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" y="796629"/>
            <a:ext cx="8045818" cy="4384971"/>
          </a:xfrm>
          <a:prstGeom prst="rect">
            <a:avLst/>
          </a:prstGeom>
        </p:spPr>
      </p:pic>
      <p:pic>
        <p:nvPicPr>
          <p:cNvPr id="3" name="WhatsApp Video 2022-02-09 at 8.17.21 AM (1)">
            <a:hlinkClick r:id="" action="ppaction://media"/>
            <a:extLst>
              <a:ext uri="{FF2B5EF4-FFF2-40B4-BE49-F238E27FC236}">
                <a16:creationId xmlns:a16="http://schemas.microsoft.com/office/drawing/2014/main" id="{59928F47-0DC7-4C2A-9F74-6BE47F374C2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7784" y="796628"/>
            <a:ext cx="8045816" cy="4391675"/>
          </a:xfrm>
          <a:prstGeom prst="rect">
            <a:avLst/>
          </a:prstGeom>
        </p:spPr>
      </p:pic>
      <p:pic>
        <p:nvPicPr>
          <p:cNvPr id="4" name="WhatsApp Video 2022-02-09 at 8.17.21 AM (2)">
            <a:hlinkClick r:id="" action="ppaction://media"/>
            <a:extLst>
              <a:ext uri="{FF2B5EF4-FFF2-40B4-BE49-F238E27FC236}">
                <a16:creationId xmlns:a16="http://schemas.microsoft.com/office/drawing/2014/main" id="{8D48F699-4BB6-4EDC-A526-BE9F6EE51B6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5801" y="5676916"/>
            <a:ext cx="5486399" cy="2994660"/>
          </a:xfrm>
          <a:prstGeom prst="rect">
            <a:avLst/>
          </a:prstGeom>
        </p:spPr>
      </p:pic>
      <p:pic>
        <p:nvPicPr>
          <p:cNvPr id="5" name="WhatsApp Video 2022-02-09 at 8.17.21 AM (3)">
            <a:hlinkClick r:id="" action="ppaction://media"/>
            <a:extLst>
              <a:ext uri="{FF2B5EF4-FFF2-40B4-BE49-F238E27FC236}">
                <a16:creationId xmlns:a16="http://schemas.microsoft.com/office/drawing/2014/main" id="{1DC31413-5DCE-4B18-9BCF-BC670597153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77000" y="5678820"/>
            <a:ext cx="5486399" cy="2994660"/>
          </a:xfrm>
          <a:prstGeom prst="rect">
            <a:avLst/>
          </a:prstGeom>
        </p:spPr>
      </p:pic>
      <p:pic>
        <p:nvPicPr>
          <p:cNvPr id="6" name="WhatsApp Video 2022-02-09 at 8.17.20 AM">
            <a:hlinkClick r:id="" action="ppaction://media"/>
            <a:extLst>
              <a:ext uri="{FF2B5EF4-FFF2-40B4-BE49-F238E27FC236}">
                <a16:creationId xmlns:a16="http://schemas.microsoft.com/office/drawing/2014/main" id="{B66DFB75-A44C-4503-8C49-7CC953F63B07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68200" y="5693006"/>
            <a:ext cx="5486400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89266" y="5071271"/>
            <a:ext cx="10812611" cy="144458"/>
            <a:chOff x="0" y="0"/>
            <a:chExt cx="46063654" cy="635000"/>
          </a:xfrm>
        </p:grpSpPr>
        <p:sp>
          <p:nvSpPr>
            <p:cNvPr id="3" name="Freeform 3"/>
            <p:cNvSpPr/>
            <p:nvPr/>
          </p:nvSpPr>
          <p:spPr>
            <a:xfrm>
              <a:off x="-16002" y="212852"/>
              <a:ext cx="46095658" cy="209296"/>
            </a:xfrm>
            <a:custGeom>
              <a:avLst/>
              <a:gdLst/>
              <a:ahLst/>
              <a:cxnLst/>
              <a:rect l="l" t="t" r="r" b="b"/>
              <a:pathLst>
                <a:path w="46095658" h="209296">
                  <a:moveTo>
                    <a:pt x="45972850" y="9398"/>
                  </a:moveTo>
                  <a:lnTo>
                    <a:pt x="43166525" y="9398"/>
                  </a:lnTo>
                  <a:lnTo>
                    <a:pt x="31272671" y="9398"/>
                  </a:lnTo>
                  <a:lnTo>
                    <a:pt x="16841659" y="9398"/>
                  </a:lnTo>
                  <a:lnTo>
                    <a:pt x="4363660" y="9398"/>
                  </a:lnTo>
                  <a:cubicBezTo>
                    <a:pt x="234654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3208807" y="199898"/>
                  </a:lnTo>
                  <a:lnTo>
                    <a:pt x="15102658" y="199898"/>
                  </a:lnTo>
                  <a:lnTo>
                    <a:pt x="29533673" y="199898"/>
                  </a:lnTo>
                  <a:lnTo>
                    <a:pt x="42011671" y="199898"/>
                  </a:lnTo>
                  <a:cubicBezTo>
                    <a:pt x="44028785" y="199898"/>
                    <a:pt x="45714658" y="209296"/>
                    <a:pt x="45962308" y="199898"/>
                  </a:cubicBezTo>
                  <a:cubicBezTo>
                    <a:pt x="45965864" y="199771"/>
                    <a:pt x="45969293" y="199898"/>
                    <a:pt x="45972850" y="199898"/>
                  </a:cubicBezTo>
                  <a:cubicBezTo>
                    <a:pt x="46095403" y="199898"/>
                    <a:pt x="46095658" y="9398"/>
                    <a:pt x="45972850" y="9398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5315108" y="5350339"/>
            <a:ext cx="7657784" cy="144458"/>
            <a:chOff x="0" y="0"/>
            <a:chExt cx="32623529" cy="635000"/>
          </a:xfrm>
        </p:grpSpPr>
        <p:sp>
          <p:nvSpPr>
            <p:cNvPr id="5" name="Freeform 5"/>
            <p:cNvSpPr/>
            <p:nvPr/>
          </p:nvSpPr>
          <p:spPr>
            <a:xfrm>
              <a:off x="-16002" y="212852"/>
              <a:ext cx="32655532" cy="209296"/>
            </a:xfrm>
            <a:custGeom>
              <a:avLst/>
              <a:gdLst/>
              <a:ahLst/>
              <a:cxnLst/>
              <a:rect l="l" t="t" r="r" b="b"/>
              <a:pathLst>
                <a:path w="32655532" h="209296">
                  <a:moveTo>
                    <a:pt x="32532724" y="9398"/>
                  </a:moveTo>
                  <a:lnTo>
                    <a:pt x="30468323" y="9398"/>
                  </a:lnTo>
                  <a:lnTo>
                    <a:pt x="22105215" y="9398"/>
                  </a:lnTo>
                  <a:lnTo>
                    <a:pt x="11958113" y="9398"/>
                  </a:lnTo>
                  <a:lnTo>
                    <a:pt x="3184264" y="9398"/>
                  </a:lnTo>
                  <a:cubicBezTo>
                    <a:pt x="176593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372234" y="199898"/>
                  </a:lnTo>
                  <a:lnTo>
                    <a:pt x="10735342" y="199898"/>
                  </a:lnTo>
                  <a:lnTo>
                    <a:pt x="20882445" y="199898"/>
                  </a:lnTo>
                  <a:lnTo>
                    <a:pt x="29656292" y="199898"/>
                  </a:lnTo>
                  <a:cubicBezTo>
                    <a:pt x="31074618" y="199898"/>
                    <a:pt x="32274532" y="209296"/>
                    <a:pt x="32522182" y="199898"/>
                  </a:cubicBezTo>
                  <a:cubicBezTo>
                    <a:pt x="32525739" y="199771"/>
                    <a:pt x="32529168" y="199898"/>
                    <a:pt x="32532724" y="199898"/>
                  </a:cubicBezTo>
                  <a:cubicBezTo>
                    <a:pt x="32655278" y="199898"/>
                    <a:pt x="32655532" y="9398"/>
                    <a:pt x="32532724" y="9398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566150" y="7737764"/>
            <a:ext cx="5155699" cy="1220844"/>
            <a:chOff x="0" y="0"/>
            <a:chExt cx="6874266" cy="1627793"/>
          </a:xfrm>
        </p:grpSpPr>
        <p:grpSp>
          <p:nvGrpSpPr>
            <p:cNvPr id="7" name="Group 7"/>
            <p:cNvGrpSpPr/>
            <p:nvPr/>
          </p:nvGrpSpPr>
          <p:grpSpPr>
            <a:xfrm>
              <a:off x="927056" y="764193"/>
              <a:ext cx="5020153" cy="192611"/>
              <a:chOff x="0" y="0"/>
              <a:chExt cx="16040063" cy="635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6002" y="212852"/>
                <a:ext cx="16072067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6072067" h="209296">
                    <a:moveTo>
                      <a:pt x="15949257" y="9398"/>
                    </a:moveTo>
                    <a:lnTo>
                      <a:pt x="14800300" y="9398"/>
                    </a:lnTo>
                    <a:lnTo>
                      <a:pt x="10793696" y="9398"/>
                    </a:lnTo>
                    <a:lnTo>
                      <a:pt x="5932415" y="9398"/>
                    </a:lnTo>
                    <a:lnTo>
                      <a:pt x="1729034" y="9398"/>
                    </a:lnTo>
                    <a:cubicBezTo>
                      <a:pt x="1049541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340006" y="199898"/>
                    </a:lnTo>
                    <a:lnTo>
                      <a:pt x="5346610" y="199898"/>
                    </a:lnTo>
                    <a:lnTo>
                      <a:pt x="10207891" y="199898"/>
                    </a:lnTo>
                    <a:lnTo>
                      <a:pt x="14411272" y="199898"/>
                    </a:lnTo>
                    <a:cubicBezTo>
                      <a:pt x="15090766" y="199898"/>
                      <a:pt x="15691067" y="209296"/>
                      <a:pt x="15938717" y="199898"/>
                    </a:cubicBezTo>
                    <a:cubicBezTo>
                      <a:pt x="15942273" y="199771"/>
                      <a:pt x="15945701" y="199898"/>
                      <a:pt x="15949257" y="199898"/>
                    </a:cubicBezTo>
                    <a:cubicBezTo>
                      <a:pt x="16071813" y="199898"/>
                      <a:pt x="16072067" y="9398"/>
                      <a:pt x="15949257" y="9398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282635" y="282635"/>
              <a:ext cx="1627793" cy="1062523"/>
              <a:chOff x="0" y="0"/>
              <a:chExt cx="6606886" cy="4699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5400000">
              <a:off x="5529108" y="282635"/>
              <a:ext cx="1627793" cy="1062523"/>
              <a:chOff x="0" y="0"/>
              <a:chExt cx="6606886" cy="4699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6566150" y="1399234"/>
            <a:ext cx="5155699" cy="1220844"/>
            <a:chOff x="0" y="0"/>
            <a:chExt cx="6874266" cy="1627793"/>
          </a:xfrm>
        </p:grpSpPr>
        <p:grpSp>
          <p:nvGrpSpPr>
            <p:cNvPr id="14" name="Group 14"/>
            <p:cNvGrpSpPr/>
            <p:nvPr/>
          </p:nvGrpSpPr>
          <p:grpSpPr>
            <a:xfrm>
              <a:off x="927056" y="764193"/>
              <a:ext cx="5020153" cy="192611"/>
              <a:chOff x="0" y="0"/>
              <a:chExt cx="16040063" cy="635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6002" y="212852"/>
                <a:ext cx="16072067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6072067" h="209296">
                    <a:moveTo>
                      <a:pt x="15949257" y="9398"/>
                    </a:moveTo>
                    <a:lnTo>
                      <a:pt x="14800300" y="9398"/>
                    </a:lnTo>
                    <a:lnTo>
                      <a:pt x="10793696" y="9398"/>
                    </a:lnTo>
                    <a:lnTo>
                      <a:pt x="5932415" y="9398"/>
                    </a:lnTo>
                    <a:lnTo>
                      <a:pt x="1729034" y="9398"/>
                    </a:lnTo>
                    <a:cubicBezTo>
                      <a:pt x="1049541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340006" y="199898"/>
                    </a:lnTo>
                    <a:lnTo>
                      <a:pt x="5346610" y="199898"/>
                    </a:lnTo>
                    <a:lnTo>
                      <a:pt x="10207891" y="199898"/>
                    </a:lnTo>
                    <a:lnTo>
                      <a:pt x="14411272" y="199898"/>
                    </a:lnTo>
                    <a:cubicBezTo>
                      <a:pt x="15090766" y="199898"/>
                      <a:pt x="15691067" y="209296"/>
                      <a:pt x="15938717" y="199898"/>
                    </a:cubicBezTo>
                    <a:cubicBezTo>
                      <a:pt x="15942273" y="199771"/>
                      <a:pt x="15945701" y="199898"/>
                      <a:pt x="15949257" y="199898"/>
                    </a:cubicBezTo>
                    <a:cubicBezTo>
                      <a:pt x="16071813" y="199898"/>
                      <a:pt x="16072067" y="9398"/>
                      <a:pt x="15949257" y="9398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-282635" y="282635"/>
              <a:ext cx="1627793" cy="1062523"/>
              <a:chOff x="0" y="0"/>
              <a:chExt cx="6606886" cy="4699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 rot="-5400000">
              <a:off x="5529108" y="282635"/>
              <a:ext cx="1627793" cy="1062523"/>
              <a:chOff x="0" y="0"/>
              <a:chExt cx="6606886" cy="4699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7363042" y="3355703"/>
            <a:ext cx="3561915" cy="3561915"/>
            <a:chOff x="0" y="0"/>
            <a:chExt cx="4749220" cy="474922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49220" cy="474922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5120" y="115120"/>
              <a:ext cx="4518980" cy="451898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64508" y="892886"/>
            <a:ext cx="2158984" cy="215898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64508" y="7235130"/>
            <a:ext cx="2158984" cy="215898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05306" y="4064008"/>
            <a:ext cx="2158984" cy="215898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23710" y="4064008"/>
            <a:ext cx="2158984" cy="2158984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3017002" y="3673907"/>
            <a:ext cx="796892" cy="2731220"/>
            <a:chOff x="0" y="0"/>
            <a:chExt cx="1062523" cy="3641627"/>
          </a:xfrm>
        </p:grpSpPr>
        <p:grpSp>
          <p:nvGrpSpPr>
            <p:cNvPr id="28" name="Group 28"/>
            <p:cNvGrpSpPr/>
            <p:nvPr/>
          </p:nvGrpSpPr>
          <p:grpSpPr>
            <a:xfrm rot="5400000">
              <a:off x="-760996" y="760996"/>
              <a:ext cx="2584515" cy="1062523"/>
              <a:chOff x="0" y="0"/>
              <a:chExt cx="10490033" cy="4699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-760996" y="1818107"/>
              <a:ext cx="2584515" cy="1062523"/>
              <a:chOff x="0" y="0"/>
              <a:chExt cx="10490033" cy="4699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</p:grpSp>
      <p:grpSp>
        <p:nvGrpSpPr>
          <p:cNvPr id="32" name="Group 32"/>
          <p:cNvGrpSpPr/>
          <p:nvPr/>
        </p:nvGrpSpPr>
        <p:grpSpPr>
          <a:xfrm rot="-10800000">
            <a:off x="14182665" y="3771050"/>
            <a:ext cx="796892" cy="2731220"/>
            <a:chOff x="0" y="0"/>
            <a:chExt cx="1062523" cy="3641627"/>
          </a:xfrm>
        </p:grpSpPr>
        <p:grpSp>
          <p:nvGrpSpPr>
            <p:cNvPr id="33" name="Group 33"/>
            <p:cNvGrpSpPr/>
            <p:nvPr/>
          </p:nvGrpSpPr>
          <p:grpSpPr>
            <a:xfrm rot="5400000">
              <a:off x="-760996" y="760996"/>
              <a:ext cx="2584515" cy="1062523"/>
              <a:chOff x="0" y="0"/>
              <a:chExt cx="10490033" cy="4699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35" name="Group 35"/>
            <p:cNvGrpSpPr/>
            <p:nvPr/>
          </p:nvGrpSpPr>
          <p:grpSpPr>
            <a:xfrm rot="5400000">
              <a:off x="-760996" y="1818107"/>
              <a:ext cx="2584515" cy="1062523"/>
              <a:chOff x="0" y="0"/>
              <a:chExt cx="10490033" cy="4699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403202" y="955403"/>
            <a:ext cx="2553511" cy="24003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201417" y="955403"/>
            <a:ext cx="2966663" cy="240030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5200912" y="4021175"/>
            <a:ext cx="2604613" cy="225417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22108" y="3654809"/>
            <a:ext cx="2180286" cy="2769416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911393" y="7126000"/>
            <a:ext cx="4177265" cy="2377244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2509226" y="7235130"/>
            <a:ext cx="3375572" cy="2608397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7850606" y="4933950"/>
            <a:ext cx="2731246" cy="47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7"/>
              </a:lnSpc>
              <a:spcBef>
                <a:spcPct val="0"/>
              </a:spcBef>
            </a:pPr>
            <a:r>
              <a:rPr lang="en-US" sz="2774" spc="108">
                <a:solidFill>
                  <a:srgbClr val="191919"/>
                </a:solidFill>
                <a:latin typeface="Aileron Regular Bold"/>
              </a:rPr>
              <a:t>DIMENSIONES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289046" y="1659005"/>
            <a:ext cx="1709907" cy="493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Aileron Regular Bold"/>
              </a:rPr>
              <a:t>Empatía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289046" y="7801451"/>
            <a:ext cx="1709907" cy="1017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Aileron Regular Bold"/>
              </a:rPr>
              <a:t>Exactitud empática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029844" y="4919662"/>
            <a:ext cx="1709907" cy="493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Aileron Regular Bold"/>
              </a:rPr>
              <a:t>Sintonía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435979" y="4596765"/>
            <a:ext cx="1934446" cy="1017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FFFFFF"/>
                </a:solidFill>
                <a:latin typeface="Aileron Regular Bold"/>
              </a:rPr>
              <a:t>Cognición social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55991" y="5071271"/>
            <a:ext cx="10812611" cy="144458"/>
            <a:chOff x="0" y="0"/>
            <a:chExt cx="46063654" cy="635000"/>
          </a:xfrm>
        </p:grpSpPr>
        <p:sp>
          <p:nvSpPr>
            <p:cNvPr id="3" name="Freeform 3"/>
            <p:cNvSpPr/>
            <p:nvPr/>
          </p:nvSpPr>
          <p:spPr>
            <a:xfrm>
              <a:off x="-16002" y="212852"/>
              <a:ext cx="46095658" cy="209296"/>
            </a:xfrm>
            <a:custGeom>
              <a:avLst/>
              <a:gdLst/>
              <a:ahLst/>
              <a:cxnLst/>
              <a:rect l="l" t="t" r="r" b="b"/>
              <a:pathLst>
                <a:path w="46095658" h="209296">
                  <a:moveTo>
                    <a:pt x="45972850" y="9398"/>
                  </a:moveTo>
                  <a:lnTo>
                    <a:pt x="43166525" y="9398"/>
                  </a:lnTo>
                  <a:lnTo>
                    <a:pt x="31272671" y="9398"/>
                  </a:lnTo>
                  <a:lnTo>
                    <a:pt x="16841659" y="9398"/>
                  </a:lnTo>
                  <a:lnTo>
                    <a:pt x="4363660" y="9398"/>
                  </a:lnTo>
                  <a:cubicBezTo>
                    <a:pt x="2346544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3208807" y="199898"/>
                  </a:lnTo>
                  <a:lnTo>
                    <a:pt x="15102658" y="199898"/>
                  </a:lnTo>
                  <a:lnTo>
                    <a:pt x="29533673" y="199898"/>
                  </a:lnTo>
                  <a:lnTo>
                    <a:pt x="42011671" y="199898"/>
                  </a:lnTo>
                  <a:cubicBezTo>
                    <a:pt x="44028785" y="199898"/>
                    <a:pt x="45714658" y="209296"/>
                    <a:pt x="45962308" y="199898"/>
                  </a:cubicBezTo>
                  <a:cubicBezTo>
                    <a:pt x="45965864" y="199771"/>
                    <a:pt x="45969293" y="199898"/>
                    <a:pt x="45972850" y="199898"/>
                  </a:cubicBezTo>
                  <a:cubicBezTo>
                    <a:pt x="46095403" y="199898"/>
                    <a:pt x="46095658" y="9398"/>
                    <a:pt x="45972850" y="9398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4" name="Group 4"/>
          <p:cNvGrpSpPr/>
          <p:nvPr/>
        </p:nvGrpSpPr>
        <p:grpSpPr>
          <a:xfrm rot="5400000">
            <a:off x="5781833" y="5350339"/>
            <a:ext cx="7657784" cy="144458"/>
            <a:chOff x="0" y="0"/>
            <a:chExt cx="32623529" cy="635000"/>
          </a:xfrm>
        </p:grpSpPr>
        <p:sp>
          <p:nvSpPr>
            <p:cNvPr id="5" name="Freeform 5"/>
            <p:cNvSpPr/>
            <p:nvPr/>
          </p:nvSpPr>
          <p:spPr>
            <a:xfrm>
              <a:off x="-16002" y="212852"/>
              <a:ext cx="32655532" cy="209296"/>
            </a:xfrm>
            <a:custGeom>
              <a:avLst/>
              <a:gdLst/>
              <a:ahLst/>
              <a:cxnLst/>
              <a:rect l="l" t="t" r="r" b="b"/>
              <a:pathLst>
                <a:path w="32655532" h="209296">
                  <a:moveTo>
                    <a:pt x="32532724" y="9398"/>
                  </a:moveTo>
                  <a:lnTo>
                    <a:pt x="30468323" y="9398"/>
                  </a:lnTo>
                  <a:lnTo>
                    <a:pt x="22105215" y="9398"/>
                  </a:lnTo>
                  <a:lnTo>
                    <a:pt x="11958113" y="9398"/>
                  </a:lnTo>
                  <a:lnTo>
                    <a:pt x="3184264" y="9398"/>
                  </a:lnTo>
                  <a:cubicBezTo>
                    <a:pt x="1765938" y="9398"/>
                    <a:pt x="381000" y="0"/>
                    <a:pt x="133350" y="9398"/>
                  </a:cubicBezTo>
                  <a:cubicBezTo>
                    <a:pt x="129794" y="9525"/>
                    <a:pt x="126365" y="9398"/>
                    <a:pt x="122809" y="9398"/>
                  </a:cubicBezTo>
                  <a:cubicBezTo>
                    <a:pt x="254" y="9398"/>
                    <a:pt x="0" y="199898"/>
                    <a:pt x="122809" y="199898"/>
                  </a:cubicBezTo>
                  <a:lnTo>
                    <a:pt x="2372234" y="199898"/>
                  </a:lnTo>
                  <a:lnTo>
                    <a:pt x="10735342" y="199898"/>
                  </a:lnTo>
                  <a:lnTo>
                    <a:pt x="20882445" y="199898"/>
                  </a:lnTo>
                  <a:lnTo>
                    <a:pt x="29656292" y="199898"/>
                  </a:lnTo>
                  <a:cubicBezTo>
                    <a:pt x="31074618" y="199898"/>
                    <a:pt x="32274532" y="209296"/>
                    <a:pt x="32522182" y="199898"/>
                  </a:cubicBezTo>
                  <a:cubicBezTo>
                    <a:pt x="32525739" y="199771"/>
                    <a:pt x="32529168" y="199898"/>
                    <a:pt x="32532724" y="199898"/>
                  </a:cubicBezTo>
                  <a:cubicBezTo>
                    <a:pt x="32655278" y="199898"/>
                    <a:pt x="32655532" y="9398"/>
                    <a:pt x="32532724" y="9398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032875" y="7737764"/>
            <a:ext cx="5155699" cy="1220844"/>
            <a:chOff x="0" y="0"/>
            <a:chExt cx="6874266" cy="1627793"/>
          </a:xfrm>
        </p:grpSpPr>
        <p:grpSp>
          <p:nvGrpSpPr>
            <p:cNvPr id="7" name="Group 7"/>
            <p:cNvGrpSpPr/>
            <p:nvPr/>
          </p:nvGrpSpPr>
          <p:grpSpPr>
            <a:xfrm>
              <a:off x="927056" y="764193"/>
              <a:ext cx="5020153" cy="192611"/>
              <a:chOff x="0" y="0"/>
              <a:chExt cx="16040063" cy="635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6002" y="212852"/>
                <a:ext cx="16072067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6072067" h="209296">
                    <a:moveTo>
                      <a:pt x="15949257" y="9398"/>
                    </a:moveTo>
                    <a:lnTo>
                      <a:pt x="14800300" y="9398"/>
                    </a:lnTo>
                    <a:lnTo>
                      <a:pt x="10793696" y="9398"/>
                    </a:lnTo>
                    <a:lnTo>
                      <a:pt x="5932415" y="9398"/>
                    </a:lnTo>
                    <a:lnTo>
                      <a:pt x="1729034" y="9398"/>
                    </a:lnTo>
                    <a:cubicBezTo>
                      <a:pt x="1049541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340006" y="199898"/>
                    </a:lnTo>
                    <a:lnTo>
                      <a:pt x="5346610" y="199898"/>
                    </a:lnTo>
                    <a:lnTo>
                      <a:pt x="10207891" y="199898"/>
                    </a:lnTo>
                    <a:lnTo>
                      <a:pt x="14411272" y="199898"/>
                    </a:lnTo>
                    <a:cubicBezTo>
                      <a:pt x="15090766" y="199898"/>
                      <a:pt x="15691067" y="209296"/>
                      <a:pt x="15938717" y="199898"/>
                    </a:cubicBezTo>
                    <a:cubicBezTo>
                      <a:pt x="15942273" y="199771"/>
                      <a:pt x="15945701" y="199898"/>
                      <a:pt x="15949257" y="199898"/>
                    </a:cubicBezTo>
                    <a:cubicBezTo>
                      <a:pt x="16071813" y="199898"/>
                      <a:pt x="16072067" y="9398"/>
                      <a:pt x="15949257" y="9398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 rot="5400000">
              <a:off x="-282635" y="282635"/>
              <a:ext cx="1627793" cy="1062523"/>
              <a:chOff x="0" y="0"/>
              <a:chExt cx="6606886" cy="4699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 rot="-5400000">
              <a:off x="5529108" y="282635"/>
              <a:ext cx="1627793" cy="1062523"/>
              <a:chOff x="0" y="0"/>
              <a:chExt cx="6606886" cy="4699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2C92D5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7032875" y="1399234"/>
            <a:ext cx="5155699" cy="1220844"/>
            <a:chOff x="0" y="0"/>
            <a:chExt cx="6874266" cy="1627793"/>
          </a:xfrm>
        </p:grpSpPr>
        <p:grpSp>
          <p:nvGrpSpPr>
            <p:cNvPr id="14" name="Group 14"/>
            <p:cNvGrpSpPr/>
            <p:nvPr/>
          </p:nvGrpSpPr>
          <p:grpSpPr>
            <a:xfrm>
              <a:off x="927056" y="764193"/>
              <a:ext cx="5020153" cy="192611"/>
              <a:chOff x="0" y="0"/>
              <a:chExt cx="16040063" cy="635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16002" y="212852"/>
                <a:ext cx="16072067" cy="209296"/>
              </a:xfrm>
              <a:custGeom>
                <a:avLst/>
                <a:gdLst/>
                <a:ahLst/>
                <a:cxnLst/>
                <a:rect l="l" t="t" r="r" b="b"/>
                <a:pathLst>
                  <a:path w="16072067" h="209296">
                    <a:moveTo>
                      <a:pt x="15949257" y="9398"/>
                    </a:moveTo>
                    <a:lnTo>
                      <a:pt x="14800300" y="9398"/>
                    </a:lnTo>
                    <a:lnTo>
                      <a:pt x="10793696" y="9398"/>
                    </a:lnTo>
                    <a:lnTo>
                      <a:pt x="5932415" y="9398"/>
                    </a:lnTo>
                    <a:lnTo>
                      <a:pt x="1729034" y="9398"/>
                    </a:lnTo>
                    <a:cubicBezTo>
                      <a:pt x="1049541" y="9398"/>
                      <a:pt x="381000" y="0"/>
                      <a:pt x="133350" y="9398"/>
                    </a:cubicBezTo>
                    <a:cubicBezTo>
                      <a:pt x="129794" y="9525"/>
                      <a:pt x="126365" y="9398"/>
                      <a:pt x="122809" y="9398"/>
                    </a:cubicBezTo>
                    <a:cubicBezTo>
                      <a:pt x="254" y="9398"/>
                      <a:pt x="0" y="199898"/>
                      <a:pt x="122809" y="199898"/>
                    </a:cubicBezTo>
                    <a:lnTo>
                      <a:pt x="1340006" y="199898"/>
                    </a:lnTo>
                    <a:lnTo>
                      <a:pt x="5346610" y="199898"/>
                    </a:lnTo>
                    <a:lnTo>
                      <a:pt x="10207891" y="199898"/>
                    </a:lnTo>
                    <a:lnTo>
                      <a:pt x="14411272" y="199898"/>
                    </a:lnTo>
                    <a:cubicBezTo>
                      <a:pt x="15090766" y="199898"/>
                      <a:pt x="15691067" y="209296"/>
                      <a:pt x="15938717" y="199898"/>
                    </a:cubicBezTo>
                    <a:cubicBezTo>
                      <a:pt x="15942273" y="199771"/>
                      <a:pt x="15945701" y="199898"/>
                      <a:pt x="15949257" y="199898"/>
                    </a:cubicBezTo>
                    <a:cubicBezTo>
                      <a:pt x="16071813" y="199898"/>
                      <a:pt x="16072067" y="9398"/>
                      <a:pt x="15949257" y="9398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-282635" y="282635"/>
              <a:ext cx="1627793" cy="1062523"/>
              <a:chOff x="0" y="0"/>
              <a:chExt cx="6606886" cy="4699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 rot="-5400000">
              <a:off x="5529108" y="282635"/>
              <a:ext cx="1627793" cy="1062523"/>
              <a:chOff x="0" y="0"/>
              <a:chExt cx="6606886" cy="4699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327533" y="113538"/>
                <a:ext cx="5915498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5915498" h="4568952">
                    <a:moveTo>
                      <a:pt x="5914990" y="4284853"/>
                    </a:moveTo>
                    <a:cubicBezTo>
                      <a:pt x="5915498" y="4274947"/>
                      <a:pt x="5914482" y="4265930"/>
                      <a:pt x="5912577" y="4257548"/>
                    </a:cubicBezTo>
                    <a:cubicBezTo>
                      <a:pt x="5897464" y="4143121"/>
                      <a:pt x="5820883" y="4046093"/>
                      <a:pt x="5713187" y="4012946"/>
                    </a:cubicBezTo>
                    <a:lnTo>
                      <a:pt x="5713187" y="2871851"/>
                    </a:lnTo>
                    <a:lnTo>
                      <a:pt x="5713187" y="618109"/>
                    </a:lnTo>
                    <a:lnTo>
                      <a:pt x="5713187" y="98552"/>
                    </a:lnTo>
                    <a:cubicBezTo>
                      <a:pt x="5713187" y="47117"/>
                      <a:pt x="5669499" y="3302"/>
                      <a:pt x="5617937" y="3302"/>
                    </a:cubicBezTo>
                    <a:lnTo>
                      <a:pt x="5347046" y="3302"/>
                    </a:lnTo>
                    <a:lnTo>
                      <a:pt x="4863330" y="3302"/>
                    </a:lnTo>
                    <a:lnTo>
                      <a:pt x="4351096" y="3302"/>
                    </a:lnTo>
                    <a:lnTo>
                      <a:pt x="3726073" y="3302"/>
                    </a:lnTo>
                    <a:lnTo>
                      <a:pt x="3041344" y="3302"/>
                    </a:lnTo>
                    <a:lnTo>
                      <a:pt x="2350054" y="3302"/>
                    </a:lnTo>
                    <a:lnTo>
                      <a:pt x="1702664" y="3302"/>
                    </a:lnTo>
                    <a:lnTo>
                      <a:pt x="1158102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046565" y="193802"/>
                    </a:lnTo>
                    <a:lnTo>
                      <a:pt x="1558799" y="193802"/>
                    </a:lnTo>
                    <a:lnTo>
                      <a:pt x="2183823" y="193802"/>
                    </a:lnTo>
                    <a:lnTo>
                      <a:pt x="2868551" y="193802"/>
                    </a:lnTo>
                    <a:lnTo>
                      <a:pt x="3559841" y="193802"/>
                    </a:lnTo>
                    <a:lnTo>
                      <a:pt x="4207232" y="193802"/>
                    </a:lnTo>
                    <a:lnTo>
                      <a:pt x="4751793" y="193802"/>
                    </a:lnTo>
                    <a:lnTo>
                      <a:pt x="5205949" y="193802"/>
                    </a:lnTo>
                    <a:cubicBezTo>
                      <a:pt x="5310470" y="193802"/>
                      <a:pt x="5417277" y="199390"/>
                      <a:pt x="5522560" y="197104"/>
                    </a:cubicBezTo>
                    <a:lnTo>
                      <a:pt x="5522560" y="1511554"/>
                    </a:lnTo>
                    <a:lnTo>
                      <a:pt x="5522560" y="3765296"/>
                    </a:lnTo>
                    <a:lnTo>
                      <a:pt x="5522560" y="4022852"/>
                    </a:lnTo>
                    <a:cubicBezTo>
                      <a:pt x="5420325" y="4066286"/>
                      <a:pt x="5347427" y="4168648"/>
                      <a:pt x="5346538" y="4284853"/>
                    </a:cubicBezTo>
                    <a:cubicBezTo>
                      <a:pt x="5345395" y="4439158"/>
                      <a:pt x="5477348" y="4568952"/>
                      <a:pt x="5630637" y="4568952"/>
                    </a:cubicBezTo>
                    <a:cubicBezTo>
                      <a:pt x="5780497" y="4568952"/>
                      <a:pt x="5893654" y="4454017"/>
                      <a:pt x="5912323" y="4312158"/>
                    </a:cubicBezTo>
                    <a:cubicBezTo>
                      <a:pt x="5914482" y="4303903"/>
                      <a:pt x="5915498" y="4294759"/>
                      <a:pt x="5914990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7829767" y="3355703"/>
            <a:ext cx="3561915" cy="3561915"/>
            <a:chOff x="0" y="0"/>
            <a:chExt cx="4749220" cy="4749220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49220" cy="4749220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15120" y="115120"/>
              <a:ext cx="4518980" cy="4518980"/>
            </a:xfrm>
            <a:prstGeom prst="rect">
              <a:avLst/>
            </a:prstGeom>
          </p:spPr>
        </p:pic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531233" y="892886"/>
            <a:ext cx="2158984" cy="215898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31233" y="7235130"/>
            <a:ext cx="2158984" cy="215898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72031" y="4064008"/>
            <a:ext cx="2158984" cy="2158984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790435" y="4064008"/>
            <a:ext cx="2158984" cy="2158984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3483727" y="3673907"/>
            <a:ext cx="796892" cy="2731220"/>
            <a:chOff x="0" y="0"/>
            <a:chExt cx="1062523" cy="3641627"/>
          </a:xfrm>
        </p:grpSpPr>
        <p:grpSp>
          <p:nvGrpSpPr>
            <p:cNvPr id="28" name="Group 28"/>
            <p:cNvGrpSpPr/>
            <p:nvPr/>
          </p:nvGrpSpPr>
          <p:grpSpPr>
            <a:xfrm rot="5400000">
              <a:off x="-760996" y="760996"/>
              <a:ext cx="2584515" cy="1062523"/>
              <a:chOff x="0" y="0"/>
              <a:chExt cx="10490033" cy="4699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-760996" y="1818107"/>
              <a:ext cx="2584515" cy="1062523"/>
              <a:chOff x="0" y="0"/>
              <a:chExt cx="10490033" cy="46990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86EAE9"/>
              </a:solidFill>
            </p:spPr>
          </p:sp>
        </p:grpSp>
      </p:grpSp>
      <p:grpSp>
        <p:nvGrpSpPr>
          <p:cNvPr id="32" name="Group 32"/>
          <p:cNvGrpSpPr/>
          <p:nvPr/>
        </p:nvGrpSpPr>
        <p:grpSpPr>
          <a:xfrm rot="-10800000">
            <a:off x="14649390" y="3771050"/>
            <a:ext cx="796892" cy="2731220"/>
            <a:chOff x="0" y="0"/>
            <a:chExt cx="1062523" cy="3641627"/>
          </a:xfrm>
        </p:grpSpPr>
        <p:grpSp>
          <p:nvGrpSpPr>
            <p:cNvPr id="33" name="Group 33"/>
            <p:cNvGrpSpPr/>
            <p:nvPr/>
          </p:nvGrpSpPr>
          <p:grpSpPr>
            <a:xfrm rot="5400000">
              <a:off x="-760996" y="760996"/>
              <a:ext cx="2584515" cy="1062523"/>
              <a:chOff x="0" y="0"/>
              <a:chExt cx="10490033" cy="46990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  <p:grpSp>
          <p:nvGrpSpPr>
            <p:cNvPr id="35" name="Group 35"/>
            <p:cNvGrpSpPr/>
            <p:nvPr/>
          </p:nvGrpSpPr>
          <p:grpSpPr>
            <a:xfrm rot="5400000">
              <a:off x="-760996" y="1818107"/>
              <a:ext cx="2584515" cy="1062523"/>
              <a:chOff x="0" y="0"/>
              <a:chExt cx="10490033" cy="46990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327533" y="113538"/>
                <a:ext cx="9798645" cy="4568952"/>
              </a:xfrm>
              <a:custGeom>
                <a:avLst/>
                <a:gdLst/>
                <a:ahLst/>
                <a:cxnLst/>
                <a:rect l="l" t="t" r="r" b="b"/>
                <a:pathLst>
                  <a:path w="9798645" h="4568952">
                    <a:moveTo>
                      <a:pt x="9798137" y="4284853"/>
                    </a:moveTo>
                    <a:cubicBezTo>
                      <a:pt x="9798645" y="4274947"/>
                      <a:pt x="9797629" y="4265930"/>
                      <a:pt x="9795724" y="4257548"/>
                    </a:cubicBezTo>
                    <a:cubicBezTo>
                      <a:pt x="9780611" y="4143121"/>
                      <a:pt x="9704030" y="4046093"/>
                      <a:pt x="9596334" y="4012946"/>
                    </a:cubicBezTo>
                    <a:lnTo>
                      <a:pt x="9596334" y="2871851"/>
                    </a:lnTo>
                    <a:lnTo>
                      <a:pt x="9596334" y="618109"/>
                    </a:lnTo>
                    <a:lnTo>
                      <a:pt x="9596334" y="98552"/>
                    </a:lnTo>
                    <a:cubicBezTo>
                      <a:pt x="9596334" y="47117"/>
                      <a:pt x="9552646" y="3302"/>
                      <a:pt x="9501084" y="3302"/>
                    </a:cubicBezTo>
                    <a:lnTo>
                      <a:pt x="9230193" y="3302"/>
                    </a:lnTo>
                    <a:lnTo>
                      <a:pt x="8542264" y="3302"/>
                    </a:lnTo>
                    <a:lnTo>
                      <a:pt x="7564319" y="3302"/>
                    </a:lnTo>
                    <a:lnTo>
                      <a:pt x="6371040" y="3302"/>
                    </a:lnTo>
                    <a:lnTo>
                      <a:pt x="5063773" y="3302"/>
                    </a:lnTo>
                    <a:lnTo>
                      <a:pt x="3743980" y="3302"/>
                    </a:lnTo>
                    <a:lnTo>
                      <a:pt x="2507999" y="3302"/>
                    </a:lnTo>
                    <a:lnTo>
                      <a:pt x="1468335" y="3302"/>
                    </a:lnTo>
                    <a:lnTo>
                      <a:pt x="709676" y="3302"/>
                    </a:lnTo>
                    <a:cubicBezTo>
                      <a:pt x="578231" y="3302"/>
                      <a:pt x="446151" y="0"/>
                      <a:pt x="314706" y="3302"/>
                    </a:cubicBezTo>
                    <a:cubicBezTo>
                      <a:pt x="309118" y="3429"/>
                      <a:pt x="303403" y="3302"/>
                      <a:pt x="297815" y="3302"/>
                    </a:cubicBezTo>
                    <a:cubicBezTo>
                      <a:pt x="246380" y="3302"/>
                      <a:pt x="202565" y="46990"/>
                      <a:pt x="202565" y="98552"/>
                    </a:cubicBezTo>
                    <a:lnTo>
                      <a:pt x="202565" y="1511427"/>
                    </a:lnTo>
                    <a:lnTo>
                      <a:pt x="202565" y="3765169"/>
                    </a:lnTo>
                    <a:lnTo>
                      <a:pt x="202565" y="4013327"/>
                    </a:lnTo>
                    <a:cubicBezTo>
                      <a:pt x="87249" y="4049649"/>
                      <a:pt x="2032" y="4159123"/>
                      <a:pt x="1143" y="4284726"/>
                    </a:cubicBezTo>
                    <a:cubicBezTo>
                      <a:pt x="0" y="4439031"/>
                      <a:pt x="131953" y="4568825"/>
                      <a:pt x="285242" y="4568825"/>
                    </a:cubicBezTo>
                    <a:cubicBezTo>
                      <a:pt x="435102" y="4568825"/>
                      <a:pt x="548259" y="4453890"/>
                      <a:pt x="566928" y="4312031"/>
                    </a:cubicBezTo>
                    <a:cubicBezTo>
                      <a:pt x="568833" y="4303649"/>
                      <a:pt x="569849" y="4294632"/>
                      <a:pt x="569341" y="4284726"/>
                    </a:cubicBezTo>
                    <a:cubicBezTo>
                      <a:pt x="569849" y="4274820"/>
                      <a:pt x="568833" y="4265803"/>
                      <a:pt x="566928" y="4257421"/>
                    </a:cubicBezTo>
                    <a:cubicBezTo>
                      <a:pt x="553085" y="4152138"/>
                      <a:pt x="487172" y="4061714"/>
                      <a:pt x="392938" y="4022090"/>
                    </a:cubicBezTo>
                    <a:lnTo>
                      <a:pt x="392938" y="2871851"/>
                    </a:lnTo>
                    <a:lnTo>
                      <a:pt x="392938" y="618109"/>
                    </a:lnTo>
                    <a:lnTo>
                      <a:pt x="392938" y="193802"/>
                    </a:lnTo>
                    <a:lnTo>
                      <a:pt x="568579" y="193802"/>
                    </a:lnTo>
                    <a:lnTo>
                      <a:pt x="1255392" y="193802"/>
                    </a:lnTo>
                    <a:lnTo>
                      <a:pt x="2233336" y="193802"/>
                    </a:lnTo>
                    <a:lnTo>
                      <a:pt x="3426615" y="193802"/>
                    </a:lnTo>
                    <a:lnTo>
                      <a:pt x="4733882" y="193802"/>
                    </a:lnTo>
                    <a:lnTo>
                      <a:pt x="6053674" y="193802"/>
                    </a:lnTo>
                    <a:lnTo>
                      <a:pt x="7289656" y="193802"/>
                    </a:lnTo>
                    <a:lnTo>
                      <a:pt x="8329320" y="193802"/>
                    </a:lnTo>
                    <a:lnTo>
                      <a:pt x="9089096" y="193802"/>
                    </a:lnTo>
                    <a:cubicBezTo>
                      <a:pt x="9193617" y="193802"/>
                      <a:pt x="9300424" y="199390"/>
                      <a:pt x="9405707" y="197104"/>
                    </a:cubicBezTo>
                    <a:lnTo>
                      <a:pt x="9405707" y="1511554"/>
                    </a:lnTo>
                    <a:lnTo>
                      <a:pt x="9405707" y="3765296"/>
                    </a:lnTo>
                    <a:lnTo>
                      <a:pt x="9405707" y="4022852"/>
                    </a:lnTo>
                    <a:cubicBezTo>
                      <a:pt x="9303472" y="4066286"/>
                      <a:pt x="9230574" y="4168648"/>
                      <a:pt x="9229685" y="4284853"/>
                    </a:cubicBezTo>
                    <a:cubicBezTo>
                      <a:pt x="9228542" y="4439158"/>
                      <a:pt x="9360495" y="4568952"/>
                      <a:pt x="9513784" y="4568952"/>
                    </a:cubicBezTo>
                    <a:cubicBezTo>
                      <a:pt x="9663644" y="4568952"/>
                      <a:pt x="9776801" y="4454017"/>
                      <a:pt x="9795470" y="4312158"/>
                    </a:cubicBezTo>
                    <a:cubicBezTo>
                      <a:pt x="9797629" y="4303903"/>
                      <a:pt x="9798645" y="4294759"/>
                      <a:pt x="9798137" y="4284853"/>
                    </a:cubicBezTo>
                    <a:close/>
                  </a:path>
                </a:pathLst>
              </a:custGeom>
              <a:solidFill>
                <a:srgbClr val="13538A"/>
              </a:solidFill>
            </p:spPr>
          </p:sp>
        </p:grp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31218" y="2933700"/>
            <a:ext cx="2094807" cy="41148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434968" y="495300"/>
            <a:ext cx="2844385" cy="2642693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188575" y="6917618"/>
            <a:ext cx="4201184" cy="271167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66725" y="3847099"/>
            <a:ext cx="2857646" cy="238483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70597" y="6893674"/>
            <a:ext cx="3599495" cy="2735616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116120" y="610804"/>
            <a:ext cx="2311822" cy="2970799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4575622" y="7670328"/>
            <a:ext cx="196794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>
                <a:solidFill>
                  <a:srgbClr val="191919"/>
                </a:solidFill>
                <a:latin typeface="Aileron Regular"/>
              </a:rPr>
              <a:t>Demografía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575622" y="8569029"/>
            <a:ext cx="1967948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000">
                <a:solidFill>
                  <a:srgbClr val="191919"/>
                </a:solidFill>
                <a:latin typeface="Aileron Regular"/>
              </a:rPr>
              <a:t>Psicografía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317331" y="4933950"/>
            <a:ext cx="2731246" cy="47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57"/>
              </a:lnSpc>
              <a:spcBef>
                <a:spcPct val="0"/>
              </a:spcBef>
            </a:pPr>
            <a:r>
              <a:rPr lang="en-US" sz="2774" spc="108">
                <a:solidFill>
                  <a:srgbClr val="191919"/>
                </a:solidFill>
                <a:latin typeface="Aileron Regular Bold"/>
              </a:rPr>
              <a:t>DIMENSIONES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755771" y="1724728"/>
            <a:ext cx="1709907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Aileron Regular Bold"/>
              </a:rPr>
              <a:t>Sincronía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755771" y="8066972"/>
            <a:ext cx="170990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Aileron Regular Bold"/>
              </a:rPr>
              <a:t>Influencia social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496569" y="4543425"/>
            <a:ext cx="1709907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Aileron Regular Bold"/>
              </a:rPr>
              <a:t>Mostrar interés y preocupación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2014973" y="4733925"/>
            <a:ext cx="1709907" cy="75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000">
                <a:solidFill>
                  <a:srgbClr val="FFFFFF"/>
                </a:solidFill>
                <a:latin typeface="Aileron Regular Bold"/>
              </a:rPr>
              <a:t>Presentación de ti mismo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298823"/>
            <a:ext cx="8635779" cy="1841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8"/>
              </a:lnSpc>
            </a:pPr>
            <a:r>
              <a:rPr lang="en-US" sz="7300">
                <a:solidFill>
                  <a:srgbClr val="F4BE66"/>
                </a:solidFill>
                <a:latin typeface="Aileron Heavy Bold"/>
              </a:rPr>
              <a:t>¿Cómo genero empatía?</a:t>
            </a:r>
          </a:p>
        </p:txBody>
      </p:sp>
      <p:sp>
        <p:nvSpPr>
          <p:cNvPr id="3" name="AutoShape 3"/>
          <p:cNvSpPr/>
          <p:nvPr/>
        </p:nvSpPr>
        <p:spPr>
          <a:xfrm>
            <a:off x="11481768" y="-1027988"/>
            <a:ext cx="5777532" cy="6204656"/>
          </a:xfrm>
          <a:prstGeom prst="rect">
            <a:avLst/>
          </a:prstGeom>
          <a:solidFill>
            <a:srgbClr val="6799FE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7560" r="22329"/>
          <a:stretch>
            <a:fillRect/>
          </a:stretch>
        </p:blipFill>
        <p:spPr>
          <a:xfrm>
            <a:off x="11481768" y="2605299"/>
            <a:ext cx="5777532" cy="768170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244163" y="3037340"/>
            <a:ext cx="3355218" cy="28575"/>
          </a:xfrm>
          <a:prstGeom prst="rect">
            <a:avLst/>
          </a:prstGeom>
          <a:solidFill>
            <a:srgbClr val="191919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28700"/>
            <a:ext cx="5262525" cy="10456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10a98ce036d8a2255ee32d4e20cf8e1b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H7EN5MXTHQNV-1513-250</_dlc_DocId>
    <_dlc_DocIdUrl xmlns="ae9388c0-b1e2-40ea-b6a8-c51c7913cbd2">
      <Url>https://www.mincultura.gov.co/ministerio/recursos-humanos/_layouts/15/DocIdRedir.aspx?ID=H7EN5MXTHQNV-1513-250</Url>
      <Description>H7EN5MXTHQNV-1513-250</Description>
    </_dlc_DocIdUrl>
  </documentManagement>
</p:properties>
</file>

<file path=customXml/itemProps1.xml><?xml version="1.0" encoding="utf-8"?>
<ds:datastoreItem xmlns:ds="http://schemas.openxmlformats.org/officeDocument/2006/customXml" ds:itemID="{D91D8278-9B18-470F-9623-C18B3F309A82}"/>
</file>

<file path=customXml/itemProps2.xml><?xml version="1.0" encoding="utf-8"?>
<ds:datastoreItem xmlns:ds="http://schemas.openxmlformats.org/officeDocument/2006/customXml" ds:itemID="{433937DD-A8B6-4DD0-A574-8D896F642F42}"/>
</file>

<file path=customXml/itemProps3.xml><?xml version="1.0" encoding="utf-8"?>
<ds:datastoreItem xmlns:ds="http://schemas.openxmlformats.org/officeDocument/2006/customXml" ds:itemID="{74F94480-F374-4A8F-AA52-B33D906E89DA}"/>
</file>

<file path=customXml/itemProps4.xml><?xml version="1.0" encoding="utf-8"?>
<ds:datastoreItem xmlns:ds="http://schemas.openxmlformats.org/officeDocument/2006/customXml" ds:itemID="{F641A55E-16F4-4FEE-A898-DF25C9651A20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152</Words>
  <Application>Microsoft Office PowerPoint</Application>
  <PresentationFormat>Personalizado</PresentationFormat>
  <Paragraphs>33</Paragraphs>
  <Slides>11</Slides>
  <Notes>0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Inteligencia social</dc:title>
  <dc:creator>Gisell Geraldine Lozano Almanza</dc:creator>
  <cp:lastModifiedBy>office22</cp:lastModifiedBy>
  <cp:revision>6</cp:revision>
  <dcterms:created xsi:type="dcterms:W3CDTF">2006-08-16T00:00:00Z</dcterms:created>
  <dcterms:modified xsi:type="dcterms:W3CDTF">2022-02-23T16:03:22Z</dcterms:modified>
  <dc:identifier>DAE3xnh7Qqo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a2026046-be5f-4a10-8b7c-40fe5029a9f9</vt:lpwstr>
  </property>
</Properties>
</file>