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9"/>
  </p:notesMasterIdLst>
  <p:sldIdLst>
    <p:sldId id="256" r:id="rId5"/>
    <p:sldId id="257" r:id="rId6"/>
    <p:sldId id="1125" r:id="rId7"/>
    <p:sldId id="1126" r:id="rId8"/>
    <p:sldId id="1124" r:id="rId9"/>
    <p:sldId id="260" r:id="rId10"/>
    <p:sldId id="269" r:id="rId11"/>
    <p:sldId id="261" r:id="rId12"/>
    <p:sldId id="268" r:id="rId13"/>
    <p:sldId id="266" r:id="rId14"/>
    <p:sldId id="1120" r:id="rId15"/>
    <p:sldId id="263" r:id="rId16"/>
    <p:sldId id="1121" r:id="rId17"/>
    <p:sldId id="265" r:id="rId18"/>
    <p:sldId id="1122" r:id="rId19"/>
    <p:sldId id="270" r:id="rId20"/>
    <p:sldId id="271" r:id="rId21"/>
    <p:sldId id="272" r:id="rId22"/>
    <p:sldId id="273" r:id="rId23"/>
    <p:sldId id="276" r:id="rId24"/>
    <p:sldId id="275" r:id="rId25"/>
    <p:sldId id="277" r:id="rId26"/>
    <p:sldId id="278" r:id="rId27"/>
    <p:sldId id="258" r:id="rId28"/>
  </p:sldIdLst>
  <p:sldSz cx="9278938" cy="5219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3DCC4-3E09-4D1D-8B5D-85A269DC5B2D}" v="522" dt="2022-09-13T22:28:29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140" d="100"/>
          <a:sy n="140" d="100"/>
        </p:scale>
        <p:origin x="714" y="102"/>
      </p:cViewPr>
      <p:guideLst>
        <p:guide orient="horz" pos="1644"/>
        <p:guide pos="29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DBE8-B07C-41F4-9103-44F51C311FD5}" type="datetimeFigureOut">
              <a:rPr lang="es-ES" smtClean="0"/>
              <a:t>03/10/2022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86039-C861-4166-88E4-EE43CA9E4A4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86039-C861-4166-88E4-EE43CA9E4A46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5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26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pPr/>
              <a:t>03/10/2022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70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68210D-467A-5E4A-81DB-F3982413B0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"/>
            <a:ext cx="9278938" cy="52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8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defTabSz="695950" rtl="0" eaLnBrk="1" latinLnBrk="0" hangingPunct="1">
        <a:lnSpc>
          <a:spcPct val="90000"/>
        </a:lnSpc>
        <a:spcBef>
          <a:spcPct val="0"/>
        </a:spcBef>
        <a:buNone/>
        <a:defRPr sz="33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987" indent="-173987" algn="l" defTabSz="69595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2196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2pPr>
      <a:lvl3pPr marL="86993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3pPr>
      <a:lvl4pPr marL="121791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56588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91386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26183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609812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957787" indent="-173987" algn="l" defTabSz="695950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797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9595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4392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9190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39875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87850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435824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83799" algn="l" defTabSz="69595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5F0A844E-5437-1F79-DB80-9B6CE1D9F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7"/>
          <a:stretch/>
        </p:blipFill>
        <p:spPr>
          <a:xfrm>
            <a:off x="-6552" y="0"/>
            <a:ext cx="9285491" cy="557170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07F9F04-B01C-4030-438F-9E61E8607DDC}"/>
              </a:ext>
            </a:extLst>
          </p:cNvPr>
          <p:cNvSpPr/>
          <p:nvPr/>
        </p:nvSpPr>
        <p:spPr>
          <a:xfrm>
            <a:off x="3428200" y="1711670"/>
            <a:ext cx="5850738" cy="63574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B66296-90F0-F9AE-F9D6-3E6B57618AEE}"/>
              </a:ext>
            </a:extLst>
          </p:cNvPr>
          <p:cNvSpPr/>
          <p:nvPr/>
        </p:nvSpPr>
        <p:spPr>
          <a:xfrm>
            <a:off x="3428200" y="580290"/>
            <a:ext cx="5850738" cy="1142777"/>
          </a:xfrm>
          <a:prstGeom prst="rect">
            <a:avLst/>
          </a:prstGeom>
          <a:solidFill>
            <a:srgbClr val="16418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46218D-37FA-E400-0AAB-C3E1EA750EE3}"/>
              </a:ext>
            </a:extLst>
          </p:cNvPr>
          <p:cNvSpPr txBox="1"/>
          <p:nvPr/>
        </p:nvSpPr>
        <p:spPr>
          <a:xfrm>
            <a:off x="3563008" y="634452"/>
            <a:ext cx="5715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2° Encuentro de Enlaces SIGI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6CF13B-82A2-7D1A-A701-675A279C5658}"/>
              </a:ext>
            </a:extLst>
          </p:cNvPr>
          <p:cNvSpPr txBox="1"/>
          <p:nvPr/>
        </p:nvSpPr>
        <p:spPr>
          <a:xfrm>
            <a:off x="6220353" y="1619743"/>
            <a:ext cx="3058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800" b="1" dirty="0">
                <a:solidFill>
                  <a:srgbClr val="16418B"/>
                </a:solidFill>
                <a:latin typeface="Century Gothic" panose="020B0502020202020204" pitchFamily="34" charset="0"/>
              </a:rPr>
              <a:t>2022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A607FFFD-F209-5CFD-842C-2D3AC4F71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57" y="3692340"/>
            <a:ext cx="3899980" cy="66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51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AADABF-B0A8-440C-BC8D-44DBF3D52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t="11986" r="11233" b="12074"/>
          <a:stretch/>
        </p:blipFill>
        <p:spPr>
          <a:xfrm>
            <a:off x="2969537" y="1460817"/>
            <a:ext cx="2862148" cy="3102129"/>
          </a:xfrm>
          <a:prstGeom prst="rect">
            <a:avLst/>
          </a:prstGeom>
        </p:spPr>
      </p:pic>
      <p:sp>
        <p:nvSpPr>
          <p:cNvPr id="8" name="Google Shape;216;p28">
            <a:extLst>
              <a:ext uri="{FF2B5EF4-FFF2-40B4-BE49-F238E27FC236}">
                <a16:creationId xmlns:a16="http://schemas.microsoft.com/office/drawing/2014/main" id="{3A439926-6E8B-2A53-5A83-BE560BFE39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5562" y="740913"/>
            <a:ext cx="7407814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CO" sz="1600" b="1" dirty="0">
                <a:latin typeface="Arial Black" panose="020B0A04020102020204" pitchFamily="34" charset="0"/>
              </a:rPr>
              <a:t>Procedimiento lógico y por etapas que permite el mejoramiento continuo a través de los siguientes pasos</a:t>
            </a:r>
            <a:br>
              <a:rPr lang="es-CO" sz="3600" dirty="0"/>
            </a:br>
            <a:endParaRPr lang="es-CO" sz="3300"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sp>
        <p:nvSpPr>
          <p:cNvPr id="5" name="Llamada rectangular 13">
            <a:extLst>
              <a:ext uri="{FF2B5EF4-FFF2-40B4-BE49-F238E27FC236}">
                <a16:creationId xmlns:a16="http://schemas.microsoft.com/office/drawing/2014/main" id="{31E51982-175C-48ED-8CCE-4582B3C29327}"/>
              </a:ext>
            </a:extLst>
          </p:cNvPr>
          <p:cNvSpPr/>
          <p:nvPr/>
        </p:nvSpPr>
        <p:spPr>
          <a:xfrm>
            <a:off x="428979" y="1460818"/>
            <a:ext cx="1984656" cy="543501"/>
          </a:xfrm>
          <a:prstGeom prst="wedgeRectCallout">
            <a:avLst>
              <a:gd name="adj1" fmla="val 93883"/>
              <a:gd name="adj2" fmla="val 302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/>
              <a:t>Acciones de mejora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050" dirty="0"/>
              <a:t>Mitigación de los riesgos</a:t>
            </a:r>
          </a:p>
        </p:txBody>
      </p:sp>
      <p:sp>
        <p:nvSpPr>
          <p:cNvPr id="6" name="Llamada rectangular 12">
            <a:extLst>
              <a:ext uri="{FF2B5EF4-FFF2-40B4-BE49-F238E27FC236}">
                <a16:creationId xmlns:a16="http://schemas.microsoft.com/office/drawing/2014/main" id="{D142A057-DADD-4849-9D7F-87CF6F65498A}"/>
              </a:ext>
            </a:extLst>
          </p:cNvPr>
          <p:cNvSpPr/>
          <p:nvPr/>
        </p:nvSpPr>
        <p:spPr>
          <a:xfrm>
            <a:off x="327378" y="3215382"/>
            <a:ext cx="2479096" cy="1029240"/>
          </a:xfrm>
          <a:prstGeom prst="wedgeRectCallout">
            <a:avLst>
              <a:gd name="adj1" fmla="val 101668"/>
              <a:gd name="adj2" fmla="val -3061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Matriz de indicadores de gestión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Mantenimiento y monitoreo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Ejecución del presupuesto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Revisión por la dirección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Auditoria interna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/>
                </a:solidFill>
              </a:rPr>
              <a:t>Gestión del cambio</a:t>
            </a:r>
          </a:p>
        </p:txBody>
      </p:sp>
      <p:sp>
        <p:nvSpPr>
          <p:cNvPr id="9" name="Llamada rectangular 4">
            <a:extLst>
              <a:ext uri="{FF2B5EF4-FFF2-40B4-BE49-F238E27FC236}">
                <a16:creationId xmlns:a16="http://schemas.microsoft.com/office/drawing/2014/main" id="{07F259B5-844F-4BC8-B4E4-F3323D4B398B}"/>
              </a:ext>
            </a:extLst>
          </p:cNvPr>
          <p:cNvSpPr/>
          <p:nvPr/>
        </p:nvSpPr>
        <p:spPr>
          <a:xfrm>
            <a:off x="6084504" y="1151467"/>
            <a:ext cx="2675673" cy="1772355"/>
          </a:xfrm>
          <a:prstGeom prst="wedgeRectCallout">
            <a:avLst>
              <a:gd name="adj1" fmla="val -67914"/>
              <a:gd name="adj2" fmla="val 21132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Política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Objetivos y metas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Evaluación inicial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Plan anual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RHSI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Matriz de requisitos legales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Matriz de peligros y riesgos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ATS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Presupuesto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Roles y responsabilidades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O" sz="1050" dirty="0"/>
              <a:t>Gestión del cambio</a:t>
            </a:r>
          </a:p>
        </p:txBody>
      </p:sp>
      <p:sp>
        <p:nvSpPr>
          <p:cNvPr id="10" name="Llamada rectangular 11">
            <a:extLst>
              <a:ext uri="{FF2B5EF4-FFF2-40B4-BE49-F238E27FC236}">
                <a16:creationId xmlns:a16="http://schemas.microsoft.com/office/drawing/2014/main" id="{5C0ED7B1-066E-440B-AEBD-0F6AACED847B}"/>
              </a:ext>
            </a:extLst>
          </p:cNvPr>
          <p:cNvSpPr/>
          <p:nvPr/>
        </p:nvSpPr>
        <p:spPr>
          <a:xfrm>
            <a:off x="6084505" y="3127022"/>
            <a:ext cx="2649860" cy="1948900"/>
          </a:xfrm>
          <a:prstGeom prst="wedgeRectCallout">
            <a:avLst>
              <a:gd name="adj1" fmla="val -75695"/>
              <a:gd name="adj2" fmla="val -3145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EPP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Procedimientos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Promoción y prevención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Caracterización de los ATEL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Comunicación y participación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Diagnostico de condiciones de salud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SVE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Perfil sociodemográfico y de autocondiciones de salud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Profesiograma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Brigada de emergencias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Inspecciones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950" dirty="0">
                <a:solidFill>
                  <a:schemeClr val="tx1"/>
                </a:solidFill>
              </a:rPr>
              <a:t>Sistema globalmente armonizado</a:t>
            </a:r>
          </a:p>
        </p:txBody>
      </p:sp>
    </p:spTree>
    <p:extLst>
      <p:ext uri="{BB962C8B-B14F-4D97-AF65-F5344CB8AC3E}">
        <p14:creationId xmlns:p14="http://schemas.microsoft.com/office/powerpoint/2010/main" val="116856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3539" y="536951"/>
            <a:ext cx="6002655" cy="426642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1"/>
                </a:solidFill>
              </a:rPr>
              <a:t>RESPONSABILIDADES FRENTE AL</a:t>
            </a:r>
            <a:br>
              <a:rPr lang="es-CO" b="1" dirty="0">
                <a:solidFill>
                  <a:schemeClr val="accent1"/>
                </a:solidFill>
              </a:rPr>
            </a:br>
            <a:r>
              <a:rPr lang="es-CO" b="1" dirty="0">
                <a:solidFill>
                  <a:schemeClr val="accent1"/>
                </a:solidFill>
              </a:rPr>
              <a:t> SG-SST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5110" y="1273661"/>
            <a:ext cx="8500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464646"/>
                </a:solidFill>
              </a:rPr>
              <a:t>El SG-SST es responsabilidad de todas las personas que laboran en la entidad. Estas se encuentran ser asignadas y documentadas a través de la resolución 0148 de junio de 2021 y comunicadas a todos los niveles de la Entidad.</a:t>
            </a:r>
          </a:p>
        </p:txBody>
      </p:sp>
      <p:pic>
        <p:nvPicPr>
          <p:cNvPr id="5124" name="Picture 4" descr="Funciones específicas del responsable o encargado del SG-S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07" y="2076823"/>
            <a:ext cx="3376718" cy="26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134189" y="2163412"/>
            <a:ext cx="786099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27" dirty="0"/>
              <a:t>MINISTRO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134189" y="2743187"/>
            <a:ext cx="838974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27" dirty="0"/>
              <a:t>SECRETARIA GENERAL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90950" y="2674108"/>
            <a:ext cx="925754" cy="46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99" dirty="0"/>
              <a:t>COORDINACION DE TALENTO HUMANO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06721" y="4641494"/>
            <a:ext cx="887484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13" dirty="0"/>
              <a:t>EQUIPO  DE SST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286514" y="3549473"/>
            <a:ext cx="938331" cy="46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99" dirty="0"/>
              <a:t>DIRECTORES, JEFES Y COORDINADORES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927472" y="4726522"/>
            <a:ext cx="1452711" cy="37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13" dirty="0"/>
              <a:t>FUNCIONARIOS Y CONTRATISTAS</a:t>
            </a:r>
          </a:p>
        </p:txBody>
      </p:sp>
      <p:pic>
        <p:nvPicPr>
          <p:cNvPr id="5126" name="Picture 6" descr="TALLERES DE LOS COPASST | Secretaría de Educación Municip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9892" r="10807" b="4932"/>
          <a:stretch/>
        </p:blipFill>
        <p:spPr bwMode="auto">
          <a:xfrm>
            <a:off x="2052122" y="2931987"/>
            <a:ext cx="723336" cy="7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232292" y="1819087"/>
            <a:ext cx="754923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27" dirty="0"/>
              <a:t>COPASST</a:t>
            </a:r>
          </a:p>
        </p:txBody>
      </p:sp>
      <p:pic>
        <p:nvPicPr>
          <p:cNvPr id="5128" name="Picture 8" descr="Presentación de PowerPoi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r="55000" b="36293"/>
          <a:stretch/>
        </p:blipFill>
        <p:spPr bwMode="auto">
          <a:xfrm>
            <a:off x="2122505" y="2003514"/>
            <a:ext cx="804966" cy="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149470" y="2728047"/>
            <a:ext cx="681597" cy="25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27" dirty="0"/>
              <a:t>BRIGADA</a:t>
            </a:r>
          </a:p>
        </p:txBody>
      </p:sp>
      <p:pic>
        <p:nvPicPr>
          <p:cNvPr id="5130" name="Picture 10" descr="Comite de Convivencia Laboral- Conformación- Funcionamiento- Acoso Labor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026" r="7855" b="7384"/>
          <a:stretch/>
        </p:blipFill>
        <p:spPr bwMode="auto">
          <a:xfrm>
            <a:off x="6075872" y="1938413"/>
            <a:ext cx="1063570" cy="10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 rot="2643516">
            <a:off x="6273771" y="2309309"/>
            <a:ext cx="696024" cy="25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27" dirty="0"/>
              <a:t>COMVILA</a:t>
            </a:r>
          </a:p>
        </p:txBody>
      </p:sp>
      <p:pic>
        <p:nvPicPr>
          <p:cNvPr id="5132" name="Picture 12" descr="https://copasst.eiasa.com.co/images/page/copasst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28" y="3647196"/>
            <a:ext cx="975714" cy="6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911638" y="4330197"/>
            <a:ext cx="825915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85" dirty="0"/>
              <a:t>OFIC ASESORA DE PLANEACION</a:t>
            </a:r>
          </a:p>
        </p:txBody>
      </p:sp>
      <p:pic>
        <p:nvPicPr>
          <p:cNvPr id="5134" name="Picture 14" descr="Aspirantes a Cargos - Por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02" y="2034886"/>
            <a:ext cx="870832" cy="21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 descr="DELIMA MARSH S.A.- AXA COLPATRIA – Fonvalle"/>
          <p:cNvPicPr/>
          <p:nvPr/>
        </p:nvPicPr>
        <p:blipFill>
          <a:blip r:embed="rId8" cstate="print"/>
          <a:srcRect l="24660" t="32591" r="24801" b="31148"/>
          <a:stretch>
            <a:fillRect/>
          </a:stretch>
        </p:blipFill>
        <p:spPr bwMode="auto">
          <a:xfrm>
            <a:off x="6485385" y="4268334"/>
            <a:ext cx="665677" cy="31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92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3">
            <a:extLst>
              <a:ext uri="{FF2B5EF4-FFF2-40B4-BE49-F238E27FC236}">
                <a16:creationId xmlns:a16="http://schemas.microsoft.com/office/drawing/2014/main" id="{E23352DD-5B80-499C-92E1-7FC8E53990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6414" b="6414"/>
          <a:stretch>
            <a:fillRect/>
          </a:stretch>
        </p:blipFill>
        <p:spPr>
          <a:xfrm>
            <a:off x="-1" y="0"/>
            <a:ext cx="9278937" cy="51703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49219"/>
            <a:ext cx="9278937" cy="56059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89731"/>
            <a:ext cx="9278937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8704" y="4182140"/>
            <a:ext cx="8532273" cy="4317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algn="ctr" defTabSz="914400">
              <a:buClr>
                <a:srgbClr val="FFFFFF"/>
              </a:buClr>
              <a:buSzPts val="3500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POLÍTICA Y OBJETIVOS DEL SG-SST</a:t>
            </a:r>
            <a:b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69304"/>
            <a:ext cx="9278937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3397957" y="1276471"/>
            <a:ext cx="5647854" cy="351943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cs typeface="Arial" panose="020B0604020202020204" pitchFamily="34" charset="0"/>
              </a:rPr>
              <a:t>El Ministerio de Cultura se compromete a implementar y desarrollar el SG-SST, con el propósito de fortalecer la promoción de la calidad de vida laboral, previniendo los accidentes, incidentes y/o enfermedades laborales, evitando daños a la integridad de las personas y a la propiedad.   </a:t>
            </a:r>
            <a:endParaRPr lang="es-CO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Google Shape;261;p34">
            <a:extLst>
              <a:ext uri="{FF2B5EF4-FFF2-40B4-BE49-F238E27FC236}">
                <a16:creationId xmlns:a16="http://schemas.microsoft.com/office/drawing/2014/main" id="{947051F0-BC25-2AA1-7914-03E063422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5901" y="632671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CO" sz="3200" b="1" dirty="0"/>
              <a:t>POLITICA DE SST</a:t>
            </a:r>
            <a:br>
              <a:rPr lang="es-CO" sz="1400" b="1" dirty="0"/>
            </a:br>
            <a:r>
              <a:rPr lang="es-ES" sz="1400" b="1" dirty="0"/>
              <a:t>RESOLUCION 0169 DE 2022</a:t>
            </a:r>
            <a:br>
              <a:rPr lang="es-ES" dirty="0">
                <a:solidFill>
                  <a:srgbClr val="E21F6A"/>
                </a:solidFill>
              </a:rPr>
            </a:b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C92CE0-47E5-4087-BD06-26939E7D3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322" y="1496443"/>
            <a:ext cx="2864975" cy="30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0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3397957" y="1276471"/>
            <a:ext cx="5647854" cy="351943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Los colaboradores son responsables de promover un ambiente de trabajo sano y seguro, a través del control de los peligros y riesgos, el cumplimiento de las normas legales vigentes </a:t>
            </a:r>
            <a:r>
              <a:rPr lang="es-ES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 el </a:t>
            </a:r>
            <a:r>
              <a:rPr lang="es-CO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cumplimiento de las medidas de bioseguridad para la contención del COVID-19.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Mantener una comunicación interna y externa, oportuna y respetuosa de las ideas y opiniones de todos los colaboradores de la Entidad. </a:t>
            </a:r>
          </a:p>
        </p:txBody>
      </p:sp>
      <p:sp>
        <p:nvSpPr>
          <p:cNvPr id="3" name="Google Shape;261;p34">
            <a:extLst>
              <a:ext uri="{FF2B5EF4-FFF2-40B4-BE49-F238E27FC236}">
                <a16:creationId xmlns:a16="http://schemas.microsoft.com/office/drawing/2014/main" id="{947051F0-BC25-2AA1-7914-03E063422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5901" y="632671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CO" sz="3200" b="1" dirty="0"/>
              <a:t>POLITICA DE SST</a:t>
            </a:r>
            <a:br>
              <a:rPr lang="es-CO" sz="1400" b="1" dirty="0"/>
            </a:br>
            <a:r>
              <a:rPr lang="es-ES" sz="1400" b="1" dirty="0"/>
              <a:t>RESOLUCION 0169 DE 2022</a:t>
            </a:r>
            <a:br>
              <a:rPr lang="es-ES" dirty="0">
                <a:solidFill>
                  <a:srgbClr val="E21F6A"/>
                </a:solidFill>
              </a:rPr>
            </a:b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C92CE0-47E5-4087-BD06-26939E7D3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322" y="1496443"/>
            <a:ext cx="2864975" cy="30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4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3397957" y="1276471"/>
            <a:ext cx="5647854" cy="351943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Identificar los peligros, evaluar y valorar los riesgos y establecer los respectivos controles a partir del seguimiento continuo a los peligros presentes en las actividades laborales desarrolladas los colaboradores.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Fortalecer la cultura de salud y seguridad promoviendo el compromiso y liderazgo de todos los colaboradores con el autocuidado.</a:t>
            </a:r>
            <a:endParaRPr lang="es-CO" sz="2000" b="1" dirty="0">
              <a:latin typeface="Montserrat SemiBold" pitchFamily="2" charset="77"/>
            </a:endParaRPr>
          </a:p>
        </p:txBody>
      </p:sp>
      <p:sp>
        <p:nvSpPr>
          <p:cNvPr id="3" name="Google Shape;261;p34">
            <a:extLst>
              <a:ext uri="{FF2B5EF4-FFF2-40B4-BE49-F238E27FC236}">
                <a16:creationId xmlns:a16="http://schemas.microsoft.com/office/drawing/2014/main" id="{947051F0-BC25-2AA1-7914-03E063422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5901" y="632671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CO" sz="3200" b="1" dirty="0"/>
              <a:t>POLITICA DE SST</a:t>
            </a:r>
            <a:br>
              <a:rPr lang="es-CO" sz="1400" b="1" dirty="0"/>
            </a:br>
            <a:r>
              <a:rPr lang="es-ES" sz="1400" b="1" dirty="0"/>
              <a:t>RESOLUCION 0169 DE 2022</a:t>
            </a:r>
            <a:br>
              <a:rPr lang="es-ES" dirty="0">
                <a:solidFill>
                  <a:srgbClr val="E21F6A"/>
                </a:solidFill>
              </a:rPr>
            </a:b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C92CE0-47E5-4087-BD06-26939E7D37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322" y="1496443"/>
            <a:ext cx="2864975" cy="30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9;p34">
            <a:extLst>
              <a:ext uri="{FF2B5EF4-FFF2-40B4-BE49-F238E27FC236}">
                <a16:creationId xmlns:a16="http://schemas.microsoft.com/office/drawing/2014/main" id="{ECE0D8D0-F426-3766-BF12-DDD2EE50C71E}"/>
              </a:ext>
            </a:extLst>
          </p:cNvPr>
          <p:cNvSpPr txBox="1">
            <a:spLocks/>
          </p:cNvSpPr>
          <p:nvPr/>
        </p:nvSpPr>
        <p:spPr>
          <a:xfrm>
            <a:off x="3815901" y="1000024"/>
            <a:ext cx="5113609" cy="351943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Cumplir con los requisitos legales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Procurar el bienestar físico mental y social de los colaboradores a través de la disminución  de los  y la gestión de los riesgos.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Identificar los peligros y riesgos presentes en los lugares de trabajo y gestionar su control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Capacitar y entrenar a los colaboradores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Minimizar la ocurrencia de enfermedad laboral a través de la gestión de los riesgos higiénicos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</a:pPr>
            <a:r>
              <a:rPr lang="es-CO" sz="1600" dirty="0"/>
              <a:t>Lograr el mejoramiento continuo a través de la ejecución de las acciones preventivas, correctivas y de mejora</a:t>
            </a:r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None/>
            </a:pPr>
            <a:endParaRPr lang="es-CO" sz="1100" dirty="0"/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None/>
            </a:pPr>
            <a:endParaRPr lang="es-CO" sz="1100" dirty="0"/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None/>
            </a:pPr>
            <a:endParaRPr lang="es-CO" sz="1100" dirty="0"/>
          </a:p>
          <a:p>
            <a:pPr marL="0" indent="0" algn="just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endParaRPr lang="es-CO" sz="1100" b="1" dirty="0">
              <a:latin typeface="Montserrat SemiBold" pitchFamily="2" charset="77"/>
            </a:endParaRPr>
          </a:p>
        </p:txBody>
      </p:sp>
      <p:sp>
        <p:nvSpPr>
          <p:cNvPr id="3" name="Google Shape;261;p34">
            <a:extLst>
              <a:ext uri="{FF2B5EF4-FFF2-40B4-BE49-F238E27FC236}">
                <a16:creationId xmlns:a16="http://schemas.microsoft.com/office/drawing/2014/main" id="{947051F0-BC25-2AA1-7914-03E063422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0672" y="691487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CO" sz="3200" b="1" dirty="0"/>
              <a:t>OBJETIVOS DE SST</a:t>
            </a:r>
            <a:br>
              <a:rPr lang="es-CO" sz="1400" b="1" dirty="0"/>
            </a:br>
            <a:br>
              <a:rPr lang="es-ES" dirty="0">
                <a:solidFill>
                  <a:srgbClr val="E21F6A"/>
                </a:solidFill>
              </a:rPr>
            </a:br>
            <a:endParaRPr b="1" dirty="0">
              <a:solidFill>
                <a:srgbClr val="000000"/>
              </a:solidFill>
              <a:latin typeface="Montserrat ExtraBold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953BAE-9664-4C5E-9602-3C316724D9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566" y="815106"/>
            <a:ext cx="3103240" cy="35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8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0537D977-ABB6-4A4D-981E-61620EF85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65311"/>
              </p:ext>
            </p:extLst>
          </p:nvPr>
        </p:nvGraphicFramePr>
        <p:xfrm>
          <a:off x="941561" y="1219198"/>
          <a:ext cx="7749766" cy="358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83">
                  <a:extLst>
                    <a:ext uri="{9D8B030D-6E8A-4147-A177-3AD203B41FA5}">
                      <a16:colId xmlns:a16="http://schemas.microsoft.com/office/drawing/2014/main" val="2398409138"/>
                    </a:ext>
                  </a:extLst>
                </a:gridCol>
                <a:gridCol w="5993283">
                  <a:extLst>
                    <a:ext uri="{9D8B030D-6E8A-4147-A177-3AD203B41FA5}">
                      <a16:colId xmlns:a16="http://schemas.microsoft.com/office/drawing/2014/main" val="3213667697"/>
                    </a:ext>
                  </a:extLst>
                </a:gridCol>
              </a:tblGrid>
              <a:tr h="46245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RIESGOS PRIORITARIOS</a:t>
                      </a:r>
                      <a:endParaRPr lang="es-CO" sz="1200" dirty="0"/>
                    </a:p>
                  </a:txBody>
                  <a:tcPr marL="79638" marR="79638" marT="39819" marB="398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/>
                        <a:t>MEDIDAS DE CONTROL</a:t>
                      </a:r>
                      <a:endParaRPr lang="es-CO" sz="1200" dirty="0"/>
                    </a:p>
                  </a:txBody>
                  <a:tcPr marL="79638" marR="79638" marT="39819" marB="39819" anchor="ctr"/>
                </a:tc>
                <a:extLst>
                  <a:ext uri="{0D108BD9-81ED-4DB2-BD59-A6C34878D82A}">
                    <a16:rowId xmlns:a16="http://schemas.microsoft.com/office/drawing/2014/main" val="3411091140"/>
                  </a:ext>
                </a:extLst>
              </a:tr>
              <a:tr h="1023996">
                <a:tc>
                  <a:txBody>
                    <a:bodyPr/>
                    <a:lstStyle/>
                    <a:p>
                      <a:r>
                        <a:rPr lang="es-MX" sz="1400" dirty="0"/>
                        <a:t>Biomecánico</a:t>
                      </a:r>
                      <a:endParaRPr lang="es-CO" sz="1400" dirty="0"/>
                    </a:p>
                  </a:txBody>
                  <a:tcPr marL="79638" marR="79638" marT="39819" marB="39819"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Visitas y adaptación ergonómica a puestos de trabajo</a:t>
                      </a:r>
                    </a:p>
                    <a:p>
                      <a:r>
                        <a:rPr lang="es-MX" sz="1400" dirty="0"/>
                        <a:t>Valoración de la condición física de los colaboradores por parte de fisioterapia</a:t>
                      </a:r>
                    </a:p>
                    <a:p>
                      <a:r>
                        <a:rPr lang="es-MX" sz="1400" dirty="0"/>
                        <a:t>Capacitación en mecánica corporal, manejo de cargas y gimnasia laboral</a:t>
                      </a:r>
                    </a:p>
                    <a:p>
                      <a:r>
                        <a:rPr lang="es-MX" sz="1400" dirty="0"/>
                        <a:t>Valoración medico deportólogo a deportistas</a:t>
                      </a:r>
                      <a:endParaRPr lang="es-CO" sz="1400" dirty="0"/>
                    </a:p>
                  </a:txBody>
                  <a:tcPr marL="79638" marR="79638" marT="39819" marB="39819" anchor="ctr"/>
                </a:tc>
                <a:extLst>
                  <a:ext uri="{0D108BD9-81ED-4DB2-BD59-A6C34878D82A}">
                    <a16:rowId xmlns:a16="http://schemas.microsoft.com/office/drawing/2014/main" val="3663647939"/>
                  </a:ext>
                </a:extLst>
              </a:tr>
              <a:tr h="462452">
                <a:tc>
                  <a:txBody>
                    <a:bodyPr/>
                    <a:lstStyle/>
                    <a:p>
                      <a:r>
                        <a:rPr lang="es-MX" sz="1400" dirty="0"/>
                        <a:t>Locativo</a:t>
                      </a:r>
                      <a:endParaRPr lang="es-CO" sz="1400" dirty="0"/>
                    </a:p>
                  </a:txBody>
                  <a:tcPr marL="79638" marR="79638" marT="39819" marB="39819"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Guía e Inventario de señalética inclusiva</a:t>
                      </a:r>
                    </a:p>
                    <a:p>
                      <a:r>
                        <a:rPr lang="es-CO" sz="1400" dirty="0"/>
                        <a:t>Inspecciones de seguridad</a:t>
                      </a:r>
                    </a:p>
                  </a:txBody>
                  <a:tcPr marL="79638" marR="79638" marT="39819" marB="39819" anchor="ctr"/>
                </a:tc>
                <a:extLst>
                  <a:ext uri="{0D108BD9-81ED-4DB2-BD59-A6C34878D82A}">
                    <a16:rowId xmlns:a16="http://schemas.microsoft.com/office/drawing/2014/main" val="226319433"/>
                  </a:ext>
                </a:extLst>
              </a:tr>
              <a:tr h="1595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Riesgo cardiovascular</a:t>
                      </a:r>
                      <a:endParaRPr lang="es-CO" sz="1400" dirty="0"/>
                    </a:p>
                    <a:p>
                      <a:endParaRPr lang="es-CO" sz="1400" dirty="0"/>
                    </a:p>
                  </a:txBody>
                  <a:tcPr marL="79638" marR="79638" marT="39819" marB="39819" anchor="ctr"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Programa de estilos de vida y trabajo saludable</a:t>
                      </a:r>
                    </a:p>
                    <a:p>
                      <a:r>
                        <a:rPr lang="es-MX" sz="1400" dirty="0"/>
                        <a:t>Perfil lipídico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Valoración de la condición física de los colaboradores por parte de fisioterapia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Encuesta perfil sociodemográfico y de condiciones de salud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Valoración por nutricionista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Valoración de la condición física de los colaboradores por parte de fisioterapia</a:t>
                      </a:r>
                      <a:r>
                        <a:rPr lang="es-CO" sz="1400" dirty="0"/>
                        <a:t>.</a:t>
                      </a:r>
                      <a:r>
                        <a:rPr lang="es-MX" sz="1400" dirty="0"/>
                        <a:t>                                                                </a:t>
                      </a:r>
                    </a:p>
                  </a:txBody>
                  <a:tcPr marL="79638" marR="79638" marT="39819" marB="39819" anchor="ctr"/>
                </a:tc>
                <a:extLst>
                  <a:ext uri="{0D108BD9-81ED-4DB2-BD59-A6C34878D82A}">
                    <a16:rowId xmlns:a16="http://schemas.microsoft.com/office/drawing/2014/main" val="132476493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EADEA6-369F-4883-8E07-A47EFC045758}"/>
              </a:ext>
            </a:extLst>
          </p:cNvPr>
          <p:cNvSpPr txBox="1"/>
          <p:nvPr/>
        </p:nvSpPr>
        <p:spPr>
          <a:xfrm>
            <a:off x="1465022" y="637546"/>
            <a:ext cx="65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RIESGOS PRIORITARIOS Y SUS CONTROLES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958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C04FAE-1975-45CC-929F-63B55DD1C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956" y="1444979"/>
            <a:ext cx="7687733" cy="33031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7DA9856-596C-4942-AFF5-88ABA3CF53BA}"/>
              </a:ext>
            </a:extLst>
          </p:cNvPr>
          <p:cNvSpPr txBox="1"/>
          <p:nvPr/>
        </p:nvSpPr>
        <p:spPr>
          <a:xfrm>
            <a:off x="1454995" y="867447"/>
            <a:ext cx="65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RIESGOS PRIORITARIOS Y SUS CONTROLES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695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14D0C9-AA40-4075-9EFC-8259001EDC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823" y="1367577"/>
            <a:ext cx="7218114" cy="28694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2D778C-9EDE-4D6E-BD11-D86A5FE26053}"/>
              </a:ext>
            </a:extLst>
          </p:cNvPr>
          <p:cNvSpPr txBox="1"/>
          <p:nvPr/>
        </p:nvSpPr>
        <p:spPr>
          <a:xfrm>
            <a:off x="1246454" y="737938"/>
            <a:ext cx="65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RIESGOS PRIORITARIOS Y SUS CONTROLES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821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6949" y="0"/>
            <a:ext cx="6305038" cy="52197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2215" y="0"/>
            <a:ext cx="6054507" cy="52197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Google Shape;127;p20">
            <a:extLst>
              <a:ext uri="{FF2B5EF4-FFF2-40B4-BE49-F238E27FC236}">
                <a16:creationId xmlns:a16="http://schemas.microsoft.com/office/drawing/2014/main" id="{BEBC7E3D-3F84-83DC-622B-9F0DE848F7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7264" y="647100"/>
            <a:ext cx="5184407" cy="204151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algn="ctr" defTabSz="914400"/>
            <a:r>
              <a:rPr lang="es-MX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SISTEMA INTEGRADO DE GESTIÓN INSTITUCIONAL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9772283D-92D4-3006-233D-DD5A22FD9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04" y="2275309"/>
            <a:ext cx="2294129" cy="2193999"/>
          </a:xfrm>
          <a:prstGeom prst="rect">
            <a:avLst/>
          </a:prstGeom>
          <a:ln>
            <a:noFill/>
            <a:prstDash val="dash"/>
          </a:ln>
        </p:spPr>
      </p:pic>
    </p:spTree>
    <p:extLst>
      <p:ext uri="{BB962C8B-B14F-4D97-AF65-F5344CB8AC3E}">
        <p14:creationId xmlns:p14="http://schemas.microsoft.com/office/powerpoint/2010/main" val="3496646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resupuesto de proyectos según el PMBOK: Cómo elaborarlo">
            <a:extLst>
              <a:ext uri="{FF2B5EF4-FFF2-40B4-BE49-F238E27FC236}">
                <a16:creationId xmlns:a16="http://schemas.microsoft.com/office/drawing/2014/main" id="{E4868FFC-4001-444E-BAFD-D0F57AF4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8937" cy="51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49219"/>
            <a:ext cx="9278937" cy="56059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8704" y="4182142"/>
            <a:ext cx="8532273" cy="43177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algn="ctr" defTabSz="914400">
              <a:buClr>
                <a:srgbClr val="FFFFFF"/>
              </a:buClr>
              <a:buSzPts val="3500"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AVANCES Y LOGROS</a:t>
            </a:r>
            <a:b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89731"/>
            <a:ext cx="9278937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69304"/>
            <a:ext cx="9278937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22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6176" y="2108579"/>
            <a:ext cx="6586585" cy="89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3500"/>
            </a:pPr>
            <a:br>
              <a:rPr lang="es-CO" sz="3600" dirty="0">
                <a:solidFill>
                  <a:schemeClr val="bg1"/>
                </a:solidFill>
              </a:rPr>
            </a:br>
            <a:endParaRPr b="1" dirty="0">
              <a:solidFill>
                <a:srgbClr val="000000"/>
              </a:solidFill>
              <a:latin typeface="Montserrat Black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5F8713-3968-4265-B61E-D6EFA8D6151A}"/>
              </a:ext>
            </a:extLst>
          </p:cNvPr>
          <p:cNvSpPr txBox="1"/>
          <p:nvPr/>
        </p:nvSpPr>
        <p:spPr>
          <a:xfrm>
            <a:off x="395111" y="1354516"/>
            <a:ext cx="84779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Cierre de los hallazgos de las auditorias de 2019 y 2020.</a:t>
            </a:r>
          </a:p>
          <a:p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/>
              <a:t>Auditoria realizada por control interno en el 2021, sin hallazgos y con cumplimiento del 100%</a:t>
            </a:r>
          </a:p>
          <a:p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/>
              <a:t>Evaluación del Ministerio de trabajo a los estándares establecidos en la Resolución 0312 de 2019 realizada en diciembre de 2021, sin hallazgos y con cumplimiento del 100% (Primer año que se realiza en el Ministerio)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Auditoria realizada por ARL POSITIVA sin hallazgos, cumplimiento del 100%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Avances del SG-SST a agosto de 2022 un 80%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EB68B5-11CA-40F0-B154-5AFA88102850}"/>
              </a:ext>
            </a:extLst>
          </p:cNvPr>
          <p:cNvSpPr txBox="1"/>
          <p:nvPr/>
        </p:nvSpPr>
        <p:spPr>
          <a:xfrm>
            <a:off x="1525748" y="663165"/>
            <a:ext cx="654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AVANCES Y LOGROS</a:t>
            </a:r>
          </a:p>
        </p:txBody>
      </p:sp>
    </p:spTree>
    <p:extLst>
      <p:ext uri="{BB962C8B-B14F-4D97-AF65-F5344CB8AC3E}">
        <p14:creationId xmlns:p14="http://schemas.microsoft.com/office/powerpoint/2010/main" val="237364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6176" y="2108579"/>
            <a:ext cx="6586585" cy="89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3500"/>
            </a:pPr>
            <a:br>
              <a:rPr lang="es-CO" sz="3600" dirty="0">
                <a:solidFill>
                  <a:schemeClr val="bg1"/>
                </a:solidFill>
              </a:rPr>
            </a:br>
            <a:endParaRPr b="1" dirty="0">
              <a:solidFill>
                <a:srgbClr val="000000"/>
              </a:solidFill>
              <a:latin typeface="Montserrat Black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5F8713-3968-4265-B61E-D6EFA8D6151A}"/>
              </a:ext>
            </a:extLst>
          </p:cNvPr>
          <p:cNvSpPr txBox="1"/>
          <p:nvPr/>
        </p:nvSpPr>
        <p:spPr>
          <a:xfrm>
            <a:off x="361242" y="1546429"/>
            <a:ext cx="8691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Robustecimiento interdisciplinario del equipo de trabajo.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Gestión y adquisición de los equipos del gimnasio con apoyo de DELIMA MARSH 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Acercamiento y negociación con los aliados estratégico ARL POSITIVA y DELIMA MARSH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Evaluación y seguimiento de avances de gestión mensual con los aliados estratégicos.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Articulación con el SIGI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/>
              <a:t>Mesas Laborales semestrales para seguimiento de ATEP</a:t>
            </a: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973EAE-A951-4FED-A3DC-08BE1724A88A}"/>
              </a:ext>
            </a:extLst>
          </p:cNvPr>
          <p:cNvSpPr txBox="1"/>
          <p:nvPr/>
        </p:nvSpPr>
        <p:spPr>
          <a:xfrm>
            <a:off x="1390280" y="776055"/>
            <a:ext cx="654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AVANCES Y LOGROS</a:t>
            </a:r>
          </a:p>
        </p:txBody>
      </p:sp>
    </p:spTree>
    <p:extLst>
      <p:ext uri="{BB962C8B-B14F-4D97-AF65-F5344CB8AC3E}">
        <p14:creationId xmlns:p14="http://schemas.microsoft.com/office/powerpoint/2010/main" val="187803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7;p31">
            <a:extLst>
              <a:ext uri="{FF2B5EF4-FFF2-40B4-BE49-F238E27FC236}">
                <a16:creationId xmlns:a16="http://schemas.microsoft.com/office/drawing/2014/main" id="{04318EAE-F3A6-68DE-AA93-F031BC3113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6176" y="2108579"/>
            <a:ext cx="6586585" cy="89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FF"/>
              </a:buClr>
              <a:buSzPts val="3500"/>
            </a:pPr>
            <a:br>
              <a:rPr lang="es-CO" sz="3600" dirty="0">
                <a:solidFill>
                  <a:schemeClr val="bg1"/>
                </a:solidFill>
              </a:rPr>
            </a:br>
            <a:endParaRPr b="1" dirty="0">
              <a:solidFill>
                <a:srgbClr val="000000"/>
              </a:solidFill>
              <a:latin typeface="Montserrat Black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5F8713-3968-4265-B61E-D6EFA8D6151A}"/>
              </a:ext>
            </a:extLst>
          </p:cNvPr>
          <p:cNvSpPr txBox="1"/>
          <p:nvPr/>
        </p:nvSpPr>
        <p:spPr>
          <a:xfrm>
            <a:off x="406401" y="1127861"/>
            <a:ext cx="8444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Visitas y actividades  en todas las sedes del Ministerio de Cultura se realizaron (Bogotá 11 sedes y Museos Regionales 9 sedes)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Inspecciones de seguridad, planes de emergencia, simulacros y Brigadas de emergencia en todos los museos regionales.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Inspecciones y adaptación ergonómica de puestos de trabajo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Implementación SVE de prevención: riesgo cardiovascular, desordenes musculo esqueléticos  y de riesgo psicosocial.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600" dirty="0"/>
              <a:t>Valoraciones medicas ocupacionales y paraclínicas (profesiograma) a 200 colaboradores  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600" dirty="0"/>
              <a:t>Valoración con nutricionista a 96 colaboradores población objeto del SVE</a:t>
            </a:r>
          </a:p>
          <a:p>
            <a:pPr algn="just"/>
            <a:endParaRPr lang="es-MX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1600" dirty="0"/>
              <a:t>Seguimiento y acompañamiento telefónico y psicológico a los casos COVID</a:t>
            </a:r>
            <a:endParaRPr lang="es-MX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AA73A7-990C-49AB-A6A6-F8ABB1422D78}"/>
              </a:ext>
            </a:extLst>
          </p:cNvPr>
          <p:cNvSpPr txBox="1"/>
          <p:nvPr/>
        </p:nvSpPr>
        <p:spPr>
          <a:xfrm>
            <a:off x="1464333" y="496303"/>
            <a:ext cx="654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AVANCES Y LOGROS</a:t>
            </a:r>
          </a:p>
        </p:txBody>
      </p:sp>
    </p:spTree>
    <p:extLst>
      <p:ext uri="{BB962C8B-B14F-4D97-AF65-F5344CB8AC3E}">
        <p14:creationId xmlns:p14="http://schemas.microsoft.com/office/powerpoint/2010/main" val="2031870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6;p36">
            <a:extLst>
              <a:ext uri="{FF2B5EF4-FFF2-40B4-BE49-F238E27FC236}">
                <a16:creationId xmlns:a16="http://schemas.microsoft.com/office/drawing/2014/main" id="{ECD2BACE-D279-5AFE-7FC6-A520948339DD}"/>
              </a:ext>
            </a:extLst>
          </p:cNvPr>
          <p:cNvSpPr txBox="1">
            <a:spLocks/>
          </p:cNvSpPr>
          <p:nvPr/>
        </p:nvSpPr>
        <p:spPr>
          <a:xfrm>
            <a:off x="2060378" y="1933802"/>
            <a:ext cx="4940924" cy="124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s-CO" sz="7200" b="1" dirty="0">
                <a:solidFill>
                  <a:srgbClr val="000000"/>
                </a:solidFill>
                <a:latin typeface="Montserrat Black" pitchFamily="2" charset="77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31493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6949" y="0"/>
            <a:ext cx="6305038" cy="52197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2215" y="0"/>
            <a:ext cx="6054507" cy="52197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EACBC8BC-7336-A9EB-AA9F-AA53FE4C5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580" y="379337"/>
            <a:ext cx="2010880" cy="1923112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9" name="Marco 8">
            <a:extLst>
              <a:ext uri="{FF2B5EF4-FFF2-40B4-BE49-F238E27FC236}">
                <a16:creationId xmlns:a16="http://schemas.microsoft.com/office/drawing/2014/main" id="{6E466A20-D51F-F5B2-D925-77F9BB772490}"/>
              </a:ext>
            </a:extLst>
          </p:cNvPr>
          <p:cNvSpPr/>
          <p:nvPr/>
        </p:nvSpPr>
        <p:spPr>
          <a:xfrm>
            <a:off x="2941093" y="2507383"/>
            <a:ext cx="6054508" cy="2204113"/>
          </a:xfrm>
          <a:prstGeom prst="frame">
            <a:avLst>
              <a:gd name="adj1" fmla="val 2587"/>
            </a:avLst>
          </a:prstGeom>
          <a:solidFill>
            <a:srgbClr val="164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8314385-4011-033B-B6E4-16F25AA58315}"/>
              </a:ext>
            </a:extLst>
          </p:cNvPr>
          <p:cNvSpPr/>
          <p:nvPr/>
        </p:nvSpPr>
        <p:spPr>
          <a:xfrm>
            <a:off x="2729553" y="2712317"/>
            <a:ext cx="6054507" cy="220411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just"/>
            <a:r>
              <a:rPr lang="es-MX" sz="2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Conjunto de políticas, normas, procesos, recursos, instrumentos e instancias </a:t>
            </a:r>
            <a:r>
              <a:rPr lang="es-MX" sz="23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enfocados en garantizar una gestión optima para el cumplimiento de la misión del Ministerio de Cultura.</a:t>
            </a:r>
            <a:endParaRPr lang="es-MX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 Rectángulo">
            <a:extLst>
              <a:ext uri="{FF2B5EF4-FFF2-40B4-BE49-F238E27FC236}">
                <a16:creationId xmlns:a16="http://schemas.microsoft.com/office/drawing/2014/main" id="{F30D0779-5BBD-812D-985E-86E1B1C95DA6}"/>
              </a:ext>
            </a:extLst>
          </p:cNvPr>
          <p:cNvSpPr/>
          <p:nvPr/>
        </p:nvSpPr>
        <p:spPr>
          <a:xfrm>
            <a:off x="0" y="1939421"/>
            <a:ext cx="2446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1641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1872 de </a:t>
            </a:r>
          </a:p>
          <a:p>
            <a:pPr algn="ctr"/>
            <a:r>
              <a:rPr lang="es-CO" sz="2800" b="1" dirty="0">
                <a:solidFill>
                  <a:srgbClr val="1641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CO" sz="2800" dirty="0">
              <a:solidFill>
                <a:srgbClr val="1641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 Abrir llave">
            <a:extLst>
              <a:ext uri="{FF2B5EF4-FFF2-40B4-BE49-F238E27FC236}">
                <a16:creationId xmlns:a16="http://schemas.microsoft.com/office/drawing/2014/main" id="{14C4DDD7-7E62-97FC-8AE0-F92B86A2F237}"/>
              </a:ext>
            </a:extLst>
          </p:cNvPr>
          <p:cNvSpPr/>
          <p:nvPr/>
        </p:nvSpPr>
        <p:spPr>
          <a:xfrm>
            <a:off x="2289517" y="334369"/>
            <a:ext cx="176579" cy="4647063"/>
          </a:xfrm>
          <a:prstGeom prst="leftBrace">
            <a:avLst/>
          </a:prstGeom>
          <a:ln w="57150">
            <a:solidFill>
              <a:srgbClr val="164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100" dirty="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6949" y="0"/>
            <a:ext cx="6305038" cy="52197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2215" y="0"/>
            <a:ext cx="6054507" cy="52197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4E49632-EAC9-EE95-5257-3CCAAB941412}"/>
              </a:ext>
            </a:extLst>
          </p:cNvPr>
          <p:cNvGrpSpPr>
            <a:grpSpLocks noChangeAspect="1"/>
          </p:cNvGrpSpPr>
          <p:nvPr/>
        </p:nvGrpSpPr>
        <p:grpSpPr>
          <a:xfrm>
            <a:off x="2931843" y="948063"/>
            <a:ext cx="3375871" cy="3323574"/>
            <a:chOff x="6666866" y="2113113"/>
            <a:chExt cx="5373583" cy="5290339"/>
          </a:xfrm>
        </p:grpSpPr>
        <p:pic>
          <p:nvPicPr>
            <p:cNvPr id="32" name="Imagen 1">
              <a:extLst>
                <a:ext uri="{FF2B5EF4-FFF2-40B4-BE49-F238E27FC236}">
                  <a16:creationId xmlns:a16="http://schemas.microsoft.com/office/drawing/2014/main" id="{51F727BD-5E9B-8876-32C5-79667A55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9271" y="2688171"/>
              <a:ext cx="4110756" cy="3931338"/>
            </a:xfrm>
            <a:prstGeom prst="rect">
              <a:avLst/>
            </a:prstGeom>
            <a:ln>
              <a:noFill/>
              <a:prstDash val="dash"/>
            </a:ln>
          </p:spPr>
        </p:pic>
        <p:sp>
          <p:nvSpPr>
            <p:cNvPr id="33" name="2 Elipse">
              <a:extLst>
                <a:ext uri="{FF2B5EF4-FFF2-40B4-BE49-F238E27FC236}">
                  <a16:creationId xmlns:a16="http://schemas.microsoft.com/office/drawing/2014/main" id="{E04BDD15-A44B-BE43-6723-94E85D56C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8171" y="2113113"/>
              <a:ext cx="5040000" cy="5040000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Work Sans" panose="00000500000000000000" pitchFamily="50" charset="0"/>
              </a:endParaRPr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9AFBB474-C3D7-5366-F813-109631D2C2D7}"/>
                </a:ext>
              </a:extLst>
            </p:cNvPr>
            <p:cNvSpPr/>
            <p:nvPr/>
          </p:nvSpPr>
          <p:spPr>
            <a:xfrm>
              <a:off x="9109637" y="6917945"/>
              <a:ext cx="517068" cy="485507"/>
            </a:xfrm>
            <a:custGeom>
              <a:avLst/>
              <a:gdLst/>
              <a:ahLst/>
              <a:cxnLst/>
              <a:rect l="l" t="t" r="r" b="b"/>
              <a:pathLst>
                <a:path w="504825" h="396648">
                  <a:moveTo>
                    <a:pt x="462568" y="0"/>
                  </a:moveTo>
                  <a:cubicBezTo>
                    <a:pt x="469893" y="0"/>
                    <a:pt x="476513" y="4320"/>
                    <a:pt x="482429" y="12959"/>
                  </a:cubicBezTo>
                  <a:cubicBezTo>
                    <a:pt x="488345" y="21598"/>
                    <a:pt x="492805" y="32115"/>
                    <a:pt x="495810" y="44510"/>
                  </a:cubicBezTo>
                  <a:cubicBezTo>
                    <a:pt x="498815" y="56905"/>
                    <a:pt x="501068" y="68549"/>
                    <a:pt x="502571" y="79442"/>
                  </a:cubicBezTo>
                  <a:cubicBezTo>
                    <a:pt x="504073" y="90335"/>
                    <a:pt x="504825" y="99350"/>
                    <a:pt x="504825" y="106486"/>
                  </a:cubicBezTo>
                  <a:cubicBezTo>
                    <a:pt x="504825" y="124328"/>
                    <a:pt x="502946" y="142452"/>
                    <a:pt x="499190" y="160857"/>
                  </a:cubicBezTo>
                  <a:cubicBezTo>
                    <a:pt x="490551" y="202925"/>
                    <a:pt x="473226" y="238890"/>
                    <a:pt x="447215" y="268752"/>
                  </a:cubicBezTo>
                  <a:cubicBezTo>
                    <a:pt x="421203" y="298613"/>
                    <a:pt x="387633" y="323779"/>
                    <a:pt x="346503" y="344250"/>
                  </a:cubicBezTo>
                  <a:cubicBezTo>
                    <a:pt x="306312" y="364533"/>
                    <a:pt x="265183" y="374675"/>
                    <a:pt x="223114" y="374675"/>
                  </a:cubicBezTo>
                  <a:cubicBezTo>
                    <a:pt x="195319" y="374675"/>
                    <a:pt x="168462" y="370261"/>
                    <a:pt x="142545" y="361434"/>
                  </a:cubicBezTo>
                  <a:cubicBezTo>
                    <a:pt x="139728" y="360495"/>
                    <a:pt x="131465" y="356551"/>
                    <a:pt x="117754" y="349603"/>
                  </a:cubicBezTo>
                  <a:cubicBezTo>
                    <a:pt x="104044" y="342654"/>
                    <a:pt x="95030" y="339179"/>
                    <a:pt x="90710" y="339179"/>
                  </a:cubicBezTo>
                  <a:cubicBezTo>
                    <a:pt x="87705" y="339179"/>
                    <a:pt x="83996" y="342184"/>
                    <a:pt x="79583" y="348194"/>
                  </a:cubicBezTo>
                  <a:cubicBezTo>
                    <a:pt x="75169" y="354204"/>
                    <a:pt x="70943" y="360777"/>
                    <a:pt x="66905" y="367914"/>
                  </a:cubicBezTo>
                  <a:cubicBezTo>
                    <a:pt x="62868" y="375050"/>
                    <a:pt x="57938" y="381624"/>
                    <a:pt x="52116" y="387634"/>
                  </a:cubicBezTo>
                  <a:cubicBezTo>
                    <a:pt x="46294" y="393643"/>
                    <a:pt x="40660" y="396648"/>
                    <a:pt x="35213" y="396648"/>
                  </a:cubicBezTo>
                  <a:cubicBezTo>
                    <a:pt x="29579" y="396648"/>
                    <a:pt x="24790" y="395615"/>
                    <a:pt x="20846" y="393549"/>
                  </a:cubicBezTo>
                  <a:cubicBezTo>
                    <a:pt x="16902" y="391484"/>
                    <a:pt x="13991" y="389230"/>
                    <a:pt x="12113" y="386788"/>
                  </a:cubicBezTo>
                  <a:cubicBezTo>
                    <a:pt x="10235" y="384347"/>
                    <a:pt x="7700" y="380403"/>
                    <a:pt x="4507" y="374956"/>
                  </a:cubicBezTo>
                  <a:cubicBezTo>
                    <a:pt x="4131" y="374205"/>
                    <a:pt x="3568" y="373173"/>
                    <a:pt x="2816" y="371858"/>
                  </a:cubicBezTo>
                  <a:cubicBezTo>
                    <a:pt x="2065" y="370543"/>
                    <a:pt x="1549" y="369604"/>
                    <a:pt x="1267" y="369041"/>
                  </a:cubicBezTo>
                  <a:cubicBezTo>
                    <a:pt x="986" y="368477"/>
                    <a:pt x="704" y="367585"/>
                    <a:pt x="422" y="366365"/>
                  </a:cubicBezTo>
                  <a:cubicBezTo>
                    <a:pt x="140" y="365144"/>
                    <a:pt x="0" y="363876"/>
                    <a:pt x="0" y="362561"/>
                  </a:cubicBezTo>
                  <a:cubicBezTo>
                    <a:pt x="0" y="355988"/>
                    <a:pt x="2910" y="349086"/>
                    <a:pt x="8732" y="341855"/>
                  </a:cubicBezTo>
                  <a:cubicBezTo>
                    <a:pt x="14555" y="334625"/>
                    <a:pt x="20940" y="328474"/>
                    <a:pt x="27889" y="323403"/>
                  </a:cubicBezTo>
                  <a:cubicBezTo>
                    <a:pt x="34838" y="318333"/>
                    <a:pt x="41223" y="313074"/>
                    <a:pt x="47045" y="307628"/>
                  </a:cubicBezTo>
                  <a:cubicBezTo>
                    <a:pt x="52867" y="302181"/>
                    <a:pt x="55778" y="297674"/>
                    <a:pt x="55778" y="294105"/>
                  </a:cubicBezTo>
                  <a:cubicBezTo>
                    <a:pt x="55778" y="293354"/>
                    <a:pt x="54464" y="289786"/>
                    <a:pt x="51834" y="283401"/>
                  </a:cubicBezTo>
                  <a:cubicBezTo>
                    <a:pt x="49205" y="277015"/>
                    <a:pt x="47702" y="272883"/>
                    <a:pt x="47327" y="271005"/>
                  </a:cubicBezTo>
                  <a:cubicBezTo>
                    <a:pt x="45637" y="261427"/>
                    <a:pt x="44792" y="251661"/>
                    <a:pt x="44792" y="241707"/>
                  </a:cubicBezTo>
                  <a:cubicBezTo>
                    <a:pt x="44792" y="220110"/>
                    <a:pt x="48876" y="199451"/>
                    <a:pt x="57046" y="179731"/>
                  </a:cubicBezTo>
                  <a:cubicBezTo>
                    <a:pt x="65215" y="160011"/>
                    <a:pt x="76390" y="142686"/>
                    <a:pt x="90569" y="127756"/>
                  </a:cubicBezTo>
                  <a:cubicBezTo>
                    <a:pt x="104749" y="112825"/>
                    <a:pt x="120760" y="99772"/>
                    <a:pt x="138601" y="88598"/>
                  </a:cubicBezTo>
                  <a:cubicBezTo>
                    <a:pt x="156443" y="77423"/>
                    <a:pt x="175599" y="68456"/>
                    <a:pt x="196070" y="61695"/>
                  </a:cubicBezTo>
                  <a:cubicBezTo>
                    <a:pt x="206399" y="58314"/>
                    <a:pt x="220015" y="55919"/>
                    <a:pt x="236918" y="54511"/>
                  </a:cubicBezTo>
                  <a:cubicBezTo>
                    <a:pt x="253821" y="53102"/>
                    <a:pt x="270676" y="52257"/>
                    <a:pt x="287485" y="51975"/>
                  </a:cubicBezTo>
                  <a:cubicBezTo>
                    <a:pt x="304294" y="51694"/>
                    <a:pt x="321055" y="51130"/>
                    <a:pt x="337770" y="50285"/>
                  </a:cubicBezTo>
                  <a:cubicBezTo>
                    <a:pt x="354485" y="49440"/>
                    <a:pt x="369838" y="47186"/>
                    <a:pt x="383830" y="43524"/>
                  </a:cubicBezTo>
                  <a:cubicBezTo>
                    <a:pt x="397822" y="39862"/>
                    <a:pt x="408479" y="34556"/>
                    <a:pt x="415804" y="27607"/>
                  </a:cubicBezTo>
                  <a:cubicBezTo>
                    <a:pt x="417682" y="25729"/>
                    <a:pt x="420452" y="22959"/>
                    <a:pt x="424115" y="19297"/>
                  </a:cubicBezTo>
                  <a:cubicBezTo>
                    <a:pt x="427777" y="15635"/>
                    <a:pt x="430547" y="13005"/>
                    <a:pt x="432425" y="11409"/>
                  </a:cubicBezTo>
                  <a:cubicBezTo>
                    <a:pt x="434303" y="9813"/>
                    <a:pt x="436838" y="7935"/>
                    <a:pt x="440031" y="5775"/>
                  </a:cubicBezTo>
                  <a:cubicBezTo>
                    <a:pt x="443224" y="3615"/>
                    <a:pt x="446652" y="2113"/>
                    <a:pt x="450314" y="1267"/>
                  </a:cubicBezTo>
                  <a:cubicBezTo>
                    <a:pt x="453976" y="422"/>
                    <a:pt x="458061" y="0"/>
                    <a:pt x="462568" y="0"/>
                  </a:cubicBezTo>
                  <a:close/>
                  <a:moveTo>
                    <a:pt x="342559" y="144236"/>
                  </a:moveTo>
                  <a:cubicBezTo>
                    <a:pt x="310257" y="144236"/>
                    <a:pt x="280395" y="148884"/>
                    <a:pt x="252975" y="158180"/>
                  </a:cubicBezTo>
                  <a:cubicBezTo>
                    <a:pt x="225556" y="167477"/>
                    <a:pt x="201187" y="180060"/>
                    <a:pt x="179872" y="195929"/>
                  </a:cubicBezTo>
                  <a:cubicBezTo>
                    <a:pt x="158555" y="211799"/>
                    <a:pt x="136441" y="232411"/>
                    <a:pt x="113529" y="257765"/>
                  </a:cubicBezTo>
                  <a:cubicBezTo>
                    <a:pt x="109960" y="261709"/>
                    <a:pt x="108176" y="265934"/>
                    <a:pt x="108176" y="270442"/>
                  </a:cubicBezTo>
                  <a:cubicBezTo>
                    <a:pt x="108176" y="275325"/>
                    <a:pt x="109960" y="279551"/>
                    <a:pt x="113529" y="283119"/>
                  </a:cubicBezTo>
                  <a:cubicBezTo>
                    <a:pt x="117097" y="286687"/>
                    <a:pt x="121323" y="288471"/>
                    <a:pt x="126206" y="288471"/>
                  </a:cubicBezTo>
                  <a:cubicBezTo>
                    <a:pt x="130713" y="288471"/>
                    <a:pt x="134938" y="286687"/>
                    <a:pt x="138883" y="283119"/>
                  </a:cubicBezTo>
                  <a:cubicBezTo>
                    <a:pt x="143954" y="278612"/>
                    <a:pt x="150902" y="271944"/>
                    <a:pt x="159729" y="263117"/>
                  </a:cubicBezTo>
                  <a:cubicBezTo>
                    <a:pt x="168556" y="254290"/>
                    <a:pt x="174848" y="248093"/>
                    <a:pt x="178604" y="244524"/>
                  </a:cubicBezTo>
                  <a:cubicBezTo>
                    <a:pt x="204333" y="221236"/>
                    <a:pt x="229547" y="204709"/>
                    <a:pt x="254243" y="194943"/>
                  </a:cubicBezTo>
                  <a:cubicBezTo>
                    <a:pt x="278940" y="185177"/>
                    <a:pt x="308378" y="180295"/>
                    <a:pt x="342559" y="180295"/>
                  </a:cubicBezTo>
                  <a:cubicBezTo>
                    <a:pt x="347442" y="180295"/>
                    <a:pt x="351668" y="178510"/>
                    <a:pt x="355236" y="174942"/>
                  </a:cubicBezTo>
                  <a:cubicBezTo>
                    <a:pt x="358804" y="171374"/>
                    <a:pt x="360589" y="167148"/>
                    <a:pt x="360589" y="162265"/>
                  </a:cubicBezTo>
                  <a:cubicBezTo>
                    <a:pt x="360589" y="157382"/>
                    <a:pt x="358804" y="153156"/>
                    <a:pt x="355236" y="149588"/>
                  </a:cubicBezTo>
                  <a:cubicBezTo>
                    <a:pt x="351668" y="146020"/>
                    <a:pt x="347442" y="144236"/>
                    <a:pt x="342559" y="144236"/>
                  </a:cubicBezTo>
                  <a:close/>
                </a:path>
              </a:pathLst>
            </a:custGeom>
            <a:solidFill>
              <a:srgbClr val="72A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1" tIns="35662" rIns="71321" bIns="35662" rtlCol="0" anchor="ctr"/>
            <a:lstStyle/>
            <a:p>
              <a:pPr algn="ctr"/>
              <a:endParaRPr lang="en-US" sz="1300" dirty="0">
                <a:latin typeface="Work Sans" panose="00000500000000000000" pitchFamily="50" charset="0"/>
              </a:endParaRPr>
            </a:p>
          </p:txBody>
        </p:sp>
        <p:sp>
          <p:nvSpPr>
            <p:cNvPr id="35" name="Freeform 399">
              <a:extLst>
                <a:ext uri="{FF2B5EF4-FFF2-40B4-BE49-F238E27FC236}">
                  <a16:creationId xmlns:a16="http://schemas.microsoft.com/office/drawing/2014/main" id="{AA4AE28A-8203-A8EA-06FB-210336F9C0A1}"/>
                </a:ext>
              </a:extLst>
            </p:cNvPr>
            <p:cNvSpPr/>
            <p:nvPr/>
          </p:nvSpPr>
          <p:spPr>
            <a:xfrm>
              <a:off x="6666866" y="5201478"/>
              <a:ext cx="527229" cy="594368"/>
            </a:xfrm>
            <a:custGeom>
              <a:avLst/>
              <a:gdLst>
                <a:gd name="connsiteX0" fmla="*/ 90148 w 396648"/>
                <a:gd name="connsiteY0" fmla="*/ 324530 h 432707"/>
                <a:gd name="connsiteX1" fmla="*/ 102824 w 396648"/>
                <a:gd name="connsiteY1" fmla="*/ 329883 h 432707"/>
                <a:gd name="connsiteX2" fmla="*/ 108177 w 396648"/>
                <a:gd name="connsiteY2" fmla="*/ 342560 h 432707"/>
                <a:gd name="connsiteX3" fmla="*/ 102824 w 396648"/>
                <a:gd name="connsiteY3" fmla="*/ 355237 h 432707"/>
                <a:gd name="connsiteX4" fmla="*/ 90148 w 396648"/>
                <a:gd name="connsiteY4" fmla="*/ 360589 h 432707"/>
                <a:gd name="connsiteX5" fmla="*/ 77471 w 396648"/>
                <a:gd name="connsiteY5" fmla="*/ 355237 h 432707"/>
                <a:gd name="connsiteX6" fmla="*/ 72117 w 396648"/>
                <a:gd name="connsiteY6" fmla="*/ 342560 h 432707"/>
                <a:gd name="connsiteX7" fmla="*/ 77471 w 396648"/>
                <a:gd name="connsiteY7" fmla="*/ 329883 h 432707"/>
                <a:gd name="connsiteX8" fmla="*/ 90148 w 396648"/>
                <a:gd name="connsiteY8" fmla="*/ 324530 h 432707"/>
                <a:gd name="connsiteX9" fmla="*/ 78316 w 396648"/>
                <a:gd name="connsiteY9" fmla="*/ 200578 h 432707"/>
                <a:gd name="connsiteX10" fmla="*/ 72117 w 396648"/>
                <a:gd name="connsiteY10" fmla="*/ 234383 h 432707"/>
                <a:gd name="connsiteX11" fmla="*/ 72117 w 396648"/>
                <a:gd name="connsiteY11" fmla="*/ 291570 h 432707"/>
                <a:gd name="connsiteX12" fmla="*/ 45919 w 396648"/>
                <a:gd name="connsiteY12" fmla="*/ 311290 h 432707"/>
                <a:gd name="connsiteX13" fmla="*/ 36059 w 396648"/>
                <a:gd name="connsiteY13" fmla="*/ 342560 h 432707"/>
                <a:gd name="connsiteX14" fmla="*/ 51835 w 396648"/>
                <a:gd name="connsiteY14" fmla="*/ 380872 h 432707"/>
                <a:gd name="connsiteX15" fmla="*/ 90148 w 396648"/>
                <a:gd name="connsiteY15" fmla="*/ 396648 h 432707"/>
                <a:gd name="connsiteX16" fmla="*/ 128459 w 396648"/>
                <a:gd name="connsiteY16" fmla="*/ 380872 h 432707"/>
                <a:gd name="connsiteX17" fmla="*/ 144235 w 396648"/>
                <a:gd name="connsiteY17" fmla="*/ 342560 h 432707"/>
                <a:gd name="connsiteX18" fmla="*/ 134235 w 396648"/>
                <a:gd name="connsiteY18" fmla="*/ 311290 h 432707"/>
                <a:gd name="connsiteX19" fmla="*/ 108177 w 396648"/>
                <a:gd name="connsiteY19" fmla="*/ 291570 h 432707"/>
                <a:gd name="connsiteX20" fmla="*/ 108177 w 396648"/>
                <a:gd name="connsiteY20" fmla="*/ 234383 h 432707"/>
                <a:gd name="connsiteX21" fmla="*/ 115219 w 396648"/>
                <a:gd name="connsiteY21" fmla="*/ 208184 h 432707"/>
                <a:gd name="connsiteX22" fmla="*/ 198324 w 396648"/>
                <a:gd name="connsiteY22" fmla="*/ 237482 h 432707"/>
                <a:gd name="connsiteX23" fmla="*/ 281429 w 396648"/>
                <a:gd name="connsiteY23" fmla="*/ 208184 h 432707"/>
                <a:gd name="connsiteX24" fmla="*/ 288472 w 396648"/>
                <a:gd name="connsiteY24" fmla="*/ 234383 h 432707"/>
                <a:gd name="connsiteX25" fmla="*/ 288472 w 396648"/>
                <a:gd name="connsiteY25" fmla="*/ 252412 h 432707"/>
                <a:gd name="connsiteX26" fmla="*/ 237482 w 396648"/>
                <a:gd name="connsiteY26" fmla="*/ 273541 h 432707"/>
                <a:gd name="connsiteX27" fmla="*/ 216354 w 396648"/>
                <a:gd name="connsiteY27" fmla="*/ 324530 h 432707"/>
                <a:gd name="connsiteX28" fmla="*/ 216354 w 396648"/>
                <a:gd name="connsiteY28" fmla="*/ 349603 h 432707"/>
                <a:gd name="connsiteX29" fmla="*/ 207338 w 396648"/>
                <a:gd name="connsiteY29" fmla="*/ 369604 h 432707"/>
                <a:gd name="connsiteX30" fmla="*/ 215226 w 396648"/>
                <a:gd name="connsiteY30" fmla="*/ 388760 h 432707"/>
                <a:gd name="connsiteX31" fmla="*/ 234383 w 396648"/>
                <a:gd name="connsiteY31" fmla="*/ 396648 h 432707"/>
                <a:gd name="connsiteX32" fmla="*/ 253539 w 396648"/>
                <a:gd name="connsiteY32" fmla="*/ 388760 h 432707"/>
                <a:gd name="connsiteX33" fmla="*/ 261427 w 396648"/>
                <a:gd name="connsiteY33" fmla="*/ 369604 h 432707"/>
                <a:gd name="connsiteX34" fmla="*/ 252412 w 396648"/>
                <a:gd name="connsiteY34" fmla="*/ 349603 h 432707"/>
                <a:gd name="connsiteX35" fmla="*/ 252412 w 396648"/>
                <a:gd name="connsiteY35" fmla="*/ 324530 h 432707"/>
                <a:gd name="connsiteX36" fmla="*/ 263117 w 396648"/>
                <a:gd name="connsiteY36" fmla="*/ 299176 h 432707"/>
                <a:gd name="connsiteX37" fmla="*/ 288472 w 396648"/>
                <a:gd name="connsiteY37" fmla="*/ 288471 h 432707"/>
                <a:gd name="connsiteX38" fmla="*/ 313825 w 396648"/>
                <a:gd name="connsiteY38" fmla="*/ 299176 h 432707"/>
                <a:gd name="connsiteX39" fmla="*/ 324530 w 396648"/>
                <a:gd name="connsiteY39" fmla="*/ 324530 h 432707"/>
                <a:gd name="connsiteX40" fmla="*/ 324530 w 396648"/>
                <a:gd name="connsiteY40" fmla="*/ 349603 h 432707"/>
                <a:gd name="connsiteX41" fmla="*/ 315515 w 396648"/>
                <a:gd name="connsiteY41" fmla="*/ 369604 h 432707"/>
                <a:gd name="connsiteX42" fmla="*/ 323403 w 396648"/>
                <a:gd name="connsiteY42" fmla="*/ 388760 h 432707"/>
                <a:gd name="connsiteX43" fmla="*/ 342560 w 396648"/>
                <a:gd name="connsiteY43" fmla="*/ 396648 h 432707"/>
                <a:gd name="connsiteX44" fmla="*/ 361716 w 396648"/>
                <a:gd name="connsiteY44" fmla="*/ 388760 h 432707"/>
                <a:gd name="connsiteX45" fmla="*/ 369604 w 396648"/>
                <a:gd name="connsiteY45" fmla="*/ 369604 h 432707"/>
                <a:gd name="connsiteX46" fmla="*/ 360589 w 396648"/>
                <a:gd name="connsiteY46" fmla="*/ 349603 h 432707"/>
                <a:gd name="connsiteX47" fmla="*/ 360589 w 396648"/>
                <a:gd name="connsiteY47" fmla="*/ 324530 h 432707"/>
                <a:gd name="connsiteX48" fmla="*/ 350870 w 396648"/>
                <a:gd name="connsiteY48" fmla="*/ 288612 h 432707"/>
                <a:gd name="connsiteX49" fmla="*/ 324530 w 396648"/>
                <a:gd name="connsiteY49" fmla="*/ 262272 h 432707"/>
                <a:gd name="connsiteX50" fmla="*/ 324671 w 396648"/>
                <a:gd name="connsiteY50" fmla="*/ 250300 h 432707"/>
                <a:gd name="connsiteX51" fmla="*/ 324671 w 396648"/>
                <a:gd name="connsiteY51" fmla="*/ 236778 h 432707"/>
                <a:gd name="connsiteX52" fmla="*/ 323967 w 396648"/>
                <a:gd name="connsiteY52" fmla="*/ 225086 h 432707"/>
                <a:gd name="connsiteX53" fmla="*/ 321995 w 396648"/>
                <a:gd name="connsiteY53" fmla="*/ 211846 h 432707"/>
                <a:gd name="connsiteX54" fmla="*/ 318333 w 396648"/>
                <a:gd name="connsiteY54" fmla="*/ 200578 h 432707"/>
                <a:gd name="connsiteX55" fmla="*/ 352138 w 396648"/>
                <a:gd name="connsiteY55" fmla="*/ 217621 h 432707"/>
                <a:gd name="connsiteX56" fmla="*/ 374956 w 396648"/>
                <a:gd name="connsiteY56" fmla="*/ 246637 h 432707"/>
                <a:gd name="connsiteX57" fmla="*/ 388338 w 396648"/>
                <a:gd name="connsiteY57" fmla="*/ 283964 h 432707"/>
                <a:gd name="connsiteX58" fmla="*/ 395099 w 396648"/>
                <a:gd name="connsiteY58" fmla="*/ 322840 h 432707"/>
                <a:gd name="connsiteX59" fmla="*/ 396648 w 396648"/>
                <a:gd name="connsiteY59" fmla="*/ 359744 h 432707"/>
                <a:gd name="connsiteX60" fmla="*/ 376084 w 396648"/>
                <a:gd name="connsiteY60" fmla="*/ 413269 h 432707"/>
                <a:gd name="connsiteX61" fmla="*/ 321431 w 396648"/>
                <a:gd name="connsiteY61" fmla="*/ 432707 h 432707"/>
                <a:gd name="connsiteX62" fmla="*/ 75216 w 396648"/>
                <a:gd name="connsiteY62" fmla="*/ 432707 h 432707"/>
                <a:gd name="connsiteX63" fmla="*/ 20565 w 396648"/>
                <a:gd name="connsiteY63" fmla="*/ 413269 h 432707"/>
                <a:gd name="connsiteX64" fmla="*/ 0 w 396648"/>
                <a:gd name="connsiteY64" fmla="*/ 359744 h 432707"/>
                <a:gd name="connsiteX65" fmla="*/ 1550 w 396648"/>
                <a:gd name="connsiteY65" fmla="*/ 322840 h 432707"/>
                <a:gd name="connsiteX66" fmla="*/ 8311 w 396648"/>
                <a:gd name="connsiteY66" fmla="*/ 283964 h 432707"/>
                <a:gd name="connsiteX67" fmla="*/ 21691 w 396648"/>
                <a:gd name="connsiteY67" fmla="*/ 246637 h 432707"/>
                <a:gd name="connsiteX68" fmla="*/ 44510 w 396648"/>
                <a:gd name="connsiteY68" fmla="*/ 217621 h 432707"/>
                <a:gd name="connsiteX69" fmla="*/ 78316 w 396648"/>
                <a:gd name="connsiteY69" fmla="*/ 200578 h 432707"/>
                <a:gd name="connsiteX70" fmla="*/ 198325 w 396648"/>
                <a:gd name="connsiteY70" fmla="*/ 0 h 432707"/>
                <a:gd name="connsiteX71" fmla="*/ 274810 w 396648"/>
                <a:gd name="connsiteY71" fmla="*/ 31692 h 432707"/>
                <a:gd name="connsiteX72" fmla="*/ 306502 w 396648"/>
                <a:gd name="connsiteY72" fmla="*/ 108177 h 432707"/>
                <a:gd name="connsiteX73" fmla="*/ 274810 w 396648"/>
                <a:gd name="connsiteY73" fmla="*/ 184661 h 432707"/>
                <a:gd name="connsiteX74" fmla="*/ 198325 w 396648"/>
                <a:gd name="connsiteY74" fmla="*/ 216353 h 432707"/>
                <a:gd name="connsiteX75" fmla="*/ 121841 w 396648"/>
                <a:gd name="connsiteY75" fmla="*/ 184661 h 432707"/>
                <a:gd name="connsiteX76" fmla="*/ 90149 w 396648"/>
                <a:gd name="connsiteY76" fmla="*/ 108177 h 432707"/>
                <a:gd name="connsiteX77" fmla="*/ 121841 w 396648"/>
                <a:gd name="connsiteY77" fmla="*/ 31692 h 432707"/>
                <a:gd name="connsiteX78" fmla="*/ 198325 w 396648"/>
                <a:gd name="connsiteY78" fmla="*/ 0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96648" h="432707">
                  <a:moveTo>
                    <a:pt x="90148" y="324530"/>
                  </a:moveTo>
                  <a:cubicBezTo>
                    <a:pt x="95030" y="324530"/>
                    <a:pt x="99255" y="326315"/>
                    <a:pt x="102824" y="329883"/>
                  </a:cubicBezTo>
                  <a:cubicBezTo>
                    <a:pt x="106393" y="333451"/>
                    <a:pt x="108177" y="337677"/>
                    <a:pt x="108177" y="342560"/>
                  </a:cubicBezTo>
                  <a:cubicBezTo>
                    <a:pt x="108177" y="347443"/>
                    <a:pt x="106393" y="351668"/>
                    <a:pt x="102824" y="355237"/>
                  </a:cubicBezTo>
                  <a:cubicBezTo>
                    <a:pt x="99255" y="358805"/>
                    <a:pt x="95030" y="360589"/>
                    <a:pt x="90148" y="360589"/>
                  </a:cubicBezTo>
                  <a:cubicBezTo>
                    <a:pt x="85264" y="360589"/>
                    <a:pt x="81039" y="358805"/>
                    <a:pt x="77471" y="355237"/>
                  </a:cubicBezTo>
                  <a:cubicBezTo>
                    <a:pt x="73901" y="351668"/>
                    <a:pt x="72117" y="347443"/>
                    <a:pt x="72117" y="342560"/>
                  </a:cubicBezTo>
                  <a:cubicBezTo>
                    <a:pt x="72117" y="337677"/>
                    <a:pt x="73901" y="333451"/>
                    <a:pt x="77471" y="329883"/>
                  </a:cubicBezTo>
                  <a:cubicBezTo>
                    <a:pt x="81039" y="326315"/>
                    <a:pt x="85264" y="324530"/>
                    <a:pt x="90148" y="324530"/>
                  </a:cubicBezTo>
                  <a:close/>
                  <a:moveTo>
                    <a:pt x="78316" y="200578"/>
                  </a:moveTo>
                  <a:cubicBezTo>
                    <a:pt x="74184" y="210344"/>
                    <a:pt x="72117" y="221612"/>
                    <a:pt x="72117" y="234383"/>
                  </a:cubicBezTo>
                  <a:lnTo>
                    <a:pt x="72117" y="291570"/>
                  </a:lnTo>
                  <a:cubicBezTo>
                    <a:pt x="61225" y="295326"/>
                    <a:pt x="52492" y="301899"/>
                    <a:pt x="45919" y="311290"/>
                  </a:cubicBezTo>
                  <a:cubicBezTo>
                    <a:pt x="39346" y="320680"/>
                    <a:pt x="36059" y="331103"/>
                    <a:pt x="36059" y="342560"/>
                  </a:cubicBezTo>
                  <a:cubicBezTo>
                    <a:pt x="36059" y="357584"/>
                    <a:pt x="41318" y="370355"/>
                    <a:pt x="51835" y="380872"/>
                  </a:cubicBezTo>
                  <a:cubicBezTo>
                    <a:pt x="62352" y="391390"/>
                    <a:pt x="75123" y="396648"/>
                    <a:pt x="90148" y="396648"/>
                  </a:cubicBezTo>
                  <a:cubicBezTo>
                    <a:pt x="105171" y="396648"/>
                    <a:pt x="117943" y="391390"/>
                    <a:pt x="128459" y="380872"/>
                  </a:cubicBezTo>
                  <a:cubicBezTo>
                    <a:pt x="138976" y="370355"/>
                    <a:pt x="144235" y="357584"/>
                    <a:pt x="144235" y="342560"/>
                  </a:cubicBezTo>
                  <a:cubicBezTo>
                    <a:pt x="144235" y="331103"/>
                    <a:pt x="140903" y="320680"/>
                    <a:pt x="134235" y="311290"/>
                  </a:cubicBezTo>
                  <a:cubicBezTo>
                    <a:pt x="127568" y="301899"/>
                    <a:pt x="118882" y="295326"/>
                    <a:pt x="108177" y="291570"/>
                  </a:cubicBezTo>
                  <a:lnTo>
                    <a:pt x="108177" y="234383"/>
                  </a:lnTo>
                  <a:cubicBezTo>
                    <a:pt x="108177" y="222739"/>
                    <a:pt x="110524" y="214006"/>
                    <a:pt x="115219" y="208184"/>
                  </a:cubicBezTo>
                  <a:cubicBezTo>
                    <a:pt x="140010" y="227716"/>
                    <a:pt x="167712" y="237482"/>
                    <a:pt x="198324" y="237482"/>
                  </a:cubicBezTo>
                  <a:cubicBezTo>
                    <a:pt x="228937" y="237482"/>
                    <a:pt x="256638" y="227716"/>
                    <a:pt x="281429" y="208184"/>
                  </a:cubicBezTo>
                  <a:cubicBezTo>
                    <a:pt x="286124" y="214006"/>
                    <a:pt x="288472" y="222739"/>
                    <a:pt x="288472" y="234383"/>
                  </a:cubicBezTo>
                  <a:lnTo>
                    <a:pt x="288472" y="252412"/>
                  </a:lnTo>
                  <a:cubicBezTo>
                    <a:pt x="268564" y="252412"/>
                    <a:pt x="251567" y="259455"/>
                    <a:pt x="237482" y="273541"/>
                  </a:cubicBezTo>
                  <a:cubicBezTo>
                    <a:pt x="223397" y="287626"/>
                    <a:pt x="216354" y="304623"/>
                    <a:pt x="216354" y="324530"/>
                  </a:cubicBezTo>
                  <a:lnTo>
                    <a:pt x="216354" y="349603"/>
                  </a:lnTo>
                  <a:cubicBezTo>
                    <a:pt x="210344" y="355049"/>
                    <a:pt x="207338" y="361716"/>
                    <a:pt x="207338" y="369604"/>
                  </a:cubicBezTo>
                  <a:cubicBezTo>
                    <a:pt x="207338" y="377116"/>
                    <a:pt x="209967" y="383502"/>
                    <a:pt x="215226" y="388760"/>
                  </a:cubicBezTo>
                  <a:cubicBezTo>
                    <a:pt x="220485" y="394019"/>
                    <a:pt x="226871" y="396648"/>
                    <a:pt x="234383" y="396648"/>
                  </a:cubicBezTo>
                  <a:cubicBezTo>
                    <a:pt x="241895" y="396648"/>
                    <a:pt x="248280" y="394019"/>
                    <a:pt x="253539" y="388760"/>
                  </a:cubicBezTo>
                  <a:cubicBezTo>
                    <a:pt x="258798" y="383502"/>
                    <a:pt x="261427" y="377116"/>
                    <a:pt x="261427" y="369604"/>
                  </a:cubicBezTo>
                  <a:cubicBezTo>
                    <a:pt x="261427" y="361716"/>
                    <a:pt x="258422" y="355049"/>
                    <a:pt x="252412" y="349603"/>
                  </a:cubicBezTo>
                  <a:lnTo>
                    <a:pt x="252412" y="324530"/>
                  </a:lnTo>
                  <a:cubicBezTo>
                    <a:pt x="252412" y="314764"/>
                    <a:pt x="255981" y="306313"/>
                    <a:pt x="263117" y="299176"/>
                  </a:cubicBezTo>
                  <a:cubicBezTo>
                    <a:pt x="270254" y="292040"/>
                    <a:pt x="278705" y="288471"/>
                    <a:pt x="288472" y="288471"/>
                  </a:cubicBezTo>
                  <a:cubicBezTo>
                    <a:pt x="298237" y="288471"/>
                    <a:pt x="306689" y="292040"/>
                    <a:pt x="313825" y="299176"/>
                  </a:cubicBezTo>
                  <a:cubicBezTo>
                    <a:pt x="320962" y="306313"/>
                    <a:pt x="324530" y="314764"/>
                    <a:pt x="324530" y="324530"/>
                  </a:cubicBezTo>
                  <a:lnTo>
                    <a:pt x="324530" y="349603"/>
                  </a:lnTo>
                  <a:cubicBezTo>
                    <a:pt x="318521" y="355049"/>
                    <a:pt x="315515" y="361716"/>
                    <a:pt x="315515" y="369604"/>
                  </a:cubicBezTo>
                  <a:cubicBezTo>
                    <a:pt x="315515" y="377116"/>
                    <a:pt x="318144" y="383502"/>
                    <a:pt x="323403" y="388760"/>
                  </a:cubicBezTo>
                  <a:cubicBezTo>
                    <a:pt x="328662" y="394019"/>
                    <a:pt x="335047" y="396648"/>
                    <a:pt x="342560" y="396648"/>
                  </a:cubicBezTo>
                  <a:cubicBezTo>
                    <a:pt x="350073" y="396648"/>
                    <a:pt x="356457" y="394019"/>
                    <a:pt x="361716" y="388760"/>
                  </a:cubicBezTo>
                  <a:cubicBezTo>
                    <a:pt x="366975" y="383502"/>
                    <a:pt x="369604" y="377116"/>
                    <a:pt x="369604" y="369604"/>
                  </a:cubicBezTo>
                  <a:cubicBezTo>
                    <a:pt x="369604" y="361716"/>
                    <a:pt x="366598" y="355049"/>
                    <a:pt x="360589" y="349603"/>
                  </a:cubicBezTo>
                  <a:lnTo>
                    <a:pt x="360589" y="324530"/>
                  </a:lnTo>
                  <a:cubicBezTo>
                    <a:pt x="360589" y="311759"/>
                    <a:pt x="357350" y="299787"/>
                    <a:pt x="350870" y="288612"/>
                  </a:cubicBezTo>
                  <a:cubicBezTo>
                    <a:pt x="344390" y="277438"/>
                    <a:pt x="335611" y="268658"/>
                    <a:pt x="324530" y="262272"/>
                  </a:cubicBezTo>
                  <a:cubicBezTo>
                    <a:pt x="324530" y="260394"/>
                    <a:pt x="324578" y="256403"/>
                    <a:pt x="324671" y="250300"/>
                  </a:cubicBezTo>
                  <a:cubicBezTo>
                    <a:pt x="324765" y="244196"/>
                    <a:pt x="324765" y="239688"/>
                    <a:pt x="324671" y="236778"/>
                  </a:cubicBezTo>
                  <a:cubicBezTo>
                    <a:pt x="324578" y="233866"/>
                    <a:pt x="324342" y="229970"/>
                    <a:pt x="323967" y="225086"/>
                  </a:cubicBezTo>
                  <a:cubicBezTo>
                    <a:pt x="323592" y="220204"/>
                    <a:pt x="322934" y="215790"/>
                    <a:pt x="321995" y="211846"/>
                  </a:cubicBezTo>
                  <a:cubicBezTo>
                    <a:pt x="321056" y="207902"/>
                    <a:pt x="319835" y="204146"/>
                    <a:pt x="318333" y="200578"/>
                  </a:cubicBezTo>
                  <a:cubicBezTo>
                    <a:pt x="331103" y="203395"/>
                    <a:pt x="342372" y="209076"/>
                    <a:pt x="352138" y="217621"/>
                  </a:cubicBezTo>
                  <a:cubicBezTo>
                    <a:pt x="361904" y="226166"/>
                    <a:pt x="369511" y="235838"/>
                    <a:pt x="374956" y="246637"/>
                  </a:cubicBezTo>
                  <a:cubicBezTo>
                    <a:pt x="380402" y="257436"/>
                    <a:pt x="384863" y="269878"/>
                    <a:pt x="388338" y="283964"/>
                  </a:cubicBezTo>
                  <a:cubicBezTo>
                    <a:pt x="391812" y="298049"/>
                    <a:pt x="394065" y="311008"/>
                    <a:pt x="395099" y="322840"/>
                  </a:cubicBezTo>
                  <a:cubicBezTo>
                    <a:pt x="396133" y="334672"/>
                    <a:pt x="396648" y="346973"/>
                    <a:pt x="396648" y="359744"/>
                  </a:cubicBezTo>
                  <a:cubicBezTo>
                    <a:pt x="396648" y="382469"/>
                    <a:pt x="389793" y="400310"/>
                    <a:pt x="376084" y="413269"/>
                  </a:cubicBezTo>
                  <a:cubicBezTo>
                    <a:pt x="362373" y="426228"/>
                    <a:pt x="344157" y="432707"/>
                    <a:pt x="321431" y="432707"/>
                  </a:cubicBezTo>
                  <a:lnTo>
                    <a:pt x="75216" y="432707"/>
                  </a:lnTo>
                  <a:cubicBezTo>
                    <a:pt x="52492" y="432707"/>
                    <a:pt x="34276" y="426228"/>
                    <a:pt x="20565" y="413269"/>
                  </a:cubicBezTo>
                  <a:cubicBezTo>
                    <a:pt x="6854" y="400310"/>
                    <a:pt x="0" y="382469"/>
                    <a:pt x="0" y="359744"/>
                  </a:cubicBezTo>
                  <a:cubicBezTo>
                    <a:pt x="0" y="346973"/>
                    <a:pt x="516" y="334672"/>
                    <a:pt x="1550" y="322840"/>
                  </a:cubicBezTo>
                  <a:cubicBezTo>
                    <a:pt x="2582" y="311008"/>
                    <a:pt x="4837" y="298049"/>
                    <a:pt x="8311" y="283964"/>
                  </a:cubicBezTo>
                  <a:cubicBezTo>
                    <a:pt x="11784" y="269878"/>
                    <a:pt x="16245" y="257436"/>
                    <a:pt x="21691" y="246637"/>
                  </a:cubicBezTo>
                  <a:cubicBezTo>
                    <a:pt x="27138" y="235838"/>
                    <a:pt x="34744" y="226166"/>
                    <a:pt x="44510" y="217621"/>
                  </a:cubicBezTo>
                  <a:cubicBezTo>
                    <a:pt x="54277" y="209076"/>
                    <a:pt x="65545" y="203395"/>
                    <a:pt x="78316" y="200578"/>
                  </a:cubicBezTo>
                  <a:close/>
                  <a:moveTo>
                    <a:pt x="198325" y="0"/>
                  </a:moveTo>
                  <a:cubicBezTo>
                    <a:pt x="228187" y="0"/>
                    <a:pt x="253681" y="10564"/>
                    <a:pt x="274810" y="31692"/>
                  </a:cubicBezTo>
                  <a:cubicBezTo>
                    <a:pt x="295937" y="52821"/>
                    <a:pt x="306502" y="78315"/>
                    <a:pt x="306502" y="108177"/>
                  </a:cubicBezTo>
                  <a:cubicBezTo>
                    <a:pt x="306502" y="138038"/>
                    <a:pt x="295937" y="163533"/>
                    <a:pt x="274810" y="184661"/>
                  </a:cubicBezTo>
                  <a:cubicBezTo>
                    <a:pt x="253681" y="205789"/>
                    <a:pt x="228187" y="216353"/>
                    <a:pt x="198325" y="216353"/>
                  </a:cubicBezTo>
                  <a:cubicBezTo>
                    <a:pt x="168464" y="216353"/>
                    <a:pt x="142969" y="205789"/>
                    <a:pt x="121841" y="184661"/>
                  </a:cubicBezTo>
                  <a:cubicBezTo>
                    <a:pt x="100712" y="163533"/>
                    <a:pt x="90149" y="138038"/>
                    <a:pt x="90149" y="108177"/>
                  </a:cubicBezTo>
                  <a:cubicBezTo>
                    <a:pt x="90149" y="78315"/>
                    <a:pt x="100712" y="52821"/>
                    <a:pt x="121841" y="31692"/>
                  </a:cubicBezTo>
                  <a:cubicBezTo>
                    <a:pt x="142969" y="10564"/>
                    <a:pt x="168464" y="0"/>
                    <a:pt x="1983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321" tIns="35662" rIns="71321" bIns="35662" rtlCol="0" anchor="ctr">
              <a:noAutofit/>
            </a:bodyPr>
            <a:lstStyle/>
            <a:p>
              <a:pPr algn="ctr"/>
              <a:endParaRPr lang="en-US" sz="1300" dirty="0">
                <a:latin typeface="Work Sans" panose="00000500000000000000" pitchFamily="50" charset="0"/>
              </a:endParaRPr>
            </a:p>
          </p:txBody>
        </p:sp>
        <p:sp>
          <p:nvSpPr>
            <p:cNvPr id="36" name="Freeform 261">
              <a:extLst>
                <a:ext uri="{FF2B5EF4-FFF2-40B4-BE49-F238E27FC236}">
                  <a16:creationId xmlns:a16="http://schemas.microsoft.com/office/drawing/2014/main" id="{F0227A84-D994-A060-93F8-BAED6AF546A3}"/>
                </a:ext>
              </a:extLst>
            </p:cNvPr>
            <p:cNvSpPr/>
            <p:nvPr/>
          </p:nvSpPr>
          <p:spPr>
            <a:xfrm>
              <a:off x="11566696" y="5108724"/>
              <a:ext cx="473753" cy="512601"/>
            </a:xfrm>
            <a:custGeom>
              <a:avLst/>
              <a:gdLst/>
              <a:ahLst/>
              <a:cxnLst/>
              <a:rect l="l" t="t" r="r" b="b"/>
              <a:pathLst>
                <a:path w="324531" h="396648">
                  <a:moveTo>
                    <a:pt x="162265" y="0"/>
                  </a:moveTo>
                  <a:cubicBezTo>
                    <a:pt x="196822" y="0"/>
                    <a:pt x="226495" y="12395"/>
                    <a:pt x="251286" y="37186"/>
                  </a:cubicBezTo>
                  <a:cubicBezTo>
                    <a:pt x="276076" y="61976"/>
                    <a:pt x="288471" y="91650"/>
                    <a:pt x="288471" y="126206"/>
                  </a:cubicBezTo>
                  <a:lnTo>
                    <a:pt x="288471" y="180295"/>
                  </a:lnTo>
                  <a:lnTo>
                    <a:pt x="297486" y="180295"/>
                  </a:lnTo>
                  <a:cubicBezTo>
                    <a:pt x="304999" y="180295"/>
                    <a:pt x="311384" y="182924"/>
                    <a:pt x="316643" y="188182"/>
                  </a:cubicBezTo>
                  <a:cubicBezTo>
                    <a:pt x="321901" y="193441"/>
                    <a:pt x="324531" y="199827"/>
                    <a:pt x="324531" y="207339"/>
                  </a:cubicBezTo>
                  <a:lnTo>
                    <a:pt x="324531" y="369604"/>
                  </a:lnTo>
                  <a:cubicBezTo>
                    <a:pt x="324531" y="377116"/>
                    <a:pt x="321901" y="383502"/>
                    <a:pt x="316643" y="388760"/>
                  </a:cubicBezTo>
                  <a:cubicBezTo>
                    <a:pt x="311384" y="394019"/>
                    <a:pt x="304999" y="396648"/>
                    <a:pt x="297486" y="396648"/>
                  </a:cubicBezTo>
                  <a:lnTo>
                    <a:pt x="27044" y="396648"/>
                  </a:lnTo>
                  <a:cubicBezTo>
                    <a:pt x="19532" y="396648"/>
                    <a:pt x="13146" y="394019"/>
                    <a:pt x="7888" y="388760"/>
                  </a:cubicBezTo>
                  <a:cubicBezTo>
                    <a:pt x="2629" y="383502"/>
                    <a:pt x="0" y="377116"/>
                    <a:pt x="0" y="369604"/>
                  </a:cubicBezTo>
                  <a:lnTo>
                    <a:pt x="0" y="207339"/>
                  </a:lnTo>
                  <a:cubicBezTo>
                    <a:pt x="0" y="199827"/>
                    <a:pt x="2629" y="193441"/>
                    <a:pt x="7888" y="188182"/>
                  </a:cubicBezTo>
                  <a:cubicBezTo>
                    <a:pt x="13146" y="182924"/>
                    <a:pt x="19532" y="180295"/>
                    <a:pt x="27044" y="180295"/>
                  </a:cubicBezTo>
                  <a:lnTo>
                    <a:pt x="36059" y="180295"/>
                  </a:lnTo>
                  <a:lnTo>
                    <a:pt x="36059" y="126206"/>
                  </a:lnTo>
                  <a:cubicBezTo>
                    <a:pt x="36059" y="91650"/>
                    <a:pt x="48454" y="61976"/>
                    <a:pt x="73245" y="37186"/>
                  </a:cubicBezTo>
                  <a:cubicBezTo>
                    <a:pt x="98035" y="12395"/>
                    <a:pt x="127709" y="0"/>
                    <a:pt x="162265" y="0"/>
                  </a:cubicBezTo>
                  <a:close/>
                  <a:moveTo>
                    <a:pt x="162265" y="54088"/>
                  </a:moveTo>
                  <a:cubicBezTo>
                    <a:pt x="142358" y="54088"/>
                    <a:pt x="125361" y="61131"/>
                    <a:pt x="111276" y="75217"/>
                  </a:cubicBezTo>
                  <a:cubicBezTo>
                    <a:pt x="97190" y="89302"/>
                    <a:pt x="90147" y="106299"/>
                    <a:pt x="90147" y="126206"/>
                  </a:cubicBezTo>
                  <a:lnTo>
                    <a:pt x="90147" y="180295"/>
                  </a:lnTo>
                  <a:lnTo>
                    <a:pt x="234383" y="180295"/>
                  </a:lnTo>
                  <a:lnTo>
                    <a:pt x="234383" y="126206"/>
                  </a:lnTo>
                  <a:cubicBezTo>
                    <a:pt x="234383" y="106299"/>
                    <a:pt x="227340" y="89302"/>
                    <a:pt x="213255" y="75217"/>
                  </a:cubicBezTo>
                  <a:cubicBezTo>
                    <a:pt x="199169" y="61131"/>
                    <a:pt x="182173" y="54088"/>
                    <a:pt x="162265" y="5408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1" tIns="35662" rIns="71321" bIns="35662" rtlCol="0" anchor="ctr"/>
            <a:lstStyle/>
            <a:p>
              <a:pPr algn="ctr"/>
              <a:endParaRPr lang="en-US" sz="1300" dirty="0">
                <a:latin typeface="Work Sans" panose="00000500000000000000" pitchFamily="50" charset="0"/>
              </a:endParaRPr>
            </a:p>
          </p:txBody>
        </p:sp>
        <p:sp>
          <p:nvSpPr>
            <p:cNvPr id="37" name="Freeform 273">
              <a:extLst>
                <a:ext uri="{FF2B5EF4-FFF2-40B4-BE49-F238E27FC236}">
                  <a16:creationId xmlns:a16="http://schemas.microsoft.com/office/drawing/2014/main" id="{BDC3878D-DF9D-247C-B492-AEDCEDEA5BC2}"/>
                </a:ext>
              </a:extLst>
            </p:cNvPr>
            <p:cNvSpPr/>
            <p:nvPr/>
          </p:nvSpPr>
          <p:spPr>
            <a:xfrm>
              <a:off x="10642916" y="2338580"/>
              <a:ext cx="473753" cy="466000"/>
            </a:xfrm>
            <a:custGeom>
              <a:avLst/>
              <a:gdLst/>
              <a:ahLst/>
              <a:cxnLst/>
              <a:rect l="l" t="t" r="r" b="b"/>
              <a:pathLst>
                <a:path w="432707" h="432707">
                  <a:moveTo>
                    <a:pt x="81132" y="0"/>
                  </a:moveTo>
                  <a:lnTo>
                    <a:pt x="351575" y="0"/>
                  </a:lnTo>
                  <a:cubicBezTo>
                    <a:pt x="373924" y="0"/>
                    <a:pt x="393033" y="7935"/>
                    <a:pt x="408902" y="23805"/>
                  </a:cubicBezTo>
                  <a:cubicBezTo>
                    <a:pt x="424772" y="39674"/>
                    <a:pt x="432707" y="58784"/>
                    <a:pt x="432707" y="81133"/>
                  </a:cubicBezTo>
                  <a:lnTo>
                    <a:pt x="432707" y="351574"/>
                  </a:lnTo>
                  <a:cubicBezTo>
                    <a:pt x="432707" y="373924"/>
                    <a:pt x="424772" y="393033"/>
                    <a:pt x="408902" y="408902"/>
                  </a:cubicBezTo>
                  <a:cubicBezTo>
                    <a:pt x="393033" y="424772"/>
                    <a:pt x="373924" y="432707"/>
                    <a:pt x="351575" y="432707"/>
                  </a:cubicBezTo>
                  <a:lnTo>
                    <a:pt x="81132" y="432707"/>
                  </a:lnTo>
                  <a:cubicBezTo>
                    <a:pt x="58784" y="432707"/>
                    <a:pt x="39674" y="424772"/>
                    <a:pt x="23805" y="408902"/>
                  </a:cubicBezTo>
                  <a:cubicBezTo>
                    <a:pt x="7935" y="393033"/>
                    <a:pt x="0" y="373924"/>
                    <a:pt x="0" y="351574"/>
                  </a:cubicBezTo>
                  <a:lnTo>
                    <a:pt x="0" y="81133"/>
                  </a:lnTo>
                  <a:cubicBezTo>
                    <a:pt x="0" y="58784"/>
                    <a:pt x="7935" y="39674"/>
                    <a:pt x="23805" y="23805"/>
                  </a:cubicBezTo>
                  <a:cubicBezTo>
                    <a:pt x="39674" y="7935"/>
                    <a:pt x="58784" y="0"/>
                    <a:pt x="81132" y="0"/>
                  </a:cubicBezTo>
                  <a:close/>
                  <a:moveTo>
                    <a:pt x="324530" y="97472"/>
                  </a:moveTo>
                  <a:cubicBezTo>
                    <a:pt x="319647" y="97472"/>
                    <a:pt x="315422" y="99256"/>
                    <a:pt x="311854" y="102824"/>
                  </a:cubicBezTo>
                  <a:lnTo>
                    <a:pt x="180294" y="234383"/>
                  </a:lnTo>
                  <a:lnTo>
                    <a:pt x="120854" y="174942"/>
                  </a:lnTo>
                  <a:cubicBezTo>
                    <a:pt x="117285" y="171374"/>
                    <a:pt x="113059" y="169590"/>
                    <a:pt x="108177" y="169590"/>
                  </a:cubicBezTo>
                  <a:cubicBezTo>
                    <a:pt x="103294" y="169590"/>
                    <a:pt x="99068" y="171374"/>
                    <a:pt x="95500" y="174942"/>
                  </a:cubicBezTo>
                  <a:lnTo>
                    <a:pt x="66766" y="203677"/>
                  </a:lnTo>
                  <a:cubicBezTo>
                    <a:pt x="63196" y="207245"/>
                    <a:pt x="61413" y="211471"/>
                    <a:pt x="61413" y="216353"/>
                  </a:cubicBezTo>
                  <a:cubicBezTo>
                    <a:pt x="61413" y="221236"/>
                    <a:pt x="63196" y="225462"/>
                    <a:pt x="66766" y="229030"/>
                  </a:cubicBezTo>
                  <a:lnTo>
                    <a:pt x="167618" y="329883"/>
                  </a:lnTo>
                  <a:cubicBezTo>
                    <a:pt x="171186" y="333451"/>
                    <a:pt x="175412" y="335235"/>
                    <a:pt x="180294" y="335235"/>
                  </a:cubicBezTo>
                  <a:cubicBezTo>
                    <a:pt x="185178" y="335235"/>
                    <a:pt x="189402" y="333451"/>
                    <a:pt x="192972" y="329883"/>
                  </a:cubicBezTo>
                  <a:lnTo>
                    <a:pt x="365942" y="156913"/>
                  </a:lnTo>
                  <a:cubicBezTo>
                    <a:pt x="369510" y="153344"/>
                    <a:pt x="371294" y="149119"/>
                    <a:pt x="371294" y="144236"/>
                  </a:cubicBezTo>
                  <a:cubicBezTo>
                    <a:pt x="371294" y="139353"/>
                    <a:pt x="369510" y="135127"/>
                    <a:pt x="365942" y="131559"/>
                  </a:cubicBezTo>
                  <a:lnTo>
                    <a:pt x="337207" y="102824"/>
                  </a:lnTo>
                  <a:cubicBezTo>
                    <a:pt x="333638" y="99256"/>
                    <a:pt x="329413" y="97472"/>
                    <a:pt x="324530" y="97472"/>
                  </a:cubicBezTo>
                  <a:close/>
                </a:path>
              </a:pathLst>
            </a:custGeom>
            <a:solidFill>
              <a:srgbClr val="893A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1" tIns="35662" rIns="71321" bIns="35662" rtlCol="0" anchor="ctr"/>
            <a:lstStyle/>
            <a:p>
              <a:pPr algn="ctr"/>
              <a:endParaRPr lang="en-US" sz="1300" dirty="0">
                <a:latin typeface="Work Sans" panose="00000500000000000000" pitchFamily="50" charset="0"/>
              </a:endParaRPr>
            </a:p>
          </p:txBody>
        </p:sp>
        <p:grpSp>
          <p:nvGrpSpPr>
            <p:cNvPr id="38" name="Google Shape;8207;p87">
              <a:extLst>
                <a:ext uri="{FF2B5EF4-FFF2-40B4-BE49-F238E27FC236}">
                  <a16:creationId xmlns:a16="http://schemas.microsoft.com/office/drawing/2014/main" id="{F422C22E-E8A1-B2CC-78E0-911B38EC06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63325" y="2295220"/>
              <a:ext cx="644283" cy="616122"/>
              <a:chOff x="5045500" y="842250"/>
              <a:chExt cx="503875" cy="481850"/>
            </a:xfrm>
            <a:solidFill>
              <a:srgbClr val="D55310"/>
            </a:solidFill>
          </p:grpSpPr>
          <p:sp>
            <p:nvSpPr>
              <p:cNvPr id="39" name="Google Shape;8208;p87">
                <a:extLst>
                  <a:ext uri="{FF2B5EF4-FFF2-40B4-BE49-F238E27FC236}">
                    <a16:creationId xmlns:a16="http://schemas.microsoft.com/office/drawing/2014/main" id="{0A7D10FC-B86D-6CAD-EB38-1590DE0165A2}"/>
                  </a:ext>
                </a:extLst>
              </p:cNvPr>
              <p:cNvSpPr/>
              <p:nvPr/>
            </p:nvSpPr>
            <p:spPr>
              <a:xfrm>
                <a:off x="5045500" y="842250"/>
                <a:ext cx="503875" cy="48185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19274" extrusionOk="0">
                    <a:moveTo>
                      <a:pt x="12103" y="1130"/>
                    </a:moveTo>
                    <a:cubicBezTo>
                      <a:pt x="13694" y="1130"/>
                      <a:pt x="15284" y="1735"/>
                      <a:pt x="16496" y="2945"/>
                    </a:cubicBezTo>
                    <a:cubicBezTo>
                      <a:pt x="18917" y="5366"/>
                      <a:pt x="18917" y="9305"/>
                      <a:pt x="16496" y="11729"/>
                    </a:cubicBezTo>
                    <a:cubicBezTo>
                      <a:pt x="15286" y="12940"/>
                      <a:pt x="13695" y="13545"/>
                      <a:pt x="12104" y="13545"/>
                    </a:cubicBezTo>
                    <a:cubicBezTo>
                      <a:pt x="10514" y="13545"/>
                      <a:pt x="8923" y="12940"/>
                      <a:pt x="7712" y="11729"/>
                    </a:cubicBezTo>
                    <a:cubicBezTo>
                      <a:pt x="5288" y="9305"/>
                      <a:pt x="5288" y="5369"/>
                      <a:pt x="7712" y="2945"/>
                    </a:cubicBezTo>
                    <a:cubicBezTo>
                      <a:pt x="8923" y="1735"/>
                      <a:pt x="10513" y="1130"/>
                      <a:pt x="12103" y="1130"/>
                    </a:cubicBezTo>
                    <a:close/>
                    <a:moveTo>
                      <a:pt x="4918" y="13726"/>
                    </a:moveTo>
                    <a:lnTo>
                      <a:pt x="5716" y="14524"/>
                    </a:lnTo>
                    <a:lnTo>
                      <a:pt x="4918" y="15322"/>
                    </a:lnTo>
                    <a:lnTo>
                      <a:pt x="4120" y="14524"/>
                    </a:lnTo>
                    <a:lnTo>
                      <a:pt x="4918" y="13726"/>
                    </a:lnTo>
                    <a:close/>
                    <a:moveTo>
                      <a:pt x="12106" y="1"/>
                    </a:moveTo>
                    <a:cubicBezTo>
                      <a:pt x="10226" y="1"/>
                      <a:pt x="8345" y="717"/>
                      <a:pt x="6914" y="2147"/>
                    </a:cubicBezTo>
                    <a:cubicBezTo>
                      <a:pt x="4725" y="4333"/>
                      <a:pt x="4240" y="7516"/>
                      <a:pt x="5315" y="10133"/>
                    </a:cubicBezTo>
                    <a:lnTo>
                      <a:pt x="4518" y="10931"/>
                    </a:lnTo>
                    <a:cubicBezTo>
                      <a:pt x="4009" y="11434"/>
                      <a:pt x="3876" y="12208"/>
                      <a:pt x="4192" y="12852"/>
                    </a:cubicBezTo>
                    <a:lnTo>
                      <a:pt x="663" y="16382"/>
                    </a:lnTo>
                    <a:cubicBezTo>
                      <a:pt x="1" y="17044"/>
                      <a:pt x="1" y="18116"/>
                      <a:pt x="663" y="18778"/>
                    </a:cubicBezTo>
                    <a:cubicBezTo>
                      <a:pt x="994" y="19108"/>
                      <a:pt x="1428" y="19273"/>
                      <a:pt x="1862" y="19273"/>
                    </a:cubicBezTo>
                    <a:cubicBezTo>
                      <a:pt x="2295" y="19273"/>
                      <a:pt x="2729" y="19108"/>
                      <a:pt x="3060" y="18778"/>
                    </a:cubicBezTo>
                    <a:lnTo>
                      <a:pt x="6586" y="15249"/>
                    </a:lnTo>
                    <a:cubicBezTo>
                      <a:pt x="6820" y="15363"/>
                      <a:pt x="7071" y="15418"/>
                      <a:pt x="7320" y="15418"/>
                    </a:cubicBezTo>
                    <a:cubicBezTo>
                      <a:pt x="7757" y="15418"/>
                      <a:pt x="8188" y="15247"/>
                      <a:pt x="8510" y="14921"/>
                    </a:cubicBezTo>
                    <a:lnTo>
                      <a:pt x="9308" y="14126"/>
                    </a:lnTo>
                    <a:cubicBezTo>
                      <a:pt x="10192" y="14489"/>
                      <a:pt x="11145" y="14675"/>
                      <a:pt x="12104" y="14675"/>
                    </a:cubicBezTo>
                    <a:cubicBezTo>
                      <a:pt x="13962" y="14675"/>
                      <a:pt x="15843" y="13979"/>
                      <a:pt x="17294" y="12527"/>
                    </a:cubicBezTo>
                    <a:cubicBezTo>
                      <a:pt x="20155" y="9666"/>
                      <a:pt x="20155" y="5008"/>
                      <a:pt x="17294" y="2147"/>
                    </a:cubicBezTo>
                    <a:cubicBezTo>
                      <a:pt x="15864" y="716"/>
                      <a:pt x="13985" y="1"/>
                      <a:pt x="121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  <p:sp>
            <p:nvSpPr>
              <p:cNvPr id="40" name="Google Shape;8209;p87">
                <a:extLst>
                  <a:ext uri="{FF2B5EF4-FFF2-40B4-BE49-F238E27FC236}">
                    <a16:creationId xmlns:a16="http://schemas.microsoft.com/office/drawing/2014/main" id="{2A671FC9-CB83-D6B0-8485-2AB09659E036}"/>
                  </a:ext>
                </a:extLst>
              </p:cNvPr>
              <p:cNvSpPr/>
              <p:nvPr/>
            </p:nvSpPr>
            <p:spPr>
              <a:xfrm>
                <a:off x="5221050" y="898625"/>
                <a:ext cx="2541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64" extrusionOk="0">
                    <a:moveTo>
                      <a:pt x="5081" y="1"/>
                    </a:moveTo>
                    <a:cubicBezTo>
                      <a:pt x="2274" y="1"/>
                      <a:pt x="1" y="2274"/>
                      <a:pt x="1" y="5081"/>
                    </a:cubicBezTo>
                    <a:cubicBezTo>
                      <a:pt x="1" y="7887"/>
                      <a:pt x="2274" y="10164"/>
                      <a:pt x="5081" y="10164"/>
                    </a:cubicBezTo>
                    <a:cubicBezTo>
                      <a:pt x="7887" y="10164"/>
                      <a:pt x="10164" y="7887"/>
                      <a:pt x="10164" y="5081"/>
                    </a:cubicBezTo>
                    <a:cubicBezTo>
                      <a:pt x="10164" y="2274"/>
                      <a:pt x="7887" y="1"/>
                      <a:pt x="508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41" name="Rectángulo 12">
            <a:extLst>
              <a:ext uri="{FF2B5EF4-FFF2-40B4-BE49-F238E27FC236}">
                <a16:creationId xmlns:a16="http://schemas.microsoft.com/office/drawing/2014/main" id="{3E65EDE4-1F40-A4EE-1F9B-2072CD87CDEA}"/>
              </a:ext>
            </a:extLst>
          </p:cNvPr>
          <p:cNvSpPr/>
          <p:nvPr/>
        </p:nvSpPr>
        <p:spPr>
          <a:xfrm>
            <a:off x="6174543" y="2207347"/>
            <a:ext cx="2189367" cy="217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Century Gothic" panose="020B0502020202020204" pitchFamily="34" charset="0"/>
              </a:rPr>
              <a:t> Subsistema de Gestión de Seguridad de la Información </a:t>
            </a:r>
          </a:p>
        </p:txBody>
      </p:sp>
      <p:sp>
        <p:nvSpPr>
          <p:cNvPr id="42" name="Rectángulo 14">
            <a:extLst>
              <a:ext uri="{FF2B5EF4-FFF2-40B4-BE49-F238E27FC236}">
                <a16:creationId xmlns:a16="http://schemas.microsoft.com/office/drawing/2014/main" id="{A0ED9C85-15FF-F833-432A-0D55081595B3}"/>
              </a:ext>
            </a:extLst>
          </p:cNvPr>
          <p:cNvSpPr/>
          <p:nvPr/>
        </p:nvSpPr>
        <p:spPr>
          <a:xfrm>
            <a:off x="2835735" y="4088052"/>
            <a:ext cx="3376313" cy="1075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rgbClr val="72AF2F"/>
                </a:solidFill>
                <a:latin typeface="Century Gothic" panose="020B0502020202020204" pitchFamily="34" charset="0"/>
              </a:rPr>
              <a:t> Subsistema de</a:t>
            </a:r>
          </a:p>
          <a:p>
            <a:pPr algn="ctr"/>
            <a:r>
              <a:rPr lang="es-CO" b="1" dirty="0">
                <a:solidFill>
                  <a:srgbClr val="72AF2F"/>
                </a:solidFill>
                <a:latin typeface="Century Gothic" panose="020B0502020202020204" pitchFamily="34" charset="0"/>
              </a:rPr>
              <a:t> Gestión Ambiental</a:t>
            </a:r>
          </a:p>
        </p:txBody>
      </p:sp>
      <p:sp>
        <p:nvSpPr>
          <p:cNvPr id="43" name="Rectángulo 15">
            <a:extLst>
              <a:ext uri="{FF2B5EF4-FFF2-40B4-BE49-F238E27FC236}">
                <a16:creationId xmlns:a16="http://schemas.microsoft.com/office/drawing/2014/main" id="{FD2EBED0-D70E-7C72-B7D3-D87B73DF99FA}"/>
              </a:ext>
            </a:extLst>
          </p:cNvPr>
          <p:cNvSpPr/>
          <p:nvPr/>
        </p:nvSpPr>
        <p:spPr>
          <a:xfrm>
            <a:off x="659219" y="2720507"/>
            <a:ext cx="2389868" cy="1246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rgbClr val="3366CC"/>
                </a:solidFill>
                <a:latin typeface="Century Gothic" panose="020B0502020202020204" pitchFamily="34" charset="0"/>
              </a:rPr>
              <a:t>Subsistema de Gestión de Seguridad y Salud en el Trabajo</a:t>
            </a:r>
          </a:p>
        </p:txBody>
      </p:sp>
      <p:sp>
        <p:nvSpPr>
          <p:cNvPr id="44" name="Rectángulo 39">
            <a:extLst>
              <a:ext uri="{FF2B5EF4-FFF2-40B4-BE49-F238E27FC236}">
                <a16:creationId xmlns:a16="http://schemas.microsoft.com/office/drawing/2014/main" id="{41DC60FB-3995-8C3F-66D0-DFAE0DB1521E}"/>
              </a:ext>
            </a:extLst>
          </p:cNvPr>
          <p:cNvSpPr/>
          <p:nvPr/>
        </p:nvSpPr>
        <p:spPr>
          <a:xfrm>
            <a:off x="5740067" y="323035"/>
            <a:ext cx="2405205" cy="1092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rgbClr val="893A96"/>
                </a:solidFill>
                <a:latin typeface="Century Gothic" panose="020B0502020202020204" pitchFamily="34" charset="0"/>
              </a:rPr>
              <a:t> Subsistema de Gestión de  Calidad</a:t>
            </a:r>
          </a:p>
        </p:txBody>
      </p:sp>
      <p:sp>
        <p:nvSpPr>
          <p:cNvPr id="45" name="Rectángulo 15">
            <a:extLst>
              <a:ext uri="{FF2B5EF4-FFF2-40B4-BE49-F238E27FC236}">
                <a16:creationId xmlns:a16="http://schemas.microsoft.com/office/drawing/2014/main" id="{B1D5C8B4-D785-6B3E-9EFE-CD095B390E1E}"/>
              </a:ext>
            </a:extLst>
          </p:cNvPr>
          <p:cNvSpPr/>
          <p:nvPr/>
        </p:nvSpPr>
        <p:spPr>
          <a:xfrm>
            <a:off x="1391043" y="229009"/>
            <a:ext cx="2494754" cy="1246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Subsistema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747964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6949" y="0"/>
            <a:ext cx="6305038" cy="52197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2215" y="0"/>
            <a:ext cx="6054507" cy="52197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Google Shape;127;p20">
            <a:extLst>
              <a:ext uri="{FF2B5EF4-FFF2-40B4-BE49-F238E27FC236}">
                <a16:creationId xmlns:a16="http://schemas.microsoft.com/office/drawing/2014/main" id="{BEBC7E3D-3F84-83DC-622B-9F0DE848F7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12959" y="1270321"/>
            <a:ext cx="5184407" cy="302474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algn="ctr" defTabSz="914400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SUBSISTEMA DE GESTIÓN DE SEGURIDAD Y SALUD EN EL TRABAJO (SG-SST)</a:t>
            </a:r>
            <a:b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2022</a:t>
            </a:r>
            <a:b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Google Shape;126;p20">
            <a:extLst>
              <a:ext uri="{FF2B5EF4-FFF2-40B4-BE49-F238E27FC236}">
                <a16:creationId xmlns:a16="http://schemas.microsoft.com/office/drawing/2014/main" id="{4B1FA189-01D7-E10C-AEE9-3ACEEACBC9FD}"/>
              </a:ext>
            </a:extLst>
          </p:cNvPr>
          <p:cNvSpPr txBox="1">
            <a:spLocks/>
          </p:cNvSpPr>
          <p:nvPr/>
        </p:nvSpPr>
        <p:spPr>
          <a:xfrm>
            <a:off x="4639469" y="2732750"/>
            <a:ext cx="2624391" cy="3918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endParaRPr lang="es-ES" sz="1200">
              <a:solidFill>
                <a:schemeClr val="bg1">
                  <a:lumMod val="50000"/>
                </a:schemeClr>
              </a:solidFill>
              <a:latin typeface="Montserrat" pitchFamily="2" charset="77"/>
              <a:ea typeface="Work Sans SemiBold Italic"/>
              <a:cs typeface="Work Sans SemiBold Italic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0A788A-DCD9-2A60-1E00-AB8E9B8C6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25"/>
          <a:stretch/>
        </p:blipFill>
        <p:spPr bwMode="auto">
          <a:xfrm>
            <a:off x="958362" y="1434197"/>
            <a:ext cx="1855036" cy="2292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816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A5D15D84-3D05-92E2-461A-9876716F75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0569" y="1330859"/>
            <a:ext cx="2176540" cy="58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MX" sz="1400" dirty="0">
                <a:latin typeface="+mn-lt"/>
              </a:rPr>
              <a:t>Angelica María Cruz Dajer</a:t>
            </a:r>
            <a:br>
              <a:rPr lang="es-MX" sz="1400" dirty="0">
                <a:latin typeface="+mn-lt"/>
              </a:rPr>
            </a:br>
            <a:r>
              <a:rPr lang="es-MX" sz="1400" dirty="0">
                <a:latin typeface="+mn-lt"/>
              </a:rPr>
              <a:t>Coordinadora de Gestión Humana</a:t>
            </a:r>
            <a:br>
              <a:rPr lang="es-CO" sz="1400" dirty="0">
                <a:latin typeface="+mn-lt"/>
              </a:rPr>
            </a:br>
            <a:endParaRPr lang="es-ES" sz="1400" dirty="0">
              <a:solidFill>
                <a:srgbClr val="000000"/>
              </a:solidFill>
              <a:latin typeface="+mn-lt"/>
              <a:ea typeface="Work Sans Medium Roman"/>
              <a:cs typeface="Work Sans Medium Roman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24A444-9D69-4CED-ACA5-A66D2F200984}"/>
              </a:ext>
            </a:extLst>
          </p:cNvPr>
          <p:cNvSpPr txBox="1"/>
          <p:nvPr/>
        </p:nvSpPr>
        <p:spPr>
          <a:xfrm>
            <a:off x="291163" y="2756111"/>
            <a:ext cx="200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Juliana Artunduaga</a:t>
            </a:r>
          </a:p>
          <a:p>
            <a:r>
              <a:rPr lang="es-MX" sz="1400" dirty="0"/>
              <a:t>Fisioterapeuta especialista en SST</a:t>
            </a:r>
          </a:p>
          <a:p>
            <a:endParaRPr lang="es-MX" dirty="0"/>
          </a:p>
        </p:txBody>
      </p:sp>
      <p:sp>
        <p:nvSpPr>
          <p:cNvPr id="7" name="CuadroTexto 14">
            <a:extLst>
              <a:ext uri="{FF2B5EF4-FFF2-40B4-BE49-F238E27FC236}">
                <a16:creationId xmlns:a16="http://schemas.microsoft.com/office/drawing/2014/main" id="{8D2C0993-6D2A-41DF-BC32-4F5A0A6840C4}"/>
              </a:ext>
            </a:extLst>
          </p:cNvPr>
          <p:cNvSpPr txBox="1"/>
          <p:nvPr/>
        </p:nvSpPr>
        <p:spPr>
          <a:xfrm>
            <a:off x="6965245" y="1268092"/>
            <a:ext cx="2054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/>
              <a:t>Gloria Rocío Gaitán Rojas</a:t>
            </a:r>
          </a:p>
          <a:p>
            <a:r>
              <a:rPr lang="es-MX" sz="1400" dirty="0"/>
              <a:t>Enfermera Especialista en SST </a:t>
            </a:r>
          </a:p>
        </p:txBody>
      </p:sp>
      <p:sp>
        <p:nvSpPr>
          <p:cNvPr id="8" name="CuadroTexto 16">
            <a:extLst>
              <a:ext uri="{FF2B5EF4-FFF2-40B4-BE49-F238E27FC236}">
                <a16:creationId xmlns:a16="http://schemas.microsoft.com/office/drawing/2014/main" id="{707A487B-6580-42E0-B2CD-AB4930DD2A0C}"/>
              </a:ext>
            </a:extLst>
          </p:cNvPr>
          <p:cNvSpPr txBox="1"/>
          <p:nvPr/>
        </p:nvSpPr>
        <p:spPr>
          <a:xfrm>
            <a:off x="7032978" y="2763358"/>
            <a:ext cx="209973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00" dirty="0"/>
              <a:t>Mara Victoria Lozano Vargas</a:t>
            </a:r>
          </a:p>
          <a:p>
            <a:r>
              <a:rPr lang="es-MX" sz="1400" dirty="0"/>
              <a:t>Psicóloga especialista en SST  </a:t>
            </a:r>
          </a:p>
          <a:p>
            <a:r>
              <a:rPr lang="es-MX" sz="1400" dirty="0"/>
              <a:t>Profesional en SST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99D983-2B8D-4E89-A5B4-916F579E48BC}"/>
              </a:ext>
            </a:extLst>
          </p:cNvPr>
          <p:cNvSpPr txBox="1"/>
          <p:nvPr/>
        </p:nvSpPr>
        <p:spPr>
          <a:xfrm>
            <a:off x="2352675" y="44398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 Black" panose="020B0A04020102020204" pitchFamily="34" charset="0"/>
              </a:rPr>
              <a:t>EQUIPO SST</a:t>
            </a:r>
            <a:endParaRPr lang="es-CO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E7F66E1-82B0-4FA5-9CA1-AA37375E49A9}"/>
              </a:ext>
            </a:extLst>
          </p:cNvPr>
          <p:cNvSpPr/>
          <p:nvPr/>
        </p:nvSpPr>
        <p:spPr>
          <a:xfrm>
            <a:off x="250570" y="1110046"/>
            <a:ext cx="1990594" cy="740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A528E4-97E6-436D-8846-16D66B7856FB}"/>
              </a:ext>
            </a:extLst>
          </p:cNvPr>
          <p:cNvSpPr/>
          <p:nvPr/>
        </p:nvSpPr>
        <p:spPr>
          <a:xfrm>
            <a:off x="291162" y="2703584"/>
            <a:ext cx="1959912" cy="88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FC08EFE-D531-4F6F-AC2E-630B8D84A906}"/>
              </a:ext>
            </a:extLst>
          </p:cNvPr>
          <p:cNvSpPr/>
          <p:nvPr/>
        </p:nvSpPr>
        <p:spPr>
          <a:xfrm>
            <a:off x="6992409" y="1135976"/>
            <a:ext cx="2027414" cy="873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EA10122-3D42-40FA-BB0A-ECCFA64A7D97}"/>
              </a:ext>
            </a:extLst>
          </p:cNvPr>
          <p:cNvSpPr/>
          <p:nvPr/>
        </p:nvSpPr>
        <p:spPr>
          <a:xfrm>
            <a:off x="7021087" y="2703585"/>
            <a:ext cx="2055180" cy="954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9CA9249-B196-44B9-AE16-EB9B80E759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224" y="1189971"/>
            <a:ext cx="4327451" cy="367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1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8937" cy="521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25433" cy="52197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127;p20">
            <a:extLst>
              <a:ext uri="{FF2B5EF4-FFF2-40B4-BE49-F238E27FC236}">
                <a16:creationId xmlns:a16="http://schemas.microsoft.com/office/drawing/2014/main" id="{BEBC7E3D-3F84-83DC-622B-9F0DE848F7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624" y="1533251"/>
            <a:ext cx="3664101" cy="293010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defTabSz="914400"/>
            <a:r>
              <a:rPr lang="en-US" sz="2800" b="1" dirty="0">
                <a:latin typeface="Arial Black" panose="020B0A04020102020204" pitchFamily="34" charset="0"/>
              </a:rPr>
              <a:t>COMPOSICIÓN DEL SUBSISTEMA DE SEGURIDAD Y SALUD EN EL TRABAJO Y SUS RESPONSABILIDADES 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8348" y="263962"/>
            <a:ext cx="111354" cy="53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095" y="3460711"/>
            <a:ext cx="3027253" cy="1391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126;p20">
            <a:extLst>
              <a:ext uri="{FF2B5EF4-FFF2-40B4-BE49-F238E27FC236}">
                <a16:creationId xmlns:a16="http://schemas.microsoft.com/office/drawing/2014/main" id="{4B1FA189-01D7-E10C-AEE9-3ACEEACBC9FD}"/>
              </a:ext>
            </a:extLst>
          </p:cNvPr>
          <p:cNvSpPr txBox="1">
            <a:spLocks/>
          </p:cNvSpPr>
          <p:nvPr/>
        </p:nvSpPr>
        <p:spPr>
          <a:xfrm>
            <a:off x="4639469" y="2732750"/>
            <a:ext cx="2624391" cy="3918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800"/>
              </a:spcBef>
              <a:buClr>
                <a:srgbClr val="0054BC"/>
              </a:buClr>
              <a:buSzPts val="2100"/>
              <a:buFont typeface="Arial"/>
              <a:buNone/>
            </a:pPr>
            <a:endParaRPr lang="es-ES" sz="1200">
              <a:solidFill>
                <a:schemeClr val="bg1">
                  <a:lumMod val="50000"/>
                </a:schemeClr>
              </a:solidFill>
              <a:latin typeface="Montserrat" pitchFamily="2" charset="77"/>
              <a:ea typeface="Work Sans SemiBold Italic"/>
              <a:cs typeface="Work Sans SemiBold Italic"/>
            </a:endParaRPr>
          </a:p>
        </p:txBody>
      </p:sp>
      <p:pic>
        <p:nvPicPr>
          <p:cNvPr id="9" name="Picture 6" descr="Seguridad y salud en el trabajo (SST), bienestar para los trabajadores o  una condición para la permanencia en el mercado - Forjar Salud, Telesalud y Salud  Ocupacional">
            <a:extLst>
              <a:ext uri="{FF2B5EF4-FFF2-40B4-BE49-F238E27FC236}">
                <a16:creationId xmlns:a16="http://schemas.microsoft.com/office/drawing/2014/main" id="{C72550E9-4E44-4A51-B699-1CF5AECD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27" y="0"/>
            <a:ext cx="4245210" cy="51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3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26">
            <a:extLst>
              <a:ext uri="{FF2B5EF4-FFF2-40B4-BE49-F238E27FC236}">
                <a16:creationId xmlns:a16="http://schemas.microsoft.com/office/drawing/2014/main" id="{73103DE3-B701-BBF3-A38E-03B5F4660BB2}"/>
              </a:ext>
            </a:extLst>
          </p:cNvPr>
          <p:cNvSpPr txBox="1">
            <a:spLocks/>
          </p:cNvSpPr>
          <p:nvPr/>
        </p:nvSpPr>
        <p:spPr>
          <a:xfrm>
            <a:off x="699907" y="1253096"/>
            <a:ext cx="8207025" cy="2881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 dirty="0">
                <a:solidFill>
                  <a:schemeClr val="accent1"/>
                </a:solidFill>
                <a:cs typeface="Calibri Light" panose="020F0302020204030204" pitchFamily="34" charset="0"/>
              </a:rPr>
              <a:t>DECRETO 1072 DE 2015: </a:t>
            </a:r>
            <a:endParaRPr lang="es-CO" sz="1400" b="1" dirty="0">
              <a:solidFill>
                <a:schemeClr val="accent1"/>
              </a:solidFill>
              <a:cs typeface="Calibri Light" panose="020F03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400" dirty="0">
                <a:cs typeface="Calibri Light" panose="020F0302020204030204" pitchFamily="34" charset="0"/>
              </a:rPr>
              <a:t>Proteger el bienestar físico, mental y social de los colaboradores a través de actividades enfocadas en</a:t>
            </a:r>
            <a:r>
              <a:rPr lang="es-CO" sz="1400" dirty="0">
                <a:cs typeface="Calibri Light" panose="020F0302020204030204" pitchFamily="34" charset="0"/>
              </a:rPr>
              <a:t> </a:t>
            </a:r>
            <a:r>
              <a:rPr lang="es-MX" sz="1400" dirty="0">
                <a:cs typeface="Calibri Light" panose="020F0302020204030204" pitchFamily="34" charset="0"/>
              </a:rPr>
              <a:t>la prevención y promoción de la salud</a:t>
            </a:r>
            <a:endParaRPr lang="es-CO" sz="1400" dirty="0">
              <a:cs typeface="Calibri Light" panose="020F0302020204030204" pitchFamily="34" charset="0"/>
            </a:endParaRPr>
          </a:p>
          <a:p>
            <a:pPr marL="228600" indent="-228600">
              <a:buFont typeface="+mj-lt"/>
              <a:buAutoNum type="arabicPeriod"/>
              <a:tabLst>
                <a:tab pos="342900" algn="l"/>
              </a:tabLst>
            </a:pPr>
            <a:r>
              <a:rPr lang="es-MX" sz="1400" dirty="0">
                <a:cs typeface="Calibri Light" panose="020F0302020204030204" pitchFamily="34" charset="0"/>
              </a:rPr>
              <a:t>La minimización, </a:t>
            </a:r>
            <a:r>
              <a:rPr lang="es-CO" sz="1400" dirty="0">
                <a:cs typeface="Calibri Light" panose="020F0302020204030204" pitchFamily="34" charset="0"/>
              </a:rPr>
              <a:t>eliminación y/o control de los peligros y riesgos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400" dirty="0">
                <a:cs typeface="Calibri Light" panose="020F0302020204030204" pitchFamily="34" charset="0"/>
              </a:rPr>
              <a:t>La protección del medio ambiente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400" dirty="0">
                <a:cs typeface="Calibri Light" panose="020F0302020204030204" pitchFamily="34" charset="0"/>
              </a:rPr>
              <a:t>Permite a la Entidad disminuir las pérdidas y los daños a la propiedad</a:t>
            </a:r>
          </a:p>
          <a:p>
            <a:pPr marL="228600" indent="-228600">
              <a:buNone/>
            </a:pPr>
            <a:endParaRPr lang="es-CO" sz="1400" dirty="0">
              <a:cs typeface="Calibri Light" panose="020F0302020204030204" pitchFamily="34" charset="0"/>
            </a:endParaRPr>
          </a:p>
          <a:p>
            <a:r>
              <a:rPr lang="es-CO" sz="1400" b="1" dirty="0">
                <a:solidFill>
                  <a:schemeClr val="accent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RESOLUCIÓN 0312 DE 2019</a:t>
            </a:r>
            <a:endParaRPr lang="es-CO" sz="1400" dirty="0">
              <a:solidFill>
                <a:schemeClr val="accent1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r>
              <a:rPr lang="es-CO" sz="1400" dirty="0">
                <a:ea typeface="Calibri" panose="020F0502020204030204" pitchFamily="34" charset="0"/>
                <a:cs typeface="Calibri Light" panose="020F0302020204030204" pitchFamily="34" charset="0"/>
              </a:rPr>
              <a:t>Establece los Estándares mínimos requeridos en el diseño, ejecución y evaluación del SG-SST. </a:t>
            </a:r>
          </a:p>
          <a:p>
            <a:pPr marL="228600" indent="-228600">
              <a:buNone/>
            </a:pPr>
            <a:endParaRPr lang="es-CO" sz="140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MX" sz="1400" b="1" dirty="0">
                <a:solidFill>
                  <a:schemeClr val="accent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RESOLUCIÓN 1401 DE 2007:</a:t>
            </a:r>
          </a:p>
          <a:p>
            <a:pPr>
              <a:buNone/>
            </a:pPr>
            <a:r>
              <a:rPr lang="es-MX" sz="1400" dirty="0">
                <a:ea typeface="Calibri" panose="020F0502020204030204" pitchFamily="34" charset="0"/>
                <a:cs typeface="Calibri Light" panose="020F0302020204030204" pitchFamily="34" charset="0"/>
              </a:rPr>
              <a:t>Reglamenta la investigación de incidentes y accidentes de trabajo.</a:t>
            </a:r>
          </a:p>
          <a:p>
            <a:pPr marL="139700" indent="0" algn="ctr">
              <a:spcBef>
                <a:spcPts val="800"/>
              </a:spcBef>
              <a:buSzPts val="1400"/>
              <a:buNone/>
            </a:pPr>
            <a:endParaRPr lang="es-CO" sz="1100" dirty="0">
              <a:latin typeface="Montserrat" pitchFamily="2" charset="77"/>
            </a:endParaRPr>
          </a:p>
        </p:txBody>
      </p:sp>
      <p:sp>
        <p:nvSpPr>
          <p:cNvPr id="3" name="Google Shape;202;p26">
            <a:extLst>
              <a:ext uri="{FF2B5EF4-FFF2-40B4-BE49-F238E27FC236}">
                <a16:creationId xmlns:a16="http://schemas.microsoft.com/office/drawing/2014/main" id="{B86C0D2B-A15C-363C-2129-F842ED23D7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1046" y="972619"/>
            <a:ext cx="5042011" cy="196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ES" sz="1800" dirty="0">
                <a:latin typeface="Arial Black" panose="020B0A04020102020204" pitchFamily="34" charset="0"/>
              </a:rPr>
              <a:t>NORMATIVIDAD</a:t>
            </a:r>
            <a:br>
              <a:rPr lang="es-CO" sz="3600" b="1" dirty="0">
                <a:solidFill>
                  <a:schemeClr val="accent1"/>
                </a:solidFill>
              </a:rPr>
            </a:br>
            <a:endParaRPr lang="es-CO" sz="3600" b="1" dirty="0">
              <a:solidFill>
                <a:srgbClr val="00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121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1;p22">
            <a:extLst>
              <a:ext uri="{FF2B5EF4-FFF2-40B4-BE49-F238E27FC236}">
                <a16:creationId xmlns:a16="http://schemas.microsoft.com/office/drawing/2014/main" id="{A5D15D84-3D05-92E2-461A-9876716F75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4990" y="499709"/>
            <a:ext cx="8921018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s-CO" sz="1600" dirty="0">
                <a:latin typeface="Arial Black" panose="020B0A04020102020204" pitchFamily="34" charset="0"/>
              </a:rPr>
              <a:t>SUBSISTEMA DE GESTION DE SEGURIDAD Y SALUD EN EL TRABAJO “SG-SST”</a:t>
            </a:r>
            <a:endParaRPr lang="es-ES" sz="1600" dirty="0">
              <a:latin typeface="Arial Black" panose="020B0A04020102020204" pitchFamily="34" charset="0"/>
              <a:ea typeface="Work Sans Medium Roman"/>
              <a:cs typeface="Work Sans Medium Roman"/>
            </a:endParaRPr>
          </a:p>
        </p:txBody>
      </p:sp>
      <p:sp>
        <p:nvSpPr>
          <p:cNvPr id="4" name="Google Shape;142;p22">
            <a:extLst>
              <a:ext uri="{FF2B5EF4-FFF2-40B4-BE49-F238E27FC236}">
                <a16:creationId xmlns:a16="http://schemas.microsoft.com/office/drawing/2014/main" id="{C60747C1-924E-6302-FED4-1F35E67C8FE0}"/>
              </a:ext>
            </a:extLst>
          </p:cNvPr>
          <p:cNvSpPr txBox="1">
            <a:spLocks/>
          </p:cNvSpPr>
          <p:nvPr/>
        </p:nvSpPr>
        <p:spPr>
          <a:xfrm>
            <a:off x="708656" y="171220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SzPts val="1400"/>
            </a:pPr>
            <a:endParaRPr lang="es-CO" sz="7200" b="1">
              <a:solidFill>
                <a:schemeClr val="bg1">
                  <a:lumMod val="50000"/>
                </a:schemeClr>
              </a:solidFill>
              <a:latin typeface="Montserrat ExtraBold"/>
              <a:ea typeface="Work Sans Bold Roman"/>
              <a:cs typeface="Work Sans Bold Roman"/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AAAA7325-29BD-42D4-8A65-8899FF4B3D6B}"/>
              </a:ext>
            </a:extLst>
          </p:cNvPr>
          <p:cNvSpPr txBox="1"/>
          <p:nvPr/>
        </p:nvSpPr>
        <p:spPr>
          <a:xfrm>
            <a:off x="300164" y="1078550"/>
            <a:ext cx="7511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/>
              <a:t>De acuerdo al Decreto 1072 de 2015 La seguridad y salud en el trabajo busca proteger:</a:t>
            </a: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F53C1BF2-7F9D-4203-9A35-8B5E3977243A}"/>
              </a:ext>
            </a:extLst>
          </p:cNvPr>
          <p:cNvSpPr txBox="1"/>
          <p:nvPr/>
        </p:nvSpPr>
        <p:spPr>
          <a:xfrm>
            <a:off x="1329362" y="1476843"/>
            <a:ext cx="77670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50" dirty="0"/>
              <a:t>FISICO</a:t>
            </a:r>
            <a:endParaRPr lang="es-CO" sz="1350" dirty="0"/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05B3E269-37AB-4A41-9DDB-7033C3A68408}"/>
              </a:ext>
            </a:extLst>
          </p:cNvPr>
          <p:cNvSpPr txBox="1"/>
          <p:nvPr/>
        </p:nvSpPr>
        <p:spPr>
          <a:xfrm>
            <a:off x="1329362" y="2834017"/>
            <a:ext cx="77670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350" dirty="0"/>
              <a:t>SOCIAL</a:t>
            </a:r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0A86260B-C22E-438B-8D70-77AB29632C2B}"/>
              </a:ext>
            </a:extLst>
          </p:cNvPr>
          <p:cNvSpPr txBox="1"/>
          <p:nvPr/>
        </p:nvSpPr>
        <p:spPr>
          <a:xfrm>
            <a:off x="716187" y="2182061"/>
            <a:ext cx="316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350" dirty="0"/>
              <a:t>1.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2DC6D4C-FBD1-488B-8A99-B549F7B6D7BD}"/>
              </a:ext>
            </a:extLst>
          </p:cNvPr>
          <p:cNvSpPr txBox="1"/>
          <p:nvPr/>
        </p:nvSpPr>
        <p:spPr>
          <a:xfrm>
            <a:off x="1034572" y="1397516"/>
            <a:ext cx="216131" cy="21005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350" dirty="0">
                <a:solidFill>
                  <a:schemeClr val="bg1"/>
                </a:solidFill>
              </a:rPr>
              <a:t>BIENESTAR</a:t>
            </a:r>
          </a:p>
          <a:p>
            <a:pPr algn="ctr"/>
            <a:endParaRPr lang="es-CO" sz="900" dirty="0"/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B0F6D2DB-E046-42AF-A619-96D028303C33}"/>
              </a:ext>
            </a:extLst>
          </p:cNvPr>
          <p:cNvSpPr txBox="1"/>
          <p:nvPr/>
        </p:nvSpPr>
        <p:spPr>
          <a:xfrm>
            <a:off x="1329362" y="2108218"/>
            <a:ext cx="776702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350" dirty="0"/>
              <a:t>MENTAL</a:t>
            </a:r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3DF953B3-0E1A-403B-9E91-8AA09B7CBC7F}"/>
              </a:ext>
            </a:extLst>
          </p:cNvPr>
          <p:cNvSpPr/>
          <p:nvPr/>
        </p:nvSpPr>
        <p:spPr>
          <a:xfrm>
            <a:off x="2182337" y="1476843"/>
            <a:ext cx="181892" cy="20106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350"/>
          </a:p>
        </p:txBody>
      </p:sp>
      <p:pic>
        <p:nvPicPr>
          <p:cNvPr id="14" name="Picture 2" descr="Empresario empresaria que saludando Clip Art | k31880888 | Fotosearch">
            <a:extLst>
              <a:ext uri="{FF2B5EF4-FFF2-40B4-BE49-F238E27FC236}">
                <a16:creationId xmlns:a16="http://schemas.microsoft.com/office/drawing/2014/main" id="{F610B3FA-1D7A-40DC-AA20-12F06884A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3" b="95532" l="5346" r="98742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9" t="4336" r="2122" b="4785"/>
          <a:stretch/>
        </p:blipFill>
        <p:spPr bwMode="auto">
          <a:xfrm>
            <a:off x="2391453" y="1420881"/>
            <a:ext cx="1155904" cy="21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36">
            <a:extLst>
              <a:ext uri="{FF2B5EF4-FFF2-40B4-BE49-F238E27FC236}">
                <a16:creationId xmlns:a16="http://schemas.microsoft.com/office/drawing/2014/main" id="{5CFB5A21-284E-4CF8-A699-539E47C30D05}"/>
              </a:ext>
            </a:extLst>
          </p:cNvPr>
          <p:cNvSpPr txBox="1"/>
          <p:nvPr/>
        </p:nvSpPr>
        <p:spPr>
          <a:xfrm>
            <a:off x="2182337" y="3534505"/>
            <a:ext cx="16683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350" dirty="0"/>
              <a:t>Funcionarios y contratistas</a:t>
            </a:r>
          </a:p>
        </p:txBody>
      </p:sp>
      <p:sp>
        <p:nvSpPr>
          <p:cNvPr id="17" name="Flecha a la derecha con muesca 12">
            <a:extLst>
              <a:ext uri="{FF2B5EF4-FFF2-40B4-BE49-F238E27FC236}">
                <a16:creationId xmlns:a16="http://schemas.microsoft.com/office/drawing/2014/main" id="{AA6430A6-8EFE-4E1D-9EF3-360F7E82CA6F}"/>
              </a:ext>
            </a:extLst>
          </p:cNvPr>
          <p:cNvSpPr/>
          <p:nvPr/>
        </p:nvSpPr>
        <p:spPr>
          <a:xfrm>
            <a:off x="3815584" y="2074568"/>
            <a:ext cx="1579175" cy="772394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/>
              <a:t>A TRAVES</a:t>
            </a:r>
          </a:p>
        </p:txBody>
      </p:sp>
      <p:sp>
        <p:nvSpPr>
          <p:cNvPr id="18" name="Cheurón 13">
            <a:extLst>
              <a:ext uri="{FF2B5EF4-FFF2-40B4-BE49-F238E27FC236}">
                <a16:creationId xmlns:a16="http://schemas.microsoft.com/office/drawing/2014/main" id="{CAA87B9B-220E-4EE0-B8CD-48FED61168A2}"/>
              </a:ext>
            </a:extLst>
          </p:cNvPr>
          <p:cNvSpPr/>
          <p:nvPr/>
        </p:nvSpPr>
        <p:spPr>
          <a:xfrm>
            <a:off x="5695504" y="1577565"/>
            <a:ext cx="2235200" cy="734744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>
                <a:solidFill>
                  <a:schemeClr val="bg1"/>
                </a:solidFill>
              </a:rPr>
              <a:t>ACTIVIDADES DE PREVENCION Y PROMOCION</a:t>
            </a:r>
          </a:p>
        </p:txBody>
      </p:sp>
      <p:sp>
        <p:nvSpPr>
          <p:cNvPr id="19" name="Cheurón 14">
            <a:extLst>
              <a:ext uri="{FF2B5EF4-FFF2-40B4-BE49-F238E27FC236}">
                <a16:creationId xmlns:a16="http://schemas.microsoft.com/office/drawing/2014/main" id="{2AA45C17-0CAC-4A3C-90DF-A63283593901}"/>
              </a:ext>
            </a:extLst>
          </p:cNvPr>
          <p:cNvSpPr/>
          <p:nvPr/>
        </p:nvSpPr>
        <p:spPr>
          <a:xfrm>
            <a:off x="5695504" y="2548175"/>
            <a:ext cx="2486917" cy="830384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>
                <a:solidFill>
                  <a:schemeClr val="bg1"/>
                </a:solidFill>
              </a:rPr>
              <a:t>ELIMINACION</a:t>
            </a:r>
          </a:p>
          <a:p>
            <a:pPr algn="ctr"/>
            <a:r>
              <a:rPr lang="es-CO" sz="1350" dirty="0">
                <a:solidFill>
                  <a:schemeClr val="bg1"/>
                </a:solidFill>
              </a:rPr>
              <a:t>MINIMIZACION Y/O CONTROL DE LOS PELIGROS Y RIESGOS</a:t>
            </a:r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4C57BA12-51A9-41E1-93FD-5AECED3D06C7}"/>
              </a:ext>
            </a:extLst>
          </p:cNvPr>
          <p:cNvSpPr/>
          <p:nvPr/>
        </p:nvSpPr>
        <p:spPr>
          <a:xfrm>
            <a:off x="5442061" y="1520307"/>
            <a:ext cx="135261" cy="20106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0A7A301-FC4F-4F92-B243-D796C996A13F}"/>
              </a:ext>
            </a:extLst>
          </p:cNvPr>
          <p:cNvSpPr/>
          <p:nvPr/>
        </p:nvSpPr>
        <p:spPr>
          <a:xfrm>
            <a:off x="741198" y="4162819"/>
            <a:ext cx="4434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350" dirty="0"/>
              <a:t>2. </a:t>
            </a:r>
            <a:r>
              <a:rPr lang="es-CO" sz="1600" dirty="0"/>
              <a:t>Protección del medio ambiente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FB37702-C4BC-46F0-8670-BCA16061F80F}"/>
              </a:ext>
            </a:extLst>
          </p:cNvPr>
          <p:cNvSpPr txBox="1"/>
          <p:nvPr/>
        </p:nvSpPr>
        <p:spPr>
          <a:xfrm>
            <a:off x="746717" y="4431742"/>
            <a:ext cx="805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3. Permite a la Entidad disminuir las pérdidas y los daños a la propiedad.</a:t>
            </a:r>
          </a:p>
        </p:txBody>
      </p:sp>
    </p:spTree>
    <p:extLst>
      <p:ext uri="{BB962C8B-B14F-4D97-AF65-F5344CB8AC3E}">
        <p14:creationId xmlns:p14="http://schemas.microsoft.com/office/powerpoint/2010/main" val="121107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H7EN5MXTHQNV-1513-366</_dlc_DocId>
    <_dlc_DocIdUrl xmlns="ae9388c0-b1e2-40ea-b6a8-c51c7913cbd2">
      <Url>https://www.mincultura.gov.co/ministerio/recursos-humanos/_layouts/15/DocIdRedir.aspx?ID=H7EN5MXTHQNV-1513-366</Url>
      <Description>H7EN5MXTHQNV-1513-366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7C1933-A59F-46C4-8879-4A8F0A74EC8F}"/>
</file>

<file path=customXml/itemProps2.xml><?xml version="1.0" encoding="utf-8"?>
<ds:datastoreItem xmlns:ds="http://schemas.openxmlformats.org/officeDocument/2006/customXml" ds:itemID="{ADC84466-278B-4646-B06C-5640C8728EF7}"/>
</file>

<file path=customXml/itemProps3.xml><?xml version="1.0" encoding="utf-8"?>
<ds:datastoreItem xmlns:ds="http://schemas.openxmlformats.org/officeDocument/2006/customXml" ds:itemID="{ED5E986E-2391-42C5-8AC3-333C9F194FC8}"/>
</file>

<file path=customXml/itemProps4.xml><?xml version="1.0" encoding="utf-8"?>
<ds:datastoreItem xmlns:ds="http://schemas.openxmlformats.org/officeDocument/2006/customXml" ds:itemID="{CED71C46-D1D9-41B6-90EA-008D82A7E1C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1165</Words>
  <Application>Microsoft Office PowerPoint</Application>
  <PresentationFormat>Personalizado</PresentationFormat>
  <Paragraphs>176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Century Gothic</vt:lpstr>
      <vt:lpstr>Montserrat</vt:lpstr>
      <vt:lpstr>Montserrat Black</vt:lpstr>
      <vt:lpstr>Montserrat ExtraBold</vt:lpstr>
      <vt:lpstr>Montserrat SemiBold</vt:lpstr>
      <vt:lpstr>Wingdings</vt:lpstr>
      <vt:lpstr>Work Sans</vt:lpstr>
      <vt:lpstr>Office Theme</vt:lpstr>
      <vt:lpstr>Presentación de PowerPoint</vt:lpstr>
      <vt:lpstr>SISTEMA INTEGRADO DE GESTIÓN INSTITUCIONAL</vt:lpstr>
      <vt:lpstr>Presentación de PowerPoint</vt:lpstr>
      <vt:lpstr>Presentación de PowerPoint</vt:lpstr>
      <vt:lpstr>SUBSISTEMA DE GESTIÓN DE SEGURIDAD Y SALUD EN EL TRABAJO (SG-SST) 2022 </vt:lpstr>
      <vt:lpstr>Angelica María Cruz Dajer Coordinadora de Gestión Humana </vt:lpstr>
      <vt:lpstr>COMPOSICIÓN DEL SUBSISTEMA DE SEGURIDAD Y SALUD EN EL TRABAJO Y SUS RESPONSABILIDADES  </vt:lpstr>
      <vt:lpstr>NORMATIVIDAD </vt:lpstr>
      <vt:lpstr>SUBSISTEMA DE GESTION DE SEGURIDAD Y SALUD EN EL TRABAJO “SG-SST”</vt:lpstr>
      <vt:lpstr>Procedimiento lógico y por etapas que permite el mejoramiento continuo a través de los siguientes pasos </vt:lpstr>
      <vt:lpstr>RESPONSABILIDADES FRENTE AL  SG-SST</vt:lpstr>
      <vt:lpstr>POLÍTICA Y OBJETIVOS DEL SG-SST </vt:lpstr>
      <vt:lpstr>POLITICA DE SST RESOLUCION 0169 DE 2022 </vt:lpstr>
      <vt:lpstr>POLITICA DE SST RESOLUCION 0169 DE 2022 </vt:lpstr>
      <vt:lpstr>POLITICA DE SST RESOLUCION 0169 DE 2022 </vt:lpstr>
      <vt:lpstr>OBJETIVOS DE SST  </vt:lpstr>
      <vt:lpstr>Presentación de PowerPoint</vt:lpstr>
      <vt:lpstr>Presentación de PowerPoint</vt:lpstr>
      <vt:lpstr>Presentación de PowerPoint</vt:lpstr>
      <vt:lpstr>AVANCES Y LOGROS </vt:lpstr>
      <vt:lpstr> </vt:lpstr>
      <vt:lpstr> 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Santiago Duran Mora</cp:lastModifiedBy>
  <cp:revision>16</cp:revision>
  <dcterms:created xsi:type="dcterms:W3CDTF">2022-09-09T13:06:51Z</dcterms:created>
  <dcterms:modified xsi:type="dcterms:W3CDTF">2022-10-03T14:31:19Z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MediaServiceImageTags">
    <vt:lpwstr/>
  </property>
  <property fmtid="{D5CDD505-2E9C-101B-9397-08002B2CF9AE}" pid="4" name="_dlc_DocIdItemGuid">
    <vt:lpwstr>590a3316-f304-4f0d-a46f-bbb8ffe31f6f</vt:lpwstr>
  </property>
</Properties>
</file>