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72" r:id="rId14"/>
    <p:sldId id="273" r:id="rId15"/>
    <p:sldId id="266" r:id="rId16"/>
    <p:sldId id="267" r:id="rId17"/>
    <p:sldId id="268" r:id="rId18"/>
    <p:sldId id="274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62" d="100"/>
          <a:sy n="62" d="100"/>
        </p:scale>
        <p:origin x="6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E00EA-5A08-4579-B3A6-C639DDE80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524A79-00F2-421B-9F68-4743C2933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5FAB31-3C16-4253-A355-7D286FB04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E20B-1302-4FA9-AB70-86617917F8E3}" type="datetimeFigureOut">
              <a:rPr lang="es-CO" smtClean="0"/>
              <a:t>10/11/2022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C0C142-13BD-4527-8D70-8862BADB2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BE1239-F8C8-4B2F-98B9-ECC4007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6491-AECD-4C93-80B3-55B9E86BD5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700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49FDDE-740D-4E4F-B669-44579FA6F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A0B60C-4AC7-490D-BCAE-2B1012DB3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00AE6F-2C38-4515-AAC9-7630EF30D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E20B-1302-4FA9-AB70-86617917F8E3}" type="datetimeFigureOut">
              <a:rPr lang="es-CO" smtClean="0"/>
              <a:t>10/11/2022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6E7DA3-F917-414A-9BB7-98DA48050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AE95B5-7CB5-4C35-949D-DE536E6B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6491-AECD-4C93-80B3-55B9E86BD5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8861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CDA93F-4B8B-40B4-A9D0-36EC1A6B94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E34354-7DC8-4BBF-94A2-F8A1F2D16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E19D6C-D424-4BD8-9C9B-4461EECD8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E20B-1302-4FA9-AB70-86617917F8E3}" type="datetimeFigureOut">
              <a:rPr lang="es-CO" smtClean="0"/>
              <a:t>10/11/2022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DC39B8-84D9-41F8-8282-BD95A3A3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53529F-0F26-46EF-A548-28229519B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6491-AECD-4C93-80B3-55B9E86BD5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145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A03045-5A15-451B-A0D0-5C311041C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457B10-19DE-48A5-8C56-4AB4C4AEF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2CEFDB-0E9D-4CE2-BF53-6F9CBBE3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E20B-1302-4FA9-AB70-86617917F8E3}" type="datetimeFigureOut">
              <a:rPr lang="es-CO" smtClean="0"/>
              <a:t>10/11/2022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163EE5-9B8B-41E6-B904-B4AD84842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4A04DC-77DC-4539-9E9F-2B35588FC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6491-AECD-4C93-80B3-55B9E86BD5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599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4B9F2-FA4F-499A-A569-377DE2640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B945CF-D0BB-44CE-956A-4F987E40A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5D32E8-43AD-45E8-9480-A6A808B8E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E20B-1302-4FA9-AB70-86617917F8E3}" type="datetimeFigureOut">
              <a:rPr lang="es-CO" smtClean="0"/>
              <a:t>10/11/2022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CF298E-692F-4F6B-BB97-6629EB531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5802A9-F600-4C23-A3A4-586E0F66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6491-AECD-4C93-80B3-55B9E86BD5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85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D6A6AB-E162-49E8-ABFC-DE2EBDCBF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12437A-8A3E-4AD2-9E2C-5BE3A75B4B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228A8D-D3C1-49DF-ACE5-D4790BC80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469ECD-DF71-4159-9FE0-8608F4AE3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E20B-1302-4FA9-AB70-86617917F8E3}" type="datetimeFigureOut">
              <a:rPr lang="es-CO" smtClean="0"/>
              <a:t>10/11/2022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B9988E-67BC-4BB8-B542-353A91285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503B00-CCFA-4711-953C-F9C9DE5A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6491-AECD-4C93-80B3-55B9E86BD5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959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BA1B1-9511-4159-9DAE-565C5C1AE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F6E7F3-1EFD-41EF-81E3-6EC62DBFE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A670671-00AD-475D-88F1-8F1E65B32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99514F7-E20E-4653-BD86-5FF88403FB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BE987C-5ACD-4BF8-889D-EFDDEB8E6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EDAF022-5572-41A9-B088-74FC69C2B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E20B-1302-4FA9-AB70-86617917F8E3}" type="datetimeFigureOut">
              <a:rPr lang="es-CO" smtClean="0"/>
              <a:t>10/11/2022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AAFBB36-962B-49D1-A441-B174A483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B8B52FF-CDB7-4875-8B44-B9C82078E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6491-AECD-4C93-80B3-55B9E86BD5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727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F30C68-3EB6-4C6F-BEE4-8C9B98BF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0BCD5E-6DC1-4883-AB28-C27B10C59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E20B-1302-4FA9-AB70-86617917F8E3}" type="datetimeFigureOut">
              <a:rPr lang="es-CO" smtClean="0"/>
              <a:t>10/11/2022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1FA39FC-39A6-46B1-A351-0337F251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7AF032-88A5-4529-9B41-8957DDD63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6491-AECD-4C93-80B3-55B9E86BD5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7440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1B0C47C-B8D3-432C-BBFC-971F009FC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E20B-1302-4FA9-AB70-86617917F8E3}" type="datetimeFigureOut">
              <a:rPr lang="es-CO" smtClean="0"/>
              <a:t>10/11/2022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30240C2-6D7B-438D-BC8E-A665ADBC7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AEE6C63-CC60-405E-BC04-6CE78F0C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6491-AECD-4C93-80B3-55B9E86BD5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767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51DD4B-31CD-4C1E-A461-55AD8C1E1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103340-59BE-4986-B383-7201C17FC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715E53-8516-4F92-B534-C44BA7045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E4B7B1-8B43-45E8-9A02-CDDCC59F6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E20B-1302-4FA9-AB70-86617917F8E3}" type="datetimeFigureOut">
              <a:rPr lang="es-CO" smtClean="0"/>
              <a:t>10/11/2022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5FB195-1820-43D9-A721-8F72CCD7F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7ADB6F-7CA9-468E-920A-1345D5BA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6491-AECD-4C93-80B3-55B9E86BD5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930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7774E7-2373-470A-A8D0-72D79502A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4AC4349-E19D-4488-A3A4-2AED423B78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E39D8A-0144-4DAF-9ABF-B054A5D92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4F9B52-75F2-42ED-8D84-45CE4953A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E20B-1302-4FA9-AB70-86617917F8E3}" type="datetimeFigureOut">
              <a:rPr lang="es-CO" smtClean="0"/>
              <a:t>10/11/2022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ACAE51-ABD0-48A7-80B0-76EE086CB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556E2E-D251-4C6D-A267-3A0984AD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6491-AECD-4C93-80B3-55B9E86BD5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640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CE6E9DF-8478-452B-B7E6-2A9B0F410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A629BE-D342-4794-AB93-1CE52E640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D1BDB5-5151-48C2-90E9-E81D125B2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6E20B-1302-4FA9-AB70-86617917F8E3}" type="datetimeFigureOut">
              <a:rPr lang="es-CO" smtClean="0"/>
              <a:t>10/11/2022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E54F24-9BD6-48E8-B83D-2B9F93ED1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086B80-942D-4E59-B251-7F9140F9B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A6491-AECD-4C93-80B3-55B9E86BD5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147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A79CD9-192C-48BE-B841-ABA49274D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7628"/>
            <a:ext cx="9144000" cy="927476"/>
          </a:xfrm>
        </p:spPr>
        <p:txBody>
          <a:bodyPr/>
          <a:lstStyle/>
          <a:p>
            <a:r>
              <a:rPr lang="es-MX" b="1" dirty="0">
                <a:solidFill>
                  <a:srgbClr val="FF0000"/>
                </a:solidFill>
                <a:latin typeface="+mn-lt"/>
              </a:rPr>
              <a:t>NEGOCIACIÓN COLECTIVA </a:t>
            </a:r>
            <a:endParaRPr lang="es-CO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DFF268-6530-444D-A713-534F1EE7D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45104"/>
            <a:ext cx="9144000" cy="511083"/>
          </a:xfrm>
        </p:spPr>
        <p:txBody>
          <a:bodyPr/>
          <a:lstStyle/>
          <a:p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Carlos Alirio Ladino </a:t>
            </a:r>
            <a:endParaRPr lang="es-CO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27F9BC1-6C88-4D3F-8306-9159C04039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9" t="91313" r="4849" b="8013"/>
          <a:stretch/>
        </p:blipFill>
        <p:spPr>
          <a:xfrm>
            <a:off x="0" y="6636961"/>
            <a:ext cx="12192000" cy="22103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A5B8844-5C1B-46B5-BB37-853506F021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811" t="19891" r="7425" b="32240"/>
          <a:stretch/>
        </p:blipFill>
        <p:spPr>
          <a:xfrm>
            <a:off x="3702773" y="2156187"/>
            <a:ext cx="4786453" cy="448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2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C2454C-28F7-4169-B8E8-B1793856A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rgbClr val="FF0000"/>
                </a:solidFill>
                <a:latin typeface="+mn-lt"/>
              </a:rPr>
              <a:t>MATERIAS QUE NO SON OBJETO DE NEGOCIACIÓN </a:t>
            </a:r>
            <a:endParaRPr lang="es-CO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FD0178-E84C-4367-88DA-0551401B4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3651"/>
            <a:ext cx="10515600" cy="4123311"/>
          </a:xfrm>
        </p:spPr>
        <p:txBody>
          <a:bodyPr>
            <a:normAutofit/>
          </a:bodyPr>
          <a:lstStyle/>
          <a:p>
            <a:r>
              <a:rPr lang="es-MX" sz="2400" dirty="0"/>
              <a:t>La estructura del Estado y la estructura orgánica y la interna de sus entidades y organismos.</a:t>
            </a:r>
          </a:p>
          <a:p>
            <a:r>
              <a:rPr lang="es-MX" sz="2400" dirty="0"/>
              <a:t>Las competencias de dirección, administración y fiscalización del Estado.</a:t>
            </a:r>
          </a:p>
          <a:p>
            <a:r>
              <a:rPr lang="es-MX" sz="2400" dirty="0"/>
              <a:t>El mérito como esencia y fundamento de las carreras especiales y de la carrera administrativa general y sistemas específicos.</a:t>
            </a:r>
          </a:p>
          <a:p>
            <a:r>
              <a:rPr lang="es-MX" sz="2400" dirty="0"/>
              <a:t>La atribución disciplinaria de las autoridades públicas.</a:t>
            </a:r>
          </a:p>
          <a:p>
            <a:r>
              <a:rPr lang="es-MX" sz="2400" dirty="0"/>
              <a:t>La potestad subordinante de la autoridad pública en la relación legal y reglamentaria.</a:t>
            </a:r>
            <a:endParaRPr lang="es-CO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5F0F8F8-E271-4262-BBD5-96917967F8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9" t="91313" r="4849" b="8013"/>
          <a:stretch/>
        </p:blipFill>
        <p:spPr>
          <a:xfrm>
            <a:off x="0" y="6696364"/>
            <a:ext cx="12192000" cy="161636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8347D02B-F9A1-44C8-AFFB-2B08F8A9838E}"/>
              </a:ext>
            </a:extLst>
          </p:cNvPr>
          <p:cNvSpPr/>
          <p:nvPr/>
        </p:nvSpPr>
        <p:spPr>
          <a:xfrm>
            <a:off x="-1716526" y="5433107"/>
            <a:ext cx="3433052" cy="2849785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6993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8394B-03D4-475E-807A-61127C571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34156"/>
          </a:xfrm>
        </p:spPr>
        <p:txBody>
          <a:bodyPr>
            <a:no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  <a:latin typeface="+mn-lt"/>
              </a:rPr>
              <a:t>GRADO DE REPRESENTATIVIDAD SINDICAL Y CONFORMACIÓN DE LA COMISIÓN NEGOCIADORA</a:t>
            </a:r>
            <a:endParaRPr lang="es-CO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176FF1-C486-4113-8BF0-4308C2F40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247"/>
            <a:ext cx="10515600" cy="3867715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En caso de que concurran a la negociación varias organizaciones sindicales, en ejercicio de su autonomía sindical determinarán el número de integrantes de la comisión negociadora y su distribución entre los distintos sindicatos.</a:t>
            </a:r>
          </a:p>
          <a:p>
            <a:pPr marL="0" indent="0" algn="just">
              <a:buNone/>
            </a:pPr>
            <a:r>
              <a:rPr lang="es-MX" sz="2400" dirty="0"/>
              <a:t> </a:t>
            </a:r>
          </a:p>
          <a:p>
            <a:pPr algn="just"/>
            <a:r>
              <a:rPr lang="es-MX" sz="2400" dirty="0"/>
              <a:t>En el evento en que no haya acuerdo para la distribución, esta debe ser objetiva y proporcional al número de afiliados con derecho.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dirty="0"/>
              <a:t>El número de integrantes de la comisión negociadora sindical debe ser razonablemente proporcional al ámbito de la negociación. </a:t>
            </a:r>
            <a:endParaRPr lang="es-CO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CDC284-389C-425B-971E-D91178CAB3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9" t="91313" r="4849" b="8013"/>
          <a:stretch/>
        </p:blipFill>
        <p:spPr>
          <a:xfrm>
            <a:off x="0" y="6696364"/>
            <a:ext cx="12192000" cy="161636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A3122BC2-4483-4259-A7BB-8DCC2C4C4188}"/>
              </a:ext>
            </a:extLst>
          </p:cNvPr>
          <p:cNvSpPr/>
          <p:nvPr/>
        </p:nvSpPr>
        <p:spPr>
          <a:xfrm>
            <a:off x="10732956" y="5433107"/>
            <a:ext cx="3175569" cy="2849785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9077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FA672-48B9-402C-8C8E-084C70E7F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rgbClr val="FF0000"/>
                </a:solidFill>
                <a:latin typeface="+mn-lt"/>
              </a:rPr>
              <a:t>REGLAS PARA ESTABLECER LA NEGOCIACIÓN</a:t>
            </a:r>
            <a:endParaRPr lang="es-CO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41694C-D523-4F1A-8786-B7BC0E943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3652"/>
            <a:ext cx="7856095" cy="4123311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Autonomía para determinar el número de negociadores, aplicando el principio de la razonable proporcionalidad, según el ámbito de la negociación y el número de afiliados. </a:t>
            </a:r>
          </a:p>
          <a:p>
            <a:pPr algn="just"/>
            <a:r>
              <a:rPr lang="es-MX" sz="2400" dirty="0"/>
              <a:t>Designar los negociadores, quienes se presumen investidos de representatividad para negociar sin perjuicio del marco de las competencias atribuidas en la Constitución y la ley. </a:t>
            </a:r>
          </a:p>
          <a:p>
            <a:pPr algn="just"/>
            <a:r>
              <a:rPr lang="es-MX" sz="2400" dirty="0"/>
              <a:t>Concurrir a las reuniones de negociación buscando alternativas para la solución del pliego.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A7343C-729C-4441-AB03-8631354091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9" t="91313" r="4849" b="8013"/>
          <a:stretch/>
        </p:blipFill>
        <p:spPr>
          <a:xfrm>
            <a:off x="0" y="6696364"/>
            <a:ext cx="12192000" cy="161636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25DF531F-29C6-4DAB-8CE4-6131A3DF2EAF}"/>
              </a:ext>
            </a:extLst>
          </p:cNvPr>
          <p:cNvSpPr/>
          <p:nvPr/>
        </p:nvSpPr>
        <p:spPr>
          <a:xfrm>
            <a:off x="-1716526" y="5433107"/>
            <a:ext cx="3433052" cy="2849785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79F9101-1B63-43F8-A642-88BA8C3F3C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893" t="34583" r="6875" b="23134"/>
          <a:stretch/>
        </p:blipFill>
        <p:spPr>
          <a:xfrm>
            <a:off x="8694295" y="1298797"/>
            <a:ext cx="3572655" cy="441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67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FAB32-B7C4-4F65-B295-84F059ACF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FF0000"/>
                </a:solidFill>
                <a:latin typeface="+mn-lt"/>
              </a:rPr>
              <a:t>REGLAS PARA ESTABLECER LA NEGOCIACIÓN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8156CD-ABA7-4A7F-A2AC-F9D491FAA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30849" cy="4351338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Suministrar la información necesaria sobre los asuntos objeto de negociación, salvo reserva legal. </a:t>
            </a:r>
          </a:p>
          <a:p>
            <a:pPr algn="just"/>
            <a:r>
              <a:rPr lang="es-MX" sz="2400" dirty="0"/>
              <a:t>Otorgar a los negociadores principales o en ausencia de estos a los suplentes, las garantías necesarias para la negociación. </a:t>
            </a:r>
          </a:p>
          <a:p>
            <a:pPr algn="just"/>
            <a:r>
              <a:rPr lang="es-MX" sz="2400" dirty="0"/>
              <a:t>Respetar y permitir el ejercicio del derecho de asesoría y de participación en el proceso de negociación. (Decreto 160 de 2014, art. 10).</a:t>
            </a:r>
            <a:endParaRPr lang="es-CO" sz="2400" dirty="0"/>
          </a:p>
          <a:p>
            <a:endParaRPr lang="es-CO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29A1627-E522-4BCD-83AC-D8990F51E3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9" t="91313" r="4849" b="8013"/>
          <a:stretch/>
        </p:blipFill>
        <p:spPr>
          <a:xfrm>
            <a:off x="0" y="6696364"/>
            <a:ext cx="12192000" cy="161636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593B7E1B-97A3-47F7-AA42-8197D8296B71}"/>
              </a:ext>
            </a:extLst>
          </p:cNvPr>
          <p:cNvSpPr/>
          <p:nvPr/>
        </p:nvSpPr>
        <p:spPr>
          <a:xfrm>
            <a:off x="-1716526" y="5433107"/>
            <a:ext cx="3433052" cy="2849785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164526-6543-43DF-BB11-3CB62130A5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132" t="26621" r="13196" b="18033"/>
          <a:stretch/>
        </p:blipFill>
        <p:spPr>
          <a:xfrm>
            <a:off x="9069049" y="1920124"/>
            <a:ext cx="3018020" cy="47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49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458C59-DCF2-4697-9774-2AB1FA2D9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25" y="530016"/>
            <a:ext cx="10515600" cy="1325563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0000"/>
                </a:solidFill>
                <a:latin typeface="+mn-lt"/>
              </a:rPr>
              <a:t>ACTAS QUE DEBEN LLEVARSE DURANTE LA NEGOCIACIÓN</a:t>
            </a:r>
            <a:endParaRPr lang="es-CO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4D2AEE-75B5-4A2C-AE78-BE7B54C51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685" y="2306072"/>
            <a:ext cx="7851522" cy="4351338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El acta de instalación e iniciación de la negociación</a:t>
            </a:r>
          </a:p>
          <a:p>
            <a:pPr algn="just"/>
            <a:r>
              <a:rPr lang="es-MX" sz="2400" dirty="0"/>
              <a:t>El acta o actas en las que se consignen los acuerdos parciales y su forma de cumplimiento.</a:t>
            </a:r>
          </a:p>
          <a:p>
            <a:pPr algn="just"/>
            <a:r>
              <a:rPr lang="es-MX" sz="2400" dirty="0"/>
              <a:t>El acta de finalización de la primera etapa, sin prorroga o con prorroga.</a:t>
            </a:r>
          </a:p>
          <a:p>
            <a:pPr algn="just"/>
            <a:r>
              <a:rPr lang="es-MX" sz="2400" dirty="0"/>
              <a:t>Las actas en las que se acuerda acudir a la mediación y designación del mediador, o de acudir al Ministerio del Trabajo. </a:t>
            </a:r>
          </a:p>
          <a:p>
            <a:pPr algn="just"/>
            <a:r>
              <a:rPr lang="es-MX" sz="2400" dirty="0"/>
              <a:t>El acta o actas de la audiencia o audiencias de mediación. </a:t>
            </a:r>
          </a:p>
          <a:p>
            <a:pPr marL="0" indent="0">
              <a:buNone/>
            </a:pPr>
            <a:endParaRPr lang="es-CO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E73067-68E4-423F-8C8D-7F90F96470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9" t="91313" r="4849" b="8013"/>
          <a:stretch/>
        </p:blipFill>
        <p:spPr>
          <a:xfrm>
            <a:off x="0" y="6696364"/>
            <a:ext cx="12192000" cy="161636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13983DE5-3153-447A-B6D1-1732EA2D3E50}"/>
              </a:ext>
            </a:extLst>
          </p:cNvPr>
          <p:cNvSpPr/>
          <p:nvPr/>
        </p:nvSpPr>
        <p:spPr>
          <a:xfrm>
            <a:off x="-1716526" y="5433107"/>
            <a:ext cx="3433052" cy="2849785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3B9E1E7-0EC0-423A-89AA-22069863F5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074" t="17268" r="5820" b="17159"/>
          <a:stretch/>
        </p:blipFill>
        <p:spPr>
          <a:xfrm>
            <a:off x="8975460" y="2306072"/>
            <a:ext cx="3046652" cy="361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66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5FADD-5A7A-479F-ACF2-799F3B8D8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  <a:latin typeface="+mn-lt"/>
              </a:rPr>
              <a:t>QUE DEBE TENERSE EN CUENTA POR LAS PARTES A LA HORA DE NEGOCIAR EL PLIEGO</a:t>
            </a:r>
            <a:endParaRPr lang="es-CO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F6F6F3-4090-45D2-9F11-DD925FA6B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0574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Por principio de celeridad y eficiencia no todos los temas objeto de la negociación irán a la plenaria.</a:t>
            </a:r>
          </a:p>
          <a:p>
            <a:pPr algn="just"/>
            <a:r>
              <a:rPr lang="es-MX" sz="2400" dirty="0"/>
              <a:t>Ambas partes designarán negociadores por subtemas con capacidad de negociación y toma de decisiones.</a:t>
            </a:r>
          </a:p>
          <a:p>
            <a:pPr algn="just"/>
            <a:r>
              <a:rPr lang="es-MX" sz="2400" dirty="0"/>
              <a:t>Definir los temas que se discutirán en plenaria por su relevancia y que exijan la presencia de todos los negociadores.</a:t>
            </a:r>
          </a:p>
          <a:p>
            <a:pPr algn="just"/>
            <a:r>
              <a:rPr lang="es-MX" sz="2400" dirty="0"/>
              <a:t>Establecer cronograma para la negociación.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C7D9025-72DD-41D4-8D0B-1DC2CF58EC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9" t="91313" r="4849" b="8013"/>
          <a:stretch/>
        </p:blipFill>
        <p:spPr>
          <a:xfrm>
            <a:off x="0" y="6696364"/>
            <a:ext cx="12192000" cy="161636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393703A1-C587-46E9-85D9-6711157C1F80}"/>
              </a:ext>
            </a:extLst>
          </p:cNvPr>
          <p:cNvSpPr/>
          <p:nvPr/>
        </p:nvSpPr>
        <p:spPr>
          <a:xfrm>
            <a:off x="10475474" y="5433107"/>
            <a:ext cx="3433052" cy="2849785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5397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739F92-352C-41B3-B4C9-024DCF2D7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869"/>
            <a:ext cx="10419413" cy="1325563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0000"/>
                </a:solidFill>
                <a:latin typeface="+mn-lt"/>
              </a:rPr>
              <a:t>QUE DEBE TENERSE EN CUENTA POR LAS PARTES A LA HORA DE NEGOCIAR EL PLIEGO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4EA3CC-3B57-4CF1-B5F8-18AD5585F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3515"/>
            <a:ext cx="7916056" cy="4229360"/>
          </a:xfrm>
        </p:spPr>
        <p:txBody>
          <a:bodyPr>
            <a:noAutofit/>
          </a:bodyPr>
          <a:lstStyle/>
          <a:p>
            <a:pPr algn="just"/>
            <a:r>
              <a:rPr lang="es-MX" sz="2400" dirty="0"/>
              <a:t>Respeto al presupuesto público o principio de previsión presupuestal, en los eventos que tengan incidencia económica. </a:t>
            </a:r>
          </a:p>
          <a:p>
            <a:pPr algn="just"/>
            <a:r>
              <a:rPr lang="es-MX" sz="2400" dirty="0"/>
              <a:t>Atender oportunamente las solicitudes que sobre permiso sindical presenten las organizaciones sindicales.</a:t>
            </a:r>
          </a:p>
          <a:p>
            <a:pPr algn="just"/>
            <a:r>
              <a:rPr lang="es-MX" sz="2400" dirty="0"/>
              <a:t>Una sola mesa de negociación y un solo acuerdo colectivo por entidad o autoridad pública.</a:t>
            </a:r>
          </a:p>
          <a:p>
            <a:pPr algn="just"/>
            <a:r>
              <a:rPr lang="es-MX" sz="2400" dirty="0"/>
              <a:t>Los actos administrativos se expiden al terminar la etapa de negociación. </a:t>
            </a:r>
            <a:endParaRPr lang="es-CO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95AC6DC-12B8-4D93-B1B8-ADAA0544B5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9" t="91313" r="4849" b="8013"/>
          <a:stretch/>
        </p:blipFill>
        <p:spPr>
          <a:xfrm>
            <a:off x="0" y="6696364"/>
            <a:ext cx="12192000" cy="161636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FC2F1417-B888-44FA-BC8D-93A5F827E692}"/>
              </a:ext>
            </a:extLst>
          </p:cNvPr>
          <p:cNvSpPr/>
          <p:nvPr/>
        </p:nvSpPr>
        <p:spPr>
          <a:xfrm>
            <a:off x="-1716526" y="5433107"/>
            <a:ext cx="3433052" cy="2849785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Google Shape;2431;p74">
            <a:extLst>
              <a:ext uri="{FF2B5EF4-FFF2-40B4-BE49-F238E27FC236}">
                <a16:creationId xmlns:a16="http://schemas.microsoft.com/office/drawing/2014/main" id="{0EDD6D0B-21BF-48C0-B4A6-F52FD54BB4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4256" y="1894177"/>
            <a:ext cx="3680900" cy="3680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790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8689A0-3CD3-499F-B037-3BB7C513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32" y="628595"/>
            <a:ext cx="8230852" cy="1603160"/>
          </a:xfrm>
        </p:spPr>
        <p:txBody>
          <a:bodyPr>
            <a:no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  <a:latin typeface="+mn-lt"/>
              </a:rPr>
              <a:t>QUÉ PASA CON LA NEGOCIACIÓN COLECTIVA CUANDO DESAPARECE EL SINDICATO QUE LA FIRMÓ</a:t>
            </a:r>
            <a:endParaRPr lang="es-CO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1BEF25-CFCB-4086-BDAB-879B8946E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87" y="2716663"/>
            <a:ext cx="7255239" cy="34602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dirty="0"/>
              <a:t>Ante esta situación no se deja sin efecto la convención previamente firmada. Así lo señala expresamente el artículo 474 del código sustantivo del trabajo: “Si es disuelto el sindicato que hubiere celebrado una convención, ésta continúa rigiendo los derechos y obligaciones del empleador y los trabajadores.” </a:t>
            </a:r>
            <a:endParaRPr lang="es-CO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8B79AB5-A8B0-4C40-A10E-2382C4C645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9" t="91313" r="4849" b="8013"/>
          <a:stretch/>
        </p:blipFill>
        <p:spPr>
          <a:xfrm>
            <a:off x="0" y="6696364"/>
            <a:ext cx="12192000" cy="161636"/>
          </a:xfrm>
          <a:prstGeom prst="rect">
            <a:avLst/>
          </a:prstGeom>
        </p:spPr>
      </p:pic>
      <p:pic>
        <p:nvPicPr>
          <p:cNvPr id="7" name="Google Shape;218;p45">
            <a:extLst>
              <a:ext uri="{FF2B5EF4-FFF2-40B4-BE49-F238E27FC236}">
                <a16:creationId xmlns:a16="http://schemas.microsoft.com/office/drawing/2014/main" id="{0BC80FD5-D36F-4736-BE41-B542BC2A32A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9738" y="2368446"/>
            <a:ext cx="4172262" cy="42920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B996328C-6109-43A0-9743-5245E64C5856}"/>
              </a:ext>
            </a:extLst>
          </p:cNvPr>
          <p:cNvSpPr/>
          <p:nvPr/>
        </p:nvSpPr>
        <p:spPr>
          <a:xfrm>
            <a:off x="10475474" y="5433107"/>
            <a:ext cx="3433052" cy="2849785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6932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3620A4-6007-4BA0-9FEC-1A1E75BB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166" y="2627878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FF0000"/>
                </a:solidFill>
              </a:rPr>
              <a:t> </a:t>
            </a:r>
            <a:r>
              <a:rPr lang="es-MX" b="1" dirty="0">
                <a:solidFill>
                  <a:srgbClr val="FF0000"/>
                </a:solidFill>
                <a:latin typeface="+mn-lt"/>
              </a:rPr>
              <a:t>GRACIAS </a:t>
            </a:r>
            <a:endParaRPr lang="es-CO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CE296F9-FEFE-4865-B01B-CB4B666BFA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9" t="91313" r="4849" b="8013"/>
          <a:stretch/>
        </p:blipFill>
        <p:spPr>
          <a:xfrm>
            <a:off x="0" y="6696364"/>
            <a:ext cx="12192000" cy="16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64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D475BE-48CB-49D5-9ECF-DD74BEEEB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813" y="908357"/>
            <a:ext cx="6720281" cy="1325563"/>
          </a:xfrm>
        </p:spPr>
        <p:txBody>
          <a:bodyPr>
            <a:no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  <a:latin typeface="+mn-lt"/>
              </a:rPr>
              <a:t>QUE ES LA NEGOCIACIÓN COLECTIVA </a:t>
            </a:r>
            <a:endParaRPr lang="es-CO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C429DEE-8BCA-4BF6-8BDD-5AA6F807DD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9" t="91313" r="4849" b="8013"/>
          <a:stretch/>
        </p:blipFill>
        <p:spPr>
          <a:xfrm>
            <a:off x="0" y="6696364"/>
            <a:ext cx="12192000" cy="161636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8B07E566-3A5A-4E95-89CA-56E38145FD6A}"/>
              </a:ext>
            </a:extLst>
          </p:cNvPr>
          <p:cNvSpPr/>
          <p:nvPr/>
        </p:nvSpPr>
        <p:spPr>
          <a:xfrm>
            <a:off x="-1517830" y="5690234"/>
            <a:ext cx="3035660" cy="2849785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693B79-CF49-4EC9-B08B-C8404BDAC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0954"/>
            <a:ext cx="6084367" cy="35008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dirty="0"/>
              <a:t>La negociación colectiva es un mecanismo fundamental del diálogo social, a través del cual los empleadores y los sindicatos pueden convenir salarios justos y condiciones de trabajo adecuadas; además, constituye la base del mantenimiento de buenas relaciones laborales. </a:t>
            </a:r>
            <a:endParaRPr lang="es-CO" sz="24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E89A20F-7322-41C2-B48E-C3DBFE11EB64}"/>
              </a:ext>
            </a:extLst>
          </p:cNvPr>
          <p:cNvSpPr/>
          <p:nvPr/>
        </p:nvSpPr>
        <p:spPr>
          <a:xfrm>
            <a:off x="7974767" y="254833"/>
            <a:ext cx="3882453" cy="5951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Google Shape;218;p45">
            <a:extLst>
              <a:ext uri="{FF2B5EF4-FFF2-40B4-BE49-F238E27FC236}">
                <a16:creationId xmlns:a16="http://schemas.microsoft.com/office/drawing/2014/main" id="{D83573E8-C94A-40D9-BD88-5FD9412048C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1889" y="1410180"/>
            <a:ext cx="4429400" cy="44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5931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A3B12A-5BD7-425B-AE75-01599618F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rgbClr val="FF0000"/>
                </a:solidFill>
                <a:latin typeface="+mn-lt"/>
              </a:rPr>
              <a:t>MARCO NORMATIVO DE LA NEGOCIACIÓN COLECTIVA EN COLOMBIA</a:t>
            </a:r>
            <a:endParaRPr lang="es-CO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83A23E-F3A1-45BB-827A-EE978CBAD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6138"/>
          </a:xfrm>
        </p:spPr>
        <p:txBody>
          <a:bodyPr>
            <a:normAutofit/>
          </a:bodyPr>
          <a:lstStyle/>
          <a:p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Constitución Política de 1991</a:t>
            </a:r>
          </a:p>
          <a:p>
            <a:pPr marL="0" indent="0" algn="just">
              <a:buNone/>
            </a:pPr>
            <a:r>
              <a:rPr lang="es-CO" sz="2400" dirty="0"/>
              <a:t>Artículo 55: </a:t>
            </a:r>
            <a:r>
              <a:rPr lang="es-MX" sz="2400" dirty="0"/>
              <a:t>“Se garantiza el derecho de negociación colectiva para regular las relaciones laborales con las excepciones que señale la ley. Es deber del Estado promover la concertación y los demás medios para la solución pacífica de los conflictos de trabajo”. </a:t>
            </a:r>
          </a:p>
          <a:p>
            <a:pPr algn="just"/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Convenio 154 de la OIT de 1981</a:t>
            </a:r>
          </a:p>
          <a:p>
            <a:pPr marL="514350" indent="-514350">
              <a:buAutoNum type="alphaLcParenR"/>
            </a:pPr>
            <a:r>
              <a:rPr lang="es-MX" sz="2400" dirty="0"/>
              <a:t>fijar las condiciones de trabajo y empleo.</a:t>
            </a:r>
          </a:p>
          <a:p>
            <a:pPr marL="514350" indent="-514350">
              <a:buAutoNum type="alphaLcParenR"/>
            </a:pPr>
            <a:r>
              <a:rPr lang="es-MX" sz="2400" dirty="0"/>
              <a:t>Regular las relaciones entre empleadores y trabajadores.</a:t>
            </a:r>
          </a:p>
          <a:p>
            <a:pPr marL="514350" indent="-514350">
              <a:buAutoNum type="alphaLcParenR"/>
            </a:pPr>
            <a:r>
              <a:rPr lang="es-MX" sz="2400" dirty="0"/>
              <a:t>Regular las relaciones entre empleadores o sus organizaciones y una organización o varias organizaciones de trabajadores</a:t>
            </a:r>
            <a:endParaRPr lang="es-CO" sz="24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8807B6E-78E5-4C97-A894-F91931263A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9" t="91313" r="4849" b="8013"/>
          <a:stretch/>
        </p:blipFill>
        <p:spPr>
          <a:xfrm>
            <a:off x="0" y="6696364"/>
            <a:ext cx="12192000" cy="161636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600FACA2-694D-466C-8CA2-B7D6FE4C5041}"/>
              </a:ext>
            </a:extLst>
          </p:cNvPr>
          <p:cNvSpPr/>
          <p:nvPr/>
        </p:nvSpPr>
        <p:spPr>
          <a:xfrm>
            <a:off x="10475474" y="5691650"/>
            <a:ext cx="3433052" cy="2849785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9439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3CFF25-B814-4E38-883F-98268B6F1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028" y="651219"/>
            <a:ext cx="6460795" cy="1325563"/>
          </a:xfrm>
        </p:spPr>
        <p:txBody>
          <a:bodyPr>
            <a:noAutofit/>
          </a:bodyPr>
          <a:lstStyle/>
          <a:p>
            <a:r>
              <a:rPr lang="es-MX" b="1" dirty="0">
                <a:solidFill>
                  <a:srgbClr val="FF0000"/>
                </a:solidFill>
                <a:latin typeface="+mn-lt"/>
              </a:rPr>
              <a:t>ACUERDO LABORAL O CONVENCIÓN COLECTIVA</a:t>
            </a:r>
            <a:endParaRPr lang="es-CO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48A129-EE00-4B22-ABFF-7BC55B5BE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162" y="2122414"/>
            <a:ext cx="5458838" cy="4054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Dada la naturaleza jurídica de las entidades, se pacta: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        </a:t>
            </a: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B11CDA-FFAF-4409-A3FC-E3C0FFFAFD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9" t="91313" r="4849" b="8013"/>
          <a:stretch/>
        </p:blipFill>
        <p:spPr>
          <a:xfrm>
            <a:off x="0" y="6696364"/>
            <a:ext cx="12192000" cy="161636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CEDA86F-C4F9-4DB0-A305-486B18F7C9D5}"/>
              </a:ext>
            </a:extLst>
          </p:cNvPr>
          <p:cNvSpPr/>
          <p:nvPr/>
        </p:nvSpPr>
        <p:spPr>
          <a:xfrm>
            <a:off x="7974767" y="254833"/>
            <a:ext cx="3882453" cy="5951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6" name="Google Shape;177;p41">
            <a:extLst>
              <a:ext uri="{FF2B5EF4-FFF2-40B4-BE49-F238E27FC236}">
                <a16:creationId xmlns:a16="http://schemas.microsoft.com/office/drawing/2014/main" id="{DE20097C-DC85-453F-8046-792D0A13D1D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284" r="11388"/>
          <a:stretch/>
        </p:blipFill>
        <p:spPr>
          <a:xfrm>
            <a:off x="7535934" y="1244184"/>
            <a:ext cx="4169133" cy="519247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E6804F47-56F6-4CA8-A65A-C103AE4854E1}"/>
              </a:ext>
            </a:extLst>
          </p:cNvPr>
          <p:cNvSpPr txBox="1">
            <a:spLocks/>
          </p:cNvSpPr>
          <p:nvPr/>
        </p:nvSpPr>
        <p:spPr>
          <a:xfrm>
            <a:off x="685091" y="2966926"/>
            <a:ext cx="624110" cy="913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sz="7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B78749F8-4E0B-4D4A-AB0D-0EC0420D9C56}"/>
              </a:ext>
            </a:extLst>
          </p:cNvPr>
          <p:cNvSpPr txBox="1">
            <a:spLocks/>
          </p:cNvSpPr>
          <p:nvPr/>
        </p:nvSpPr>
        <p:spPr>
          <a:xfrm>
            <a:off x="1357129" y="2587753"/>
            <a:ext cx="5458838" cy="2980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s-MX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MX" sz="2400" dirty="0"/>
              <a:t>Acuerdo laboral: para los              empleados públicos.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s-MX" sz="2400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MX" sz="2400" dirty="0"/>
              <a:t>Convención colectiva: para los trabajadores oficiales. </a:t>
            </a:r>
            <a:endParaRPr lang="es-CO" sz="2400" dirty="0"/>
          </a:p>
        </p:txBody>
      </p:sp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2425130D-FFC9-40ED-88AF-BF7C8DA08244}"/>
              </a:ext>
            </a:extLst>
          </p:cNvPr>
          <p:cNvSpPr txBox="1">
            <a:spLocks/>
          </p:cNvSpPr>
          <p:nvPr/>
        </p:nvSpPr>
        <p:spPr>
          <a:xfrm>
            <a:off x="685091" y="4424869"/>
            <a:ext cx="624110" cy="913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sz="72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84616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9297D3-2845-4C12-9E77-6686B326B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rgbClr val="FF0000"/>
                </a:solidFill>
                <a:latin typeface="+mn-lt"/>
              </a:rPr>
              <a:t>ETAPAS</a:t>
            </a:r>
            <a:r>
              <a:rPr lang="es-MX" b="1" dirty="0">
                <a:latin typeface="+mn-lt"/>
              </a:rPr>
              <a:t> </a:t>
            </a:r>
            <a:r>
              <a:rPr lang="es-MX" b="1" dirty="0">
                <a:solidFill>
                  <a:srgbClr val="FF0000"/>
                </a:solidFill>
                <a:latin typeface="+mn-lt"/>
              </a:rPr>
              <a:t>DE LA NEGOCIACIÓN COLECTIVA</a:t>
            </a:r>
            <a:endParaRPr lang="es-CO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BFE949-4457-449E-AB67-D11446884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058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MX" b="1" dirty="0">
                <a:solidFill>
                  <a:srgbClr val="FF0000"/>
                </a:solidFill>
              </a:rPr>
              <a:t>Preparación: </a:t>
            </a:r>
          </a:p>
          <a:p>
            <a:pPr marL="514350" indent="-514350">
              <a:buAutoNum type="arabicPeriod"/>
            </a:pPr>
            <a:endParaRPr lang="es-MX" b="1" dirty="0">
              <a:solidFill>
                <a:srgbClr val="FF0000"/>
              </a:solidFill>
            </a:endParaRPr>
          </a:p>
          <a:p>
            <a:pPr algn="just"/>
            <a:r>
              <a:rPr lang="es-MX" sz="2400" dirty="0"/>
              <a:t>Identificación de necesidades, problemas, aspiraciones de los trabajadores y posibilidades de nuevos temas para la negociación colectiva.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dirty="0"/>
              <a:t>Elaboración del pliego de peticiones y determinación de su costo.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dirty="0"/>
              <a:t>Diseño de estrategias para la negociación. </a:t>
            </a:r>
            <a:endParaRPr lang="es-CO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7D73BB-F429-4597-9C7E-89DD9DD2E4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9" t="91313" r="4849" b="8013"/>
          <a:stretch/>
        </p:blipFill>
        <p:spPr>
          <a:xfrm>
            <a:off x="0" y="6696364"/>
            <a:ext cx="12192000" cy="16163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16C25C9-816D-4959-90B3-AD2D58749F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96" t="29318" r="7559" b="14232"/>
          <a:stretch/>
        </p:blipFill>
        <p:spPr>
          <a:xfrm>
            <a:off x="9111278" y="2323475"/>
            <a:ext cx="3080721" cy="415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26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F8865-04D4-44A3-A26E-9231226FE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rgbClr val="FF0000"/>
                </a:solidFill>
                <a:latin typeface="+mn-lt"/>
              </a:rPr>
              <a:t>ETAPAS DE LA NEGOCIACIÓN COLECTIVA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73D3D4-DD6E-42D7-9B55-6E838F1A6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036" y="2081447"/>
            <a:ext cx="9884764" cy="4095515"/>
          </a:xfrm>
        </p:spPr>
        <p:txBody>
          <a:bodyPr/>
          <a:lstStyle/>
          <a:p>
            <a:pPr marL="0" indent="0">
              <a:buNone/>
            </a:pPr>
            <a:r>
              <a:rPr lang="es-MX" b="1" dirty="0">
                <a:solidFill>
                  <a:srgbClr val="FF0000"/>
                </a:solidFill>
              </a:rPr>
              <a:t>2. Negociación</a:t>
            </a:r>
            <a:r>
              <a:rPr lang="es-MX" dirty="0">
                <a:solidFill>
                  <a:srgbClr val="FF0000"/>
                </a:solidFill>
              </a:rPr>
              <a:t>:</a:t>
            </a:r>
          </a:p>
          <a:p>
            <a:r>
              <a:rPr lang="es-MX" sz="2400" dirty="0"/>
              <a:t>Argumentaciones propuestas.</a:t>
            </a:r>
          </a:p>
          <a:p>
            <a:r>
              <a:rPr lang="es-MX" sz="2400" dirty="0"/>
              <a:t>Intercambio de ideas. </a:t>
            </a:r>
          </a:p>
          <a:p>
            <a:endParaRPr lang="es-MX" sz="2400" dirty="0"/>
          </a:p>
          <a:p>
            <a:pPr marL="0" indent="0">
              <a:buNone/>
            </a:pPr>
            <a:r>
              <a:rPr lang="es-MX" b="1" dirty="0">
                <a:solidFill>
                  <a:srgbClr val="FF0000"/>
                </a:solidFill>
              </a:rPr>
              <a:t>3. Evaluación</a:t>
            </a:r>
            <a:r>
              <a:rPr lang="es-MX" dirty="0">
                <a:solidFill>
                  <a:srgbClr val="FF0000"/>
                </a:solidFill>
              </a:rPr>
              <a:t>: </a:t>
            </a:r>
          </a:p>
          <a:p>
            <a:pPr marL="0" indent="0">
              <a:buNone/>
            </a:pPr>
            <a:r>
              <a:rPr lang="es-MX" sz="2400" dirty="0"/>
              <a:t>• Seguimiento a los resultados obtenidos. </a:t>
            </a:r>
            <a:endParaRPr lang="es-CO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12ECCB-88CF-4CB1-BA42-27595EE4E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9" t="91313" r="4849" b="8013"/>
          <a:stretch/>
        </p:blipFill>
        <p:spPr>
          <a:xfrm>
            <a:off x="0" y="6696364"/>
            <a:ext cx="12192000" cy="161636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0B6125C3-1B24-4E82-A41D-9306FBB4F630}"/>
              </a:ext>
            </a:extLst>
          </p:cNvPr>
          <p:cNvSpPr/>
          <p:nvPr/>
        </p:nvSpPr>
        <p:spPr>
          <a:xfrm>
            <a:off x="-1716526" y="5271471"/>
            <a:ext cx="3433052" cy="2849785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6DED93-B0BA-415A-8C47-98E8494096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58" t="24652" r="35697" b="15629"/>
          <a:stretch/>
        </p:blipFill>
        <p:spPr>
          <a:xfrm>
            <a:off x="6955008" y="1829304"/>
            <a:ext cx="5236992" cy="486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59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AA2B7-5F40-4E45-A9B7-55ECCB375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31242" cy="1325563"/>
          </a:xfrm>
        </p:spPr>
        <p:txBody>
          <a:bodyPr/>
          <a:lstStyle/>
          <a:p>
            <a:pPr algn="ctr"/>
            <a:r>
              <a:rPr lang="es-CO" b="1" dirty="0">
                <a:solidFill>
                  <a:srgbClr val="FF0000"/>
                </a:solidFill>
                <a:latin typeface="+mn-lt"/>
              </a:rPr>
              <a:t>PLIEGO DE PETICIONES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4BE8C8-6F75-448E-BE44-1C750FE9E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31242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400" dirty="0"/>
              <a:t>El pliego de peticiones es el medio válido para plantear el conflicto colectivo; es un documento escrito que presentan los trabajadores al patrono en el cual se les formulan las peticiones relativas a las condiciones de trabajo, o las diferencias que no estén sometidas por ley o por convención a un procedimiento distinto, o que no hayan podido ser resueltas por otros medios.</a:t>
            </a:r>
            <a:endParaRPr lang="es-CO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C08293B-F379-4EB8-9798-5BE688D395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9" t="91313" r="4849" b="8013"/>
          <a:stretch/>
        </p:blipFill>
        <p:spPr>
          <a:xfrm>
            <a:off x="0" y="6696364"/>
            <a:ext cx="12192000" cy="161636"/>
          </a:xfrm>
          <a:prstGeom prst="rect">
            <a:avLst/>
          </a:prstGeom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id="{68922E7E-3ED3-4951-BCCE-26AC448F85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67" t="20328" r="14079" b="18373"/>
          <a:stretch/>
        </p:blipFill>
        <p:spPr>
          <a:xfrm>
            <a:off x="9054060" y="119743"/>
            <a:ext cx="3137940" cy="6575983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56B58B99-4ADF-49C9-9FC6-5E8AAF715B5B}"/>
              </a:ext>
            </a:extLst>
          </p:cNvPr>
          <p:cNvSpPr/>
          <p:nvPr/>
        </p:nvSpPr>
        <p:spPr>
          <a:xfrm>
            <a:off x="10475474" y="5597999"/>
            <a:ext cx="3433052" cy="2849785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9165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5DA84C-DF08-4D28-B7C5-6CD4EA8F5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rgbClr val="FF0000"/>
                </a:solidFill>
                <a:latin typeface="+mn-lt"/>
              </a:rPr>
              <a:t>CONDICIONES DE VALIDEZ DE UN PLIEGO DE PETICIONES</a:t>
            </a:r>
            <a:endParaRPr lang="es-CO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F614F17-062A-4AFE-B91A-3CE97C4D96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9" t="91313" r="4849" b="8013"/>
          <a:stretch/>
        </p:blipFill>
        <p:spPr>
          <a:xfrm>
            <a:off x="0" y="6696364"/>
            <a:ext cx="12192000" cy="161636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84803E8B-E61C-468C-BAD2-AE7CEB2B2A08}"/>
              </a:ext>
            </a:extLst>
          </p:cNvPr>
          <p:cNvSpPr/>
          <p:nvPr/>
        </p:nvSpPr>
        <p:spPr>
          <a:xfrm>
            <a:off x="-1716526" y="5433107"/>
            <a:ext cx="3433052" cy="2849785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94" name="Google Shape;1762;p65">
            <a:extLst>
              <a:ext uri="{FF2B5EF4-FFF2-40B4-BE49-F238E27FC236}">
                <a16:creationId xmlns:a16="http://schemas.microsoft.com/office/drawing/2014/main" id="{56F8CA33-EAF3-4393-8CA4-2BEA45F4A60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40" r="5690"/>
          <a:stretch/>
        </p:blipFill>
        <p:spPr>
          <a:xfrm>
            <a:off x="8919148" y="2836474"/>
            <a:ext cx="3453477" cy="38598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21369D-5B90-4221-9995-83B352820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3711"/>
            <a:ext cx="8080948" cy="4716058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Los pliegos de peticiones deberán ser presentados al empleador a más tardar dentro de los dos (2) meses siguientes a su adopción (Art. 376 del CST).</a:t>
            </a:r>
          </a:p>
          <a:p>
            <a:pPr algn="just"/>
            <a:r>
              <a:rPr lang="es-MX" sz="2400" dirty="0"/>
              <a:t>Se requiere que la asamblea general esté actuando válidamente, es decir, con el quórum estatutario (art. 385 del CST), el cual no podrá ser inferior a la mitad más uno (1) de los afiliados.</a:t>
            </a:r>
          </a:p>
          <a:p>
            <a:pPr algn="just"/>
            <a:r>
              <a:rPr lang="es-MX" sz="2400" dirty="0"/>
              <a:t>Se deberá probar la adopción del pliego mediante copia del acta de la asamblea general expedida por el secretario del sindicato, con el fin de acreditar el cumplimiento de las disposiciones y normas legales (art. 377 del CST). </a:t>
            </a:r>
          </a:p>
          <a:p>
            <a:pPr algn="just"/>
            <a:endParaRPr lang="es-MX" sz="2400" dirty="0"/>
          </a:p>
          <a:p>
            <a:endParaRPr lang="es-MX" sz="2400" dirty="0"/>
          </a:p>
          <a:p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21878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0BB789-2F64-4457-87BA-0D3165565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>
                <a:solidFill>
                  <a:srgbClr val="FF0000"/>
                </a:solidFill>
                <a:latin typeface="+mn-lt"/>
              </a:rPr>
              <a:t>MATERIAS DE NEGOCIACIÓN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01EC59-B1DC-4677-B676-CAE079CD7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428"/>
            <a:ext cx="10515600" cy="4927546"/>
          </a:xfrm>
        </p:spPr>
        <p:txBody>
          <a:bodyPr>
            <a:normAutofit/>
          </a:bodyPr>
          <a:lstStyle/>
          <a:p>
            <a:r>
              <a:rPr lang="es-MX" sz="2400" dirty="0"/>
              <a:t>Las condiciones de empleo</a:t>
            </a:r>
          </a:p>
          <a:p>
            <a:r>
              <a:rPr lang="es-MX" sz="2400" dirty="0"/>
              <a:t>Las relaciones entre las entidades y autoridades públicas competentes y las organizaciones sindicales de empleados públicos. </a:t>
            </a:r>
          </a:p>
          <a:p>
            <a:r>
              <a:rPr lang="es-MX" sz="2400" dirty="0"/>
              <a:t>Horario de trabajo</a:t>
            </a:r>
          </a:p>
          <a:p>
            <a:r>
              <a:rPr lang="es-MX" sz="2400" dirty="0"/>
              <a:t>Calidad de vida laboral</a:t>
            </a:r>
          </a:p>
          <a:p>
            <a:r>
              <a:rPr lang="es-MX" sz="2400" dirty="0"/>
              <a:t>Bienestar físico, mental y social de los empleados</a:t>
            </a:r>
          </a:p>
          <a:p>
            <a:r>
              <a:rPr lang="es-MX" sz="2400" dirty="0"/>
              <a:t>Capacitación y estímulos (General e individual)</a:t>
            </a:r>
          </a:p>
          <a:p>
            <a:r>
              <a:rPr lang="es-MX" sz="2400" dirty="0"/>
              <a:t>Bienestar social e incentivos (General e individual) En materia salarial podrá haber concertación dentro de la situación fiscal y presupuestal del Estado. </a:t>
            </a:r>
            <a:endParaRPr lang="es-CO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A96B32-A2F2-47A9-99B3-2F3F369C3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9" t="91313" r="4849" b="8013"/>
          <a:stretch/>
        </p:blipFill>
        <p:spPr>
          <a:xfrm>
            <a:off x="0" y="6696364"/>
            <a:ext cx="12192000" cy="161636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A2D68AF6-69A7-4E1A-968B-5C91325B009D}"/>
              </a:ext>
            </a:extLst>
          </p:cNvPr>
          <p:cNvSpPr/>
          <p:nvPr/>
        </p:nvSpPr>
        <p:spPr>
          <a:xfrm>
            <a:off x="10475474" y="5568019"/>
            <a:ext cx="3433052" cy="2849785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76835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10a98ce036d8a2255ee32d4e20cf8e1b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e9388c0-b1e2-40ea-b6a8-c51c7913cbd2">H7EN5MXTHQNV-1513-385</_dlc_DocId>
    <_dlc_DocIdUrl xmlns="ae9388c0-b1e2-40ea-b6a8-c51c7913cbd2">
      <Url>https://www.mincultura.gov.co/ministerio/recursos-humanos/_layouts/15/DocIdRedir.aspx?ID=H7EN5MXTHQNV-1513-385</Url>
      <Description>H7EN5MXTHQNV-1513-385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EDEEA6B-53C7-4CB4-8BCD-C8528D6B43B5}"/>
</file>

<file path=customXml/itemProps2.xml><?xml version="1.0" encoding="utf-8"?>
<ds:datastoreItem xmlns:ds="http://schemas.openxmlformats.org/officeDocument/2006/customXml" ds:itemID="{857A0F4A-C606-4926-A935-7CDF6C3C5541}"/>
</file>

<file path=customXml/itemProps3.xml><?xml version="1.0" encoding="utf-8"?>
<ds:datastoreItem xmlns:ds="http://schemas.openxmlformats.org/officeDocument/2006/customXml" ds:itemID="{BD2A2B3B-173C-4A58-AADA-2561E44AA504}"/>
</file>

<file path=customXml/itemProps4.xml><?xml version="1.0" encoding="utf-8"?>
<ds:datastoreItem xmlns:ds="http://schemas.openxmlformats.org/officeDocument/2006/customXml" ds:itemID="{66759579-A831-4747-A08C-9E402887A148}"/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1132</Words>
  <Application>Microsoft Office PowerPoint</Application>
  <PresentationFormat>Panorámica</PresentationFormat>
  <Paragraphs>90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NEGOCIACIÓN COLECTIVA </vt:lpstr>
      <vt:lpstr>QUE ES LA NEGOCIACIÓN COLECTIVA </vt:lpstr>
      <vt:lpstr>MARCO NORMATIVO DE LA NEGOCIACIÓN COLECTIVA EN COLOMBIA</vt:lpstr>
      <vt:lpstr>ACUERDO LABORAL O CONVENCIÓN COLECTIVA</vt:lpstr>
      <vt:lpstr>ETAPAS DE LA NEGOCIACIÓN COLECTIVA</vt:lpstr>
      <vt:lpstr>ETAPAS DE LA NEGOCIACIÓN COLECTIVA</vt:lpstr>
      <vt:lpstr>PLIEGO DE PETICIONES</vt:lpstr>
      <vt:lpstr>CONDICIONES DE VALIDEZ DE UN PLIEGO DE PETICIONES</vt:lpstr>
      <vt:lpstr>MATERIAS DE NEGOCIACIÓN</vt:lpstr>
      <vt:lpstr>MATERIAS QUE NO SON OBJETO DE NEGOCIACIÓN </vt:lpstr>
      <vt:lpstr>GRADO DE REPRESENTATIVIDAD SINDICAL Y CONFORMACIÓN DE LA COMISIÓN NEGOCIADORA</vt:lpstr>
      <vt:lpstr>REGLAS PARA ESTABLECER LA NEGOCIACIÓN</vt:lpstr>
      <vt:lpstr>REGLAS PARA ESTABLECER LA NEGOCIACIÓN</vt:lpstr>
      <vt:lpstr>ACTAS QUE DEBEN LLEVARSE DURANTE LA NEGOCIACIÓN</vt:lpstr>
      <vt:lpstr>QUE DEBE TENERSE EN CUENTA POR LAS PARTES A LA HORA DE NEGOCIAR EL PLIEGO</vt:lpstr>
      <vt:lpstr>QUE DEBE TENERSE EN CUENTA POR LAS PARTES A LA HORA DE NEGOCIAR EL PLIEGO</vt:lpstr>
      <vt:lpstr>QUÉ PASA CON LA NEGOCIACIÓN COLECTIVA CUANDO DESAPARECE EL SINDICATO QUE LA FIRMÓ</vt:lpstr>
      <vt:lpstr> GRACIAS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NEGOCIACIÓN COLECTIVA</dc:title>
  <dc:creator>office9</dc:creator>
  <cp:lastModifiedBy>office9</cp:lastModifiedBy>
  <cp:revision>3</cp:revision>
  <dcterms:created xsi:type="dcterms:W3CDTF">2022-11-10T20:29:29Z</dcterms:created>
  <dcterms:modified xsi:type="dcterms:W3CDTF">2022-11-10T22:19:44Z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98762366-656f-4c3f-94d7-32f9383407f9</vt:lpwstr>
  </property>
</Properties>
</file>