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81" r:id="rId2"/>
  </p:sldMasterIdLst>
  <p:notesMasterIdLst>
    <p:notesMasterId r:id="rId32"/>
  </p:notesMasterIdLst>
  <p:sldIdLst>
    <p:sldId id="256" r:id="rId3"/>
    <p:sldId id="263" r:id="rId4"/>
    <p:sldId id="977" r:id="rId5"/>
    <p:sldId id="983" r:id="rId6"/>
    <p:sldId id="975" r:id="rId7"/>
    <p:sldId id="984" r:id="rId8"/>
    <p:sldId id="987" r:id="rId9"/>
    <p:sldId id="968" r:id="rId10"/>
    <p:sldId id="985" r:id="rId11"/>
    <p:sldId id="990" r:id="rId12"/>
    <p:sldId id="991" r:id="rId13"/>
    <p:sldId id="989" r:id="rId14"/>
    <p:sldId id="980" r:id="rId15"/>
    <p:sldId id="960" r:id="rId16"/>
    <p:sldId id="969" r:id="rId17"/>
    <p:sldId id="988" r:id="rId18"/>
    <p:sldId id="978" r:id="rId19"/>
    <p:sldId id="979" r:id="rId20"/>
    <p:sldId id="982" r:id="rId21"/>
    <p:sldId id="981" r:id="rId22"/>
    <p:sldId id="964" r:id="rId23"/>
    <p:sldId id="273" r:id="rId24"/>
    <p:sldId id="965" r:id="rId25"/>
    <p:sldId id="970" r:id="rId26"/>
    <p:sldId id="972" r:id="rId27"/>
    <p:sldId id="973" r:id="rId28"/>
    <p:sldId id="976" r:id="rId29"/>
    <p:sldId id="974" r:id="rId30"/>
    <p:sldId id="971" r:id="rId3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500"/>
    <a:srgbClr val="BE8D10"/>
    <a:srgbClr val="F2F2F2"/>
    <a:srgbClr val="ECEAE9"/>
    <a:srgbClr val="F8F8FA"/>
    <a:srgbClr val="FBFBFB"/>
    <a:srgbClr val="5F8524"/>
    <a:srgbClr val="A01014"/>
    <a:srgbClr val="890C62"/>
    <a:srgbClr val="1C76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862"/>
    <p:restoredTop sz="94655"/>
  </p:normalViewPr>
  <p:slideViewPr>
    <p:cSldViewPr snapToGrid="0" snapToObjects="1">
      <p:cViewPr varScale="1">
        <p:scale>
          <a:sx n="103" d="100"/>
          <a:sy n="103" d="100"/>
        </p:scale>
        <p:origin x="1339" y="77"/>
      </p:cViewPr>
      <p:guideLst>
        <p:guide orient="horz" pos="1620"/>
        <p:guide pos="2880"/>
      </p:guideLst>
    </p:cSldViewPr>
  </p:slideViewPr>
  <p:notesTextViewPr>
    <p:cViewPr>
      <p:scale>
        <a:sx n="1" d="1"/>
        <a:sy n="1" d="1"/>
      </p:scale>
      <p:origin x="0" y="0"/>
    </p:cViewPr>
  </p:notesTextViewPr>
  <p:notesViewPr>
    <p:cSldViewPr snapToGrid="0" snapToObjects="1">
      <p:cViewPr varScale="1">
        <p:scale>
          <a:sx n="137" d="100"/>
          <a:sy n="137" d="100"/>
        </p:scale>
        <p:origin x="4912" y="2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ustomXml" Target="../customXml/item3.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customXml" Target="../customXml/item1.xml"/><Relationship Id="rId40" Type="http://schemas.openxmlformats.org/officeDocument/2006/relationships/customXml" Target="../customXml/item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B72BA1-B9ED-CC44-A0C5-A688A46613A3}" type="datetimeFigureOut">
              <a:rPr lang="es-CO" smtClean="0"/>
              <a:t>24/06/2022</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290C8C-EBE0-FD44-A668-3E5133420637}" type="slidenum">
              <a:rPr lang="es-CO" smtClean="0"/>
              <a:t>‹Nº›</a:t>
            </a:fld>
            <a:endParaRPr lang="es-CO"/>
          </a:p>
        </p:txBody>
      </p:sp>
    </p:spTree>
    <p:extLst>
      <p:ext uri="{BB962C8B-B14F-4D97-AF65-F5344CB8AC3E}">
        <p14:creationId xmlns:p14="http://schemas.microsoft.com/office/powerpoint/2010/main" val="3394329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5"/>
          </p:nvPr>
        </p:nvSpPr>
        <p:spPr/>
        <p:txBody>
          <a:bodyPr/>
          <a:lstStyle/>
          <a:p>
            <a:fld id="{2F290C8C-EBE0-FD44-A668-3E5133420637}" type="slidenum">
              <a:rPr lang="es-CO" smtClean="0"/>
              <a:t>1</a:t>
            </a:fld>
            <a:endParaRPr lang="es-CO"/>
          </a:p>
        </p:txBody>
      </p:sp>
    </p:spTree>
    <p:extLst>
      <p:ext uri="{BB962C8B-B14F-4D97-AF65-F5344CB8AC3E}">
        <p14:creationId xmlns:p14="http://schemas.microsoft.com/office/powerpoint/2010/main" val="1754248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2F290C8C-EBE0-FD44-A668-3E5133420637}" type="slidenum">
              <a:rPr lang="es-CO" smtClean="0"/>
              <a:t>5</a:t>
            </a:fld>
            <a:endParaRPr lang="es-CO"/>
          </a:p>
        </p:txBody>
      </p:sp>
    </p:spTree>
    <p:extLst>
      <p:ext uri="{BB962C8B-B14F-4D97-AF65-F5344CB8AC3E}">
        <p14:creationId xmlns:p14="http://schemas.microsoft.com/office/powerpoint/2010/main" val="407377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2F290C8C-EBE0-FD44-A668-3E5133420637}" type="slidenum">
              <a:rPr lang="es-CO" smtClean="0"/>
              <a:t>9</a:t>
            </a:fld>
            <a:endParaRPr lang="es-CO"/>
          </a:p>
        </p:txBody>
      </p:sp>
    </p:spTree>
    <p:extLst>
      <p:ext uri="{BB962C8B-B14F-4D97-AF65-F5344CB8AC3E}">
        <p14:creationId xmlns:p14="http://schemas.microsoft.com/office/powerpoint/2010/main" val="3052879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2F290C8C-EBE0-FD44-A668-3E5133420637}" type="slidenum">
              <a:rPr lang="es-CO" smtClean="0"/>
              <a:t>12</a:t>
            </a:fld>
            <a:endParaRPr lang="es-CO"/>
          </a:p>
        </p:txBody>
      </p:sp>
    </p:spTree>
    <p:extLst>
      <p:ext uri="{BB962C8B-B14F-4D97-AF65-F5344CB8AC3E}">
        <p14:creationId xmlns:p14="http://schemas.microsoft.com/office/powerpoint/2010/main" val="1143514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2F290C8C-EBE0-FD44-A668-3E5133420637}" type="slidenum">
              <a:rPr lang="es-CO" smtClean="0"/>
              <a:t>14</a:t>
            </a:fld>
            <a:endParaRPr lang="es-CO"/>
          </a:p>
        </p:txBody>
      </p:sp>
    </p:spTree>
    <p:extLst>
      <p:ext uri="{BB962C8B-B14F-4D97-AF65-F5344CB8AC3E}">
        <p14:creationId xmlns:p14="http://schemas.microsoft.com/office/powerpoint/2010/main" val="1604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4.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5.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6.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7.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8.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9.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0.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2.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3.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4.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68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Diseño personalizado">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0A703DC-9A16-D24D-9F92-168ABEDFE40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pic>
        <p:nvPicPr>
          <p:cNvPr id="6" name="Imagen 5">
            <a:extLst>
              <a:ext uri="{FF2B5EF4-FFF2-40B4-BE49-F238E27FC236}">
                <a16:creationId xmlns:a16="http://schemas.microsoft.com/office/drawing/2014/main" id="{03A2CB6E-5F7B-B240-B283-455C6BC4768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01869" y="4779817"/>
            <a:ext cx="747796" cy="181841"/>
          </a:xfrm>
          <a:prstGeom prst="rect">
            <a:avLst/>
          </a:prstGeom>
        </p:spPr>
      </p:pic>
    </p:spTree>
    <p:extLst>
      <p:ext uri="{BB962C8B-B14F-4D97-AF65-F5344CB8AC3E}">
        <p14:creationId xmlns:p14="http://schemas.microsoft.com/office/powerpoint/2010/main" val="1266573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Diseño personalizado">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0A703DC-9A16-D24D-9F92-168ABEDFE40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pic>
        <p:nvPicPr>
          <p:cNvPr id="6" name="Imagen 5">
            <a:extLst>
              <a:ext uri="{FF2B5EF4-FFF2-40B4-BE49-F238E27FC236}">
                <a16:creationId xmlns:a16="http://schemas.microsoft.com/office/drawing/2014/main" id="{F3758612-0830-9948-8BF0-5F9AF9BCA41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01869" y="4779817"/>
            <a:ext cx="747796" cy="181841"/>
          </a:xfrm>
          <a:prstGeom prst="rect">
            <a:avLst/>
          </a:prstGeom>
        </p:spPr>
      </p:pic>
    </p:spTree>
    <p:extLst>
      <p:ext uri="{BB962C8B-B14F-4D97-AF65-F5344CB8AC3E}">
        <p14:creationId xmlns:p14="http://schemas.microsoft.com/office/powerpoint/2010/main" val="5876272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Diseño personalizado">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0A703DC-9A16-D24D-9F92-168ABEDFE40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pic>
        <p:nvPicPr>
          <p:cNvPr id="6" name="Imagen 5">
            <a:extLst>
              <a:ext uri="{FF2B5EF4-FFF2-40B4-BE49-F238E27FC236}">
                <a16:creationId xmlns:a16="http://schemas.microsoft.com/office/drawing/2014/main" id="{C72960A8-DD14-0842-B169-E7E2B8ACDF2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01869" y="4779817"/>
            <a:ext cx="747796" cy="181841"/>
          </a:xfrm>
          <a:prstGeom prst="rect">
            <a:avLst/>
          </a:prstGeom>
        </p:spPr>
      </p:pic>
    </p:spTree>
    <p:extLst>
      <p:ext uri="{BB962C8B-B14F-4D97-AF65-F5344CB8AC3E}">
        <p14:creationId xmlns:p14="http://schemas.microsoft.com/office/powerpoint/2010/main" val="11047842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Diapositiva de título">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1A5A1555-BA57-FD4D-8107-BD876D885C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24100" y="317500"/>
            <a:ext cx="4495800" cy="4508500"/>
          </a:xfrm>
          <a:prstGeom prst="rect">
            <a:avLst/>
          </a:prstGeom>
        </p:spPr>
      </p:pic>
      <p:pic>
        <p:nvPicPr>
          <p:cNvPr id="10" name="Imagen 9">
            <a:extLst>
              <a:ext uri="{FF2B5EF4-FFF2-40B4-BE49-F238E27FC236}">
                <a16:creationId xmlns:a16="http://schemas.microsoft.com/office/drawing/2014/main" id="{C07D28C1-EE71-8A40-B8C8-ADEFE23450F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73400" y="4631585"/>
            <a:ext cx="2997200" cy="266700"/>
          </a:xfrm>
          <a:prstGeom prst="rect">
            <a:avLst/>
          </a:prstGeom>
        </p:spPr>
      </p:pic>
      <p:pic>
        <p:nvPicPr>
          <p:cNvPr id="14" name="Imagen 13">
            <a:extLst>
              <a:ext uri="{FF2B5EF4-FFF2-40B4-BE49-F238E27FC236}">
                <a16:creationId xmlns:a16="http://schemas.microsoft.com/office/drawing/2014/main" id="{65CC78B3-E14F-D346-942F-1CB4020BD60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52286" y="3195005"/>
            <a:ext cx="508000" cy="939800"/>
          </a:xfrm>
          <a:prstGeom prst="rect">
            <a:avLst/>
          </a:prstGeom>
        </p:spPr>
      </p:pic>
    </p:spTree>
    <p:extLst>
      <p:ext uri="{BB962C8B-B14F-4D97-AF65-F5344CB8AC3E}">
        <p14:creationId xmlns:p14="http://schemas.microsoft.com/office/powerpoint/2010/main" val="23824318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7BF06F29-903A-B346-9E5D-9AF6833E14F6}"/>
              </a:ext>
            </a:extLst>
          </p:cNvPr>
          <p:cNvPicPr>
            <a:picLocks noChangeAspect="1"/>
          </p:cNvPicPr>
          <p:nvPr userDrawn="1"/>
        </p:nvPicPr>
        <p:blipFill>
          <a:blip r:embed="rId2" cstate="screen">
            <a:alphaModFix amt="70000"/>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23560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_Diseño personalizado">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0A703DC-9A16-D24D-9F92-168ABEDFE40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pic>
        <p:nvPicPr>
          <p:cNvPr id="7" name="Imagen 6">
            <a:extLst>
              <a:ext uri="{FF2B5EF4-FFF2-40B4-BE49-F238E27FC236}">
                <a16:creationId xmlns:a16="http://schemas.microsoft.com/office/drawing/2014/main" id="{66998A93-6C22-434F-AC84-184FF21E95A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01869" y="4779817"/>
            <a:ext cx="747796" cy="181841"/>
          </a:xfrm>
          <a:prstGeom prst="rect">
            <a:avLst/>
          </a:prstGeom>
        </p:spPr>
      </p:pic>
    </p:spTree>
    <p:extLst>
      <p:ext uri="{BB962C8B-B14F-4D97-AF65-F5344CB8AC3E}">
        <p14:creationId xmlns:p14="http://schemas.microsoft.com/office/powerpoint/2010/main" val="37340426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1_Diseño personalizado">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0A703DC-9A16-D24D-9F92-168ABEDFE40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pic>
        <p:nvPicPr>
          <p:cNvPr id="7" name="Imagen 6">
            <a:extLst>
              <a:ext uri="{FF2B5EF4-FFF2-40B4-BE49-F238E27FC236}">
                <a16:creationId xmlns:a16="http://schemas.microsoft.com/office/drawing/2014/main" id="{C865BDFC-40D6-2C48-BB43-C6C101E551E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01869" y="4779817"/>
            <a:ext cx="747796" cy="181841"/>
          </a:xfrm>
          <a:prstGeom prst="rect">
            <a:avLst/>
          </a:prstGeom>
        </p:spPr>
      </p:pic>
    </p:spTree>
    <p:extLst>
      <p:ext uri="{BB962C8B-B14F-4D97-AF65-F5344CB8AC3E}">
        <p14:creationId xmlns:p14="http://schemas.microsoft.com/office/powerpoint/2010/main" val="18084705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2_Diseño personalizado">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0A703DC-9A16-D24D-9F92-168ABEDFE40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pic>
        <p:nvPicPr>
          <p:cNvPr id="7" name="Imagen 6">
            <a:extLst>
              <a:ext uri="{FF2B5EF4-FFF2-40B4-BE49-F238E27FC236}">
                <a16:creationId xmlns:a16="http://schemas.microsoft.com/office/drawing/2014/main" id="{1F028059-EC88-9741-98C6-9BDABBDC2FA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01869" y="4779817"/>
            <a:ext cx="747796" cy="181841"/>
          </a:xfrm>
          <a:prstGeom prst="rect">
            <a:avLst/>
          </a:prstGeom>
        </p:spPr>
      </p:pic>
    </p:spTree>
    <p:extLst>
      <p:ext uri="{BB962C8B-B14F-4D97-AF65-F5344CB8AC3E}">
        <p14:creationId xmlns:p14="http://schemas.microsoft.com/office/powerpoint/2010/main" val="33459595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3_Diseño personalizado">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0A703DC-9A16-D24D-9F92-168ABEDFE40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pic>
        <p:nvPicPr>
          <p:cNvPr id="7" name="Imagen 6">
            <a:extLst>
              <a:ext uri="{FF2B5EF4-FFF2-40B4-BE49-F238E27FC236}">
                <a16:creationId xmlns:a16="http://schemas.microsoft.com/office/drawing/2014/main" id="{6CFE29F3-510B-E642-A1C9-5A848F1C35C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01869" y="4779817"/>
            <a:ext cx="747796" cy="181841"/>
          </a:xfrm>
          <a:prstGeom prst="rect">
            <a:avLst/>
          </a:prstGeom>
        </p:spPr>
      </p:pic>
    </p:spTree>
    <p:extLst>
      <p:ext uri="{BB962C8B-B14F-4D97-AF65-F5344CB8AC3E}">
        <p14:creationId xmlns:p14="http://schemas.microsoft.com/office/powerpoint/2010/main" val="23576336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4_Diseño personalizado">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0A703DC-9A16-D24D-9F92-168ABEDFE40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pic>
        <p:nvPicPr>
          <p:cNvPr id="7" name="Imagen 6">
            <a:extLst>
              <a:ext uri="{FF2B5EF4-FFF2-40B4-BE49-F238E27FC236}">
                <a16:creationId xmlns:a16="http://schemas.microsoft.com/office/drawing/2014/main" id="{C74C3D8F-4FA6-1046-9002-50402F8BC35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01869" y="4779817"/>
            <a:ext cx="747796" cy="181841"/>
          </a:xfrm>
          <a:prstGeom prst="rect">
            <a:avLst/>
          </a:prstGeom>
        </p:spPr>
      </p:pic>
    </p:spTree>
    <p:extLst>
      <p:ext uri="{BB962C8B-B14F-4D97-AF65-F5344CB8AC3E}">
        <p14:creationId xmlns:p14="http://schemas.microsoft.com/office/powerpoint/2010/main" val="3260968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7BF06F29-903A-B346-9E5D-9AF6833E14F6}"/>
              </a:ext>
            </a:extLst>
          </p:cNvPr>
          <p:cNvPicPr>
            <a:picLocks noChangeAspect="1"/>
          </p:cNvPicPr>
          <p:nvPr userDrawn="1"/>
        </p:nvPicPr>
        <p:blipFill>
          <a:blip r:embed="rId2" cstate="screen">
            <a:alphaModFix amt="70000"/>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703803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Diseño personalizado">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0A703DC-9A16-D24D-9F92-168ABEDFE40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pic>
        <p:nvPicPr>
          <p:cNvPr id="7" name="Imagen 6">
            <a:extLst>
              <a:ext uri="{FF2B5EF4-FFF2-40B4-BE49-F238E27FC236}">
                <a16:creationId xmlns:a16="http://schemas.microsoft.com/office/drawing/2014/main" id="{7AC72963-CA05-0649-A033-CC098CFF3C2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01869" y="4779817"/>
            <a:ext cx="747796" cy="181841"/>
          </a:xfrm>
          <a:prstGeom prst="rect">
            <a:avLst/>
          </a:prstGeom>
        </p:spPr>
      </p:pic>
    </p:spTree>
    <p:extLst>
      <p:ext uri="{BB962C8B-B14F-4D97-AF65-F5344CB8AC3E}">
        <p14:creationId xmlns:p14="http://schemas.microsoft.com/office/powerpoint/2010/main" val="3150056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6_Diseño personalizado">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0A703DC-9A16-D24D-9F92-168ABEDFE40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pic>
        <p:nvPicPr>
          <p:cNvPr id="7" name="Imagen 6">
            <a:extLst>
              <a:ext uri="{FF2B5EF4-FFF2-40B4-BE49-F238E27FC236}">
                <a16:creationId xmlns:a16="http://schemas.microsoft.com/office/drawing/2014/main" id="{C0FDC54C-C702-EF4F-8734-006174BEB5A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01869" y="4779817"/>
            <a:ext cx="747796" cy="181841"/>
          </a:xfrm>
          <a:prstGeom prst="rect">
            <a:avLst/>
          </a:prstGeom>
        </p:spPr>
      </p:pic>
    </p:spTree>
    <p:extLst>
      <p:ext uri="{BB962C8B-B14F-4D97-AF65-F5344CB8AC3E}">
        <p14:creationId xmlns:p14="http://schemas.microsoft.com/office/powerpoint/2010/main" val="40763858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7_Diseño personalizado">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0A703DC-9A16-D24D-9F92-168ABEDFE40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pic>
        <p:nvPicPr>
          <p:cNvPr id="7" name="Imagen 6">
            <a:extLst>
              <a:ext uri="{FF2B5EF4-FFF2-40B4-BE49-F238E27FC236}">
                <a16:creationId xmlns:a16="http://schemas.microsoft.com/office/drawing/2014/main" id="{8BF8B8EC-83AD-2B44-BF31-11A5CD9B3F3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01869" y="4779817"/>
            <a:ext cx="747796" cy="181841"/>
          </a:xfrm>
          <a:prstGeom prst="rect">
            <a:avLst/>
          </a:prstGeom>
        </p:spPr>
      </p:pic>
    </p:spTree>
    <p:extLst>
      <p:ext uri="{BB962C8B-B14F-4D97-AF65-F5344CB8AC3E}">
        <p14:creationId xmlns:p14="http://schemas.microsoft.com/office/powerpoint/2010/main" val="1347323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8_Diseño personalizado">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0A703DC-9A16-D24D-9F92-168ABEDFE40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pic>
        <p:nvPicPr>
          <p:cNvPr id="7" name="Imagen 6">
            <a:extLst>
              <a:ext uri="{FF2B5EF4-FFF2-40B4-BE49-F238E27FC236}">
                <a16:creationId xmlns:a16="http://schemas.microsoft.com/office/drawing/2014/main" id="{131B8154-BD85-F042-A927-31F24AC89F1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01869" y="4779817"/>
            <a:ext cx="747796" cy="181841"/>
          </a:xfrm>
          <a:prstGeom prst="rect">
            <a:avLst/>
          </a:prstGeom>
        </p:spPr>
      </p:pic>
    </p:spTree>
    <p:extLst>
      <p:ext uri="{BB962C8B-B14F-4D97-AF65-F5344CB8AC3E}">
        <p14:creationId xmlns:p14="http://schemas.microsoft.com/office/powerpoint/2010/main" val="9733253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9_Diseño personalizado">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0A703DC-9A16-D24D-9F92-168ABEDFE40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pic>
        <p:nvPicPr>
          <p:cNvPr id="7" name="Imagen 6">
            <a:extLst>
              <a:ext uri="{FF2B5EF4-FFF2-40B4-BE49-F238E27FC236}">
                <a16:creationId xmlns:a16="http://schemas.microsoft.com/office/drawing/2014/main" id="{CF27AE27-127A-9F45-97D7-D49D94C81A2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01869" y="4779817"/>
            <a:ext cx="747796" cy="181841"/>
          </a:xfrm>
          <a:prstGeom prst="rect">
            <a:avLst/>
          </a:prstGeom>
        </p:spPr>
      </p:pic>
    </p:spTree>
    <p:extLst>
      <p:ext uri="{BB962C8B-B14F-4D97-AF65-F5344CB8AC3E}">
        <p14:creationId xmlns:p14="http://schemas.microsoft.com/office/powerpoint/2010/main" val="38732132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0_Diseño personalizado">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0A703DC-9A16-D24D-9F92-168ABEDFE40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pic>
        <p:nvPicPr>
          <p:cNvPr id="7" name="Imagen 6">
            <a:extLst>
              <a:ext uri="{FF2B5EF4-FFF2-40B4-BE49-F238E27FC236}">
                <a16:creationId xmlns:a16="http://schemas.microsoft.com/office/drawing/2014/main" id="{210C7177-5F9B-4D46-82F0-F35F5D390AA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01869" y="4779817"/>
            <a:ext cx="747796" cy="181841"/>
          </a:xfrm>
          <a:prstGeom prst="rect">
            <a:avLst/>
          </a:prstGeom>
        </p:spPr>
      </p:pic>
    </p:spTree>
    <p:extLst>
      <p:ext uri="{BB962C8B-B14F-4D97-AF65-F5344CB8AC3E}">
        <p14:creationId xmlns:p14="http://schemas.microsoft.com/office/powerpoint/2010/main" val="23040863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1_Diseño personalizado">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0A703DC-9A16-D24D-9F92-168ABEDFE40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pic>
        <p:nvPicPr>
          <p:cNvPr id="8" name="Imagen 7">
            <a:extLst>
              <a:ext uri="{FF2B5EF4-FFF2-40B4-BE49-F238E27FC236}">
                <a16:creationId xmlns:a16="http://schemas.microsoft.com/office/drawing/2014/main" id="{ECCD9F0C-FB43-9E41-A972-5D959ED3B0F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01869" y="4779817"/>
            <a:ext cx="747796" cy="181841"/>
          </a:xfrm>
          <a:prstGeom prst="rect">
            <a:avLst/>
          </a:prstGeom>
        </p:spPr>
      </p:pic>
    </p:spTree>
    <p:extLst>
      <p:ext uri="{BB962C8B-B14F-4D97-AF65-F5344CB8AC3E}">
        <p14:creationId xmlns:p14="http://schemas.microsoft.com/office/powerpoint/2010/main" val="37400335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2_Diseño personalizado">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0A703DC-9A16-D24D-9F92-168ABEDFE40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pic>
        <p:nvPicPr>
          <p:cNvPr id="8" name="Imagen 7">
            <a:extLst>
              <a:ext uri="{FF2B5EF4-FFF2-40B4-BE49-F238E27FC236}">
                <a16:creationId xmlns:a16="http://schemas.microsoft.com/office/drawing/2014/main" id="{0787767F-2EE3-0143-8798-1903E309B6A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01869" y="4779817"/>
            <a:ext cx="747796" cy="181841"/>
          </a:xfrm>
          <a:prstGeom prst="rect">
            <a:avLst/>
          </a:prstGeom>
        </p:spPr>
      </p:pic>
    </p:spTree>
    <p:extLst>
      <p:ext uri="{BB962C8B-B14F-4D97-AF65-F5344CB8AC3E}">
        <p14:creationId xmlns:p14="http://schemas.microsoft.com/office/powerpoint/2010/main" val="6557576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3_Diseño personalizado">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0A703DC-9A16-D24D-9F92-168ABEDFE40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pic>
        <p:nvPicPr>
          <p:cNvPr id="8" name="Imagen 7">
            <a:extLst>
              <a:ext uri="{FF2B5EF4-FFF2-40B4-BE49-F238E27FC236}">
                <a16:creationId xmlns:a16="http://schemas.microsoft.com/office/drawing/2014/main" id="{F05B30C8-5A7C-D54A-87DC-4A632A94DE3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01869" y="4779817"/>
            <a:ext cx="747796" cy="181841"/>
          </a:xfrm>
          <a:prstGeom prst="rect">
            <a:avLst/>
          </a:prstGeom>
        </p:spPr>
      </p:pic>
    </p:spTree>
    <p:extLst>
      <p:ext uri="{BB962C8B-B14F-4D97-AF65-F5344CB8AC3E}">
        <p14:creationId xmlns:p14="http://schemas.microsoft.com/office/powerpoint/2010/main" val="36302436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4_Diseño personalizado">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0A703DC-9A16-D24D-9F92-168ABEDFE40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pic>
        <p:nvPicPr>
          <p:cNvPr id="7" name="Imagen 6">
            <a:extLst>
              <a:ext uri="{FF2B5EF4-FFF2-40B4-BE49-F238E27FC236}">
                <a16:creationId xmlns:a16="http://schemas.microsoft.com/office/drawing/2014/main" id="{48CA64D7-1B27-2C43-AA87-56A4D56E134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01869" y="4779817"/>
            <a:ext cx="747796" cy="181841"/>
          </a:xfrm>
          <a:prstGeom prst="rect">
            <a:avLst/>
          </a:prstGeom>
        </p:spPr>
      </p:pic>
    </p:spTree>
    <p:extLst>
      <p:ext uri="{BB962C8B-B14F-4D97-AF65-F5344CB8AC3E}">
        <p14:creationId xmlns:p14="http://schemas.microsoft.com/office/powerpoint/2010/main" val="29316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iseño personalizado">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33EC99C7-8F56-464E-A9DC-EB25712D1BF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33048"/>
            <a:ext cx="9144000" cy="5143500"/>
          </a:xfrm>
          <a:prstGeom prst="rect">
            <a:avLst/>
          </a:prstGeom>
        </p:spPr>
      </p:pic>
      <p:pic>
        <p:nvPicPr>
          <p:cNvPr id="9" name="Imagen 8">
            <a:extLst>
              <a:ext uri="{FF2B5EF4-FFF2-40B4-BE49-F238E27FC236}">
                <a16:creationId xmlns:a16="http://schemas.microsoft.com/office/drawing/2014/main" id="{96547313-A67F-594A-A949-1B92CDC33BD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flipH="1">
            <a:off x="6960141" y="27084"/>
            <a:ext cx="2150807" cy="5107551"/>
          </a:xfrm>
          <a:prstGeom prst="rect">
            <a:avLst/>
          </a:prstGeom>
        </p:spPr>
      </p:pic>
      <p:pic>
        <p:nvPicPr>
          <p:cNvPr id="10" name="Imagen 9">
            <a:extLst>
              <a:ext uri="{FF2B5EF4-FFF2-40B4-BE49-F238E27FC236}">
                <a16:creationId xmlns:a16="http://schemas.microsoft.com/office/drawing/2014/main" id="{F761F959-DD45-8C48-8E7A-0336A876C95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7960581" y="4608960"/>
            <a:ext cx="968087" cy="236279"/>
          </a:xfrm>
          <a:prstGeom prst="rect">
            <a:avLst/>
          </a:prstGeom>
        </p:spPr>
      </p:pic>
    </p:spTree>
    <p:extLst>
      <p:ext uri="{BB962C8B-B14F-4D97-AF65-F5344CB8AC3E}">
        <p14:creationId xmlns:p14="http://schemas.microsoft.com/office/powerpoint/2010/main" val="702329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5_Diseño personalizado">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0A703DC-9A16-D24D-9F92-168ABEDFE40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pic>
        <p:nvPicPr>
          <p:cNvPr id="8" name="Imagen 7">
            <a:extLst>
              <a:ext uri="{FF2B5EF4-FFF2-40B4-BE49-F238E27FC236}">
                <a16:creationId xmlns:a16="http://schemas.microsoft.com/office/drawing/2014/main" id="{D951778B-13DC-9F44-B0C0-C7BBB1A7AD3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01869" y="4779817"/>
            <a:ext cx="747796" cy="181841"/>
          </a:xfrm>
          <a:prstGeom prst="rect">
            <a:avLst/>
          </a:prstGeom>
        </p:spPr>
      </p:pic>
    </p:spTree>
    <p:extLst>
      <p:ext uri="{BB962C8B-B14F-4D97-AF65-F5344CB8AC3E}">
        <p14:creationId xmlns:p14="http://schemas.microsoft.com/office/powerpoint/2010/main" val="19096759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6_Diseño personalizado">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0A703DC-9A16-D24D-9F92-168ABEDFE40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pic>
        <p:nvPicPr>
          <p:cNvPr id="8" name="Imagen 7">
            <a:extLst>
              <a:ext uri="{FF2B5EF4-FFF2-40B4-BE49-F238E27FC236}">
                <a16:creationId xmlns:a16="http://schemas.microsoft.com/office/drawing/2014/main" id="{721EFAFC-CCA9-9447-A07B-8DEEDAE9E18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01869" y="4779817"/>
            <a:ext cx="747796" cy="181841"/>
          </a:xfrm>
          <a:prstGeom prst="rect">
            <a:avLst/>
          </a:prstGeom>
        </p:spPr>
      </p:pic>
    </p:spTree>
    <p:extLst>
      <p:ext uri="{BB962C8B-B14F-4D97-AF65-F5344CB8AC3E}">
        <p14:creationId xmlns:p14="http://schemas.microsoft.com/office/powerpoint/2010/main" val="1316535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1F99D8F2-D8BD-0C47-B8FD-D0D078B11085}"/>
              </a:ext>
            </a:extLst>
          </p:cNvPr>
          <p:cNvPicPr>
            <a:picLocks noChangeAspect="1"/>
          </p:cNvPicPr>
          <p:nvPr userDrawn="1"/>
        </p:nvPicPr>
        <p:blipFill>
          <a:blip r:embed="rId2" cstate="screen">
            <a:alphaModFix amt="50000"/>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6" name="Imagen 5">
            <a:extLst>
              <a:ext uri="{FF2B5EF4-FFF2-40B4-BE49-F238E27FC236}">
                <a16:creationId xmlns:a16="http://schemas.microsoft.com/office/drawing/2014/main" id="{05E1973C-EC84-7B4B-BDE5-04E06FDBB61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3532235"/>
            <a:ext cx="9144000" cy="1611265"/>
          </a:xfrm>
          <a:prstGeom prst="rect">
            <a:avLst/>
          </a:prstGeom>
        </p:spPr>
      </p:pic>
      <p:pic>
        <p:nvPicPr>
          <p:cNvPr id="8" name="Imagen 7">
            <a:extLst>
              <a:ext uri="{FF2B5EF4-FFF2-40B4-BE49-F238E27FC236}">
                <a16:creationId xmlns:a16="http://schemas.microsoft.com/office/drawing/2014/main" id="{44ECDDB6-8C19-4F48-921F-DFE0FE8BB61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483314" y="179364"/>
            <a:ext cx="482600" cy="406400"/>
          </a:xfrm>
          <a:prstGeom prst="rect">
            <a:avLst/>
          </a:prstGeom>
        </p:spPr>
      </p:pic>
    </p:spTree>
    <p:extLst>
      <p:ext uri="{BB962C8B-B14F-4D97-AF65-F5344CB8AC3E}">
        <p14:creationId xmlns:p14="http://schemas.microsoft.com/office/powerpoint/2010/main" val="2109999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iseño personalizado">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A1B0F77-5D0F-2C40-8FA4-F8C9359EF5D2}"/>
              </a:ext>
            </a:extLst>
          </p:cNvPr>
          <p:cNvPicPr>
            <a:picLocks noChangeAspect="1"/>
          </p:cNvPicPr>
          <p:nvPr userDrawn="1"/>
        </p:nvPicPr>
        <p:blipFill>
          <a:blip r:embed="rId2" cstate="screen">
            <a:alphaModFix amt="50000"/>
            <a:extLst>
              <a:ext uri="{28A0092B-C50C-407E-A947-70E740481C1C}">
                <a14:useLocalDpi xmlns:a14="http://schemas.microsoft.com/office/drawing/2010/main"/>
              </a:ext>
            </a:extLst>
          </a:blip>
          <a:srcRect/>
          <a:stretch/>
        </p:blipFill>
        <p:spPr>
          <a:xfrm>
            <a:off x="0" y="0"/>
            <a:ext cx="9144000" cy="5143500"/>
          </a:xfrm>
          <a:prstGeom prst="rect">
            <a:avLst/>
          </a:prstGeom>
        </p:spPr>
      </p:pic>
      <p:pic>
        <p:nvPicPr>
          <p:cNvPr id="6" name="Imagen 5">
            <a:extLst>
              <a:ext uri="{FF2B5EF4-FFF2-40B4-BE49-F238E27FC236}">
                <a16:creationId xmlns:a16="http://schemas.microsoft.com/office/drawing/2014/main" id="{E0266DE3-E766-9544-92FC-8DEB0D6E254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01869" y="4779817"/>
            <a:ext cx="747796" cy="181841"/>
          </a:xfrm>
          <a:prstGeom prst="rect">
            <a:avLst/>
          </a:prstGeom>
        </p:spPr>
      </p:pic>
    </p:spTree>
    <p:extLst>
      <p:ext uri="{BB962C8B-B14F-4D97-AF65-F5344CB8AC3E}">
        <p14:creationId xmlns:p14="http://schemas.microsoft.com/office/powerpoint/2010/main" val="151661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iseño personalizado">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A1B0F77-5D0F-2C40-8FA4-F8C9359EF5D2}"/>
              </a:ext>
            </a:extLst>
          </p:cNvPr>
          <p:cNvPicPr>
            <a:picLocks noChangeAspect="1"/>
          </p:cNvPicPr>
          <p:nvPr userDrawn="1"/>
        </p:nvPicPr>
        <p:blipFill>
          <a:blip r:embed="rId2" cstate="screen">
            <a:alphaModFix amt="50000"/>
            <a:extLst>
              <a:ext uri="{28A0092B-C50C-407E-A947-70E740481C1C}">
                <a14:useLocalDpi xmlns:a14="http://schemas.microsoft.com/office/drawing/2010/main"/>
              </a:ext>
            </a:extLst>
          </a:blip>
          <a:srcRect/>
          <a:stretch/>
        </p:blipFill>
        <p:spPr>
          <a:xfrm>
            <a:off x="0" y="0"/>
            <a:ext cx="9144000" cy="5143500"/>
          </a:xfrm>
          <a:prstGeom prst="rect">
            <a:avLst/>
          </a:prstGeom>
        </p:spPr>
      </p:pic>
      <p:pic>
        <p:nvPicPr>
          <p:cNvPr id="4" name="Imagen 3">
            <a:extLst>
              <a:ext uri="{FF2B5EF4-FFF2-40B4-BE49-F238E27FC236}">
                <a16:creationId xmlns:a16="http://schemas.microsoft.com/office/drawing/2014/main" id="{91AA6ECD-06A6-0748-A484-EEA520EA7AE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01869" y="4779817"/>
            <a:ext cx="747796" cy="181841"/>
          </a:xfrm>
          <a:prstGeom prst="rect">
            <a:avLst/>
          </a:prstGeom>
        </p:spPr>
      </p:pic>
    </p:spTree>
    <p:extLst>
      <p:ext uri="{BB962C8B-B14F-4D97-AF65-F5344CB8AC3E}">
        <p14:creationId xmlns:p14="http://schemas.microsoft.com/office/powerpoint/2010/main" val="3513111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Diseño personalizado">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0A703DC-9A16-D24D-9F92-168ABEDFE40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pic>
        <p:nvPicPr>
          <p:cNvPr id="5" name="Imagen 4">
            <a:extLst>
              <a:ext uri="{FF2B5EF4-FFF2-40B4-BE49-F238E27FC236}">
                <a16:creationId xmlns:a16="http://schemas.microsoft.com/office/drawing/2014/main" id="{34C7FCD5-08A4-504C-A31C-F0F6ADB29A0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01869" y="4779817"/>
            <a:ext cx="747796" cy="181841"/>
          </a:xfrm>
          <a:prstGeom prst="rect">
            <a:avLst/>
          </a:prstGeom>
        </p:spPr>
      </p:pic>
    </p:spTree>
    <p:extLst>
      <p:ext uri="{BB962C8B-B14F-4D97-AF65-F5344CB8AC3E}">
        <p14:creationId xmlns:p14="http://schemas.microsoft.com/office/powerpoint/2010/main" val="960512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2_Diseño personalizado">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0A703DC-9A16-D24D-9F92-168ABEDFE403}"/>
              </a:ext>
            </a:extLst>
          </p:cNvPr>
          <p:cNvPicPr>
            <a:picLocks noChangeAspect="1"/>
          </p:cNvPicPr>
          <p:nvPr userDrawn="1"/>
        </p:nvPicPr>
        <p:blipFill>
          <a:blip r:embed="rId2" cstate="screen">
            <a:alphaModFix amt="85000"/>
            <a:extLst>
              <a:ext uri="{28A0092B-C50C-407E-A947-70E740481C1C}">
                <a14:useLocalDpi xmlns:a14="http://schemas.microsoft.com/office/drawing/2010/main"/>
              </a:ext>
            </a:extLst>
          </a:blip>
          <a:srcRect/>
          <a:stretch/>
        </p:blipFill>
        <p:spPr>
          <a:xfrm>
            <a:off x="0" y="0"/>
            <a:ext cx="9144000" cy="5143500"/>
          </a:xfrm>
          <a:prstGeom prst="rect">
            <a:avLst/>
          </a:prstGeom>
        </p:spPr>
      </p:pic>
      <p:pic>
        <p:nvPicPr>
          <p:cNvPr id="5" name="Imagen 4">
            <a:extLst>
              <a:ext uri="{FF2B5EF4-FFF2-40B4-BE49-F238E27FC236}">
                <a16:creationId xmlns:a16="http://schemas.microsoft.com/office/drawing/2014/main" id="{BA8BA6B1-5C86-3D45-9ED2-95A5893B96C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01869" y="4779817"/>
            <a:ext cx="747796" cy="181841"/>
          </a:xfrm>
          <a:prstGeom prst="rect">
            <a:avLst/>
          </a:prstGeom>
        </p:spPr>
      </p:pic>
    </p:spTree>
    <p:extLst>
      <p:ext uri="{BB962C8B-B14F-4D97-AF65-F5344CB8AC3E}">
        <p14:creationId xmlns:p14="http://schemas.microsoft.com/office/powerpoint/2010/main" val="1222252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3_Diseño personalizado">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0A703DC-9A16-D24D-9F92-168ABEDFE40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pic>
        <p:nvPicPr>
          <p:cNvPr id="5" name="Imagen 4">
            <a:extLst>
              <a:ext uri="{FF2B5EF4-FFF2-40B4-BE49-F238E27FC236}">
                <a16:creationId xmlns:a16="http://schemas.microsoft.com/office/drawing/2014/main" id="{BD85EDDB-48E9-EA49-B979-022BB65F053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01869" y="4779817"/>
            <a:ext cx="747796" cy="181841"/>
          </a:xfrm>
          <a:prstGeom prst="rect">
            <a:avLst/>
          </a:prstGeom>
        </p:spPr>
      </p:pic>
    </p:spTree>
    <p:extLst>
      <p:ext uri="{BB962C8B-B14F-4D97-AF65-F5344CB8AC3E}">
        <p14:creationId xmlns:p14="http://schemas.microsoft.com/office/powerpoint/2010/main" val="2926028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3481401"/>
      </p:ext>
    </p:extLst>
  </p:cSld>
  <p:clrMap bg1="lt1" tx1="dk1" bg2="lt2" tx2="dk2" accent1="accent1" accent2="accent2" accent3="accent3" accent4="accent4" accent5="accent5" accent6="accent6" hlink="hlink" folHlink="folHlink"/>
  <p:sldLayoutIdLst>
    <p:sldLayoutId id="2147483661" r:id="rId1"/>
    <p:sldLayoutId id="2147483677" r:id="rId2"/>
    <p:sldLayoutId id="2147483665" r:id="rId3"/>
    <p:sldLayoutId id="2147483663" r:id="rId4"/>
    <p:sldLayoutId id="2147483666" r:id="rId5"/>
    <p:sldLayoutId id="2147483676" r:id="rId6"/>
    <p:sldLayoutId id="2147483669" r:id="rId7"/>
    <p:sldLayoutId id="2147483674" r:id="rId8"/>
    <p:sldLayoutId id="2147483675" r:id="rId9"/>
    <p:sldLayoutId id="2147483670" r:id="rId10"/>
    <p:sldLayoutId id="2147483679" r:id="rId11"/>
    <p:sldLayoutId id="2147483680" r:id="rId12"/>
    <p:sldLayoutId id="2147483700"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6523245"/>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Imagen 30">
            <a:extLst>
              <a:ext uri="{FF2B5EF4-FFF2-40B4-BE49-F238E27FC236}">
                <a16:creationId xmlns:a16="http://schemas.microsoft.com/office/drawing/2014/main" id="{9E614D1A-2BAB-544B-9946-49275EBC0C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48267" y="4411421"/>
            <a:ext cx="2501900" cy="419100"/>
          </a:xfrm>
          <a:prstGeom prst="rect">
            <a:avLst/>
          </a:prstGeom>
        </p:spPr>
      </p:pic>
      <p:pic>
        <p:nvPicPr>
          <p:cNvPr id="33" name="Imagen 32">
            <a:extLst>
              <a:ext uri="{FF2B5EF4-FFF2-40B4-BE49-F238E27FC236}">
                <a16:creationId xmlns:a16="http://schemas.microsoft.com/office/drawing/2014/main" id="{E24FA7B5-2410-7844-92E6-62E5970B3BA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5100" y="2081449"/>
            <a:ext cx="76200" cy="850900"/>
          </a:xfrm>
          <a:prstGeom prst="rect">
            <a:avLst/>
          </a:prstGeom>
        </p:spPr>
      </p:pic>
      <p:sp>
        <p:nvSpPr>
          <p:cNvPr id="6" name="Rectángulo 2"/>
          <p:cNvSpPr/>
          <p:nvPr/>
        </p:nvSpPr>
        <p:spPr>
          <a:xfrm>
            <a:off x="165100" y="4620971"/>
            <a:ext cx="2028119" cy="507831"/>
          </a:xfrm>
          <a:prstGeom prst="rect">
            <a:avLst/>
          </a:prstGeom>
        </p:spPr>
        <p:txBody>
          <a:bodyPr wrap="none">
            <a:spAutoFit/>
          </a:bodyPr>
          <a:lstStyle/>
          <a:p>
            <a:r>
              <a:rPr lang="es-ES_tradnl" sz="900" dirty="0">
                <a:solidFill>
                  <a:schemeClr val="bg2">
                    <a:lumMod val="50000"/>
                  </a:schemeClr>
                </a:solidFill>
                <a:latin typeface="Century Gothic" panose="020B0502020202020204" pitchFamily="34" charset="0"/>
              </a:rPr>
              <a:t>Código MIS-4-1-3-FR07 Versión 08</a:t>
            </a:r>
          </a:p>
          <a:p>
            <a:endParaRPr lang="es-ES_tradnl" sz="900" dirty="0">
              <a:solidFill>
                <a:schemeClr val="bg2">
                  <a:lumMod val="50000"/>
                </a:schemeClr>
              </a:solidFill>
              <a:latin typeface="Century Gothic" panose="020B0502020202020204" pitchFamily="34" charset="0"/>
            </a:endParaRPr>
          </a:p>
          <a:p>
            <a:r>
              <a:rPr lang="es-ES_tradnl" sz="900" dirty="0">
                <a:solidFill>
                  <a:schemeClr val="bg2">
                    <a:lumMod val="50000"/>
                  </a:schemeClr>
                </a:solidFill>
                <a:latin typeface="Century Gothic" panose="020B0502020202020204" pitchFamily="34" charset="0"/>
              </a:rPr>
              <a:t>Clasificación:  Pública</a:t>
            </a:r>
          </a:p>
        </p:txBody>
      </p:sp>
      <p:sp>
        <p:nvSpPr>
          <p:cNvPr id="8" name="CuadroTexto 7">
            <a:extLst>
              <a:ext uri="{FF2B5EF4-FFF2-40B4-BE49-F238E27FC236}">
                <a16:creationId xmlns:a16="http://schemas.microsoft.com/office/drawing/2014/main" id="{4E18676C-B535-4C3D-99EF-1FB9AE031EB2}"/>
              </a:ext>
            </a:extLst>
          </p:cNvPr>
          <p:cNvSpPr txBox="1"/>
          <p:nvPr/>
        </p:nvSpPr>
        <p:spPr>
          <a:xfrm>
            <a:off x="2598475" y="2179796"/>
            <a:ext cx="5623867" cy="1323439"/>
          </a:xfrm>
          <a:prstGeom prst="rect">
            <a:avLst/>
          </a:prstGeom>
          <a:noFill/>
        </p:spPr>
        <p:txBody>
          <a:bodyPr wrap="square" rtlCol="0">
            <a:spAutoFit/>
          </a:bodyPr>
          <a:lstStyle/>
          <a:p>
            <a:pPr algn="r" defTabSz="914378"/>
            <a:r>
              <a:rPr lang="es-MX" sz="2800" b="1" dirty="0">
                <a:solidFill>
                  <a:srgbClr val="FF7500"/>
                </a:solidFill>
                <a:latin typeface="Century Gothic" panose="020B0502020202020204" pitchFamily="34" charset="0"/>
              </a:rPr>
              <a:t>Relaciones igualitarias en ambientes laborales. </a:t>
            </a:r>
          </a:p>
          <a:p>
            <a:pPr algn="r" defTabSz="914378"/>
            <a:r>
              <a:rPr lang="es-MX" sz="2000" dirty="0">
                <a:solidFill>
                  <a:srgbClr val="FF7500"/>
                </a:solidFill>
                <a:latin typeface="Century Gothic" panose="020B0502020202020204" pitchFamily="34" charset="0"/>
              </a:rPr>
              <a:t>Algunos elementos para su aplicación</a:t>
            </a:r>
            <a:r>
              <a:rPr lang="es-MX" sz="2400" b="1" dirty="0">
                <a:solidFill>
                  <a:srgbClr val="FF7500"/>
                </a:solidFill>
                <a:latin typeface="Century Gothic" panose="020B0502020202020204" pitchFamily="34" charset="0"/>
              </a:rPr>
              <a:t>. </a:t>
            </a:r>
          </a:p>
        </p:txBody>
      </p:sp>
      <p:cxnSp>
        <p:nvCxnSpPr>
          <p:cNvPr id="10" name="Conector recto 9">
            <a:extLst>
              <a:ext uri="{FF2B5EF4-FFF2-40B4-BE49-F238E27FC236}">
                <a16:creationId xmlns:a16="http://schemas.microsoft.com/office/drawing/2014/main" id="{A16FAE19-7AD2-48AD-A3C8-834BABF31CC0}"/>
              </a:ext>
            </a:extLst>
          </p:cNvPr>
          <p:cNvCxnSpPr>
            <a:cxnSpLocks/>
          </p:cNvCxnSpPr>
          <p:nvPr/>
        </p:nvCxnSpPr>
        <p:spPr>
          <a:xfrm>
            <a:off x="2598475" y="367936"/>
            <a:ext cx="4504841" cy="0"/>
          </a:xfrm>
          <a:prstGeom prst="line">
            <a:avLst/>
          </a:prstGeom>
          <a:ln w="127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45094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360D199-B377-FCE5-8CCB-756DC0C757A9}"/>
              </a:ext>
            </a:extLst>
          </p:cNvPr>
          <p:cNvSpPr txBox="1"/>
          <p:nvPr/>
        </p:nvSpPr>
        <p:spPr>
          <a:xfrm>
            <a:off x="1617171" y="243252"/>
            <a:ext cx="6041035" cy="1257452"/>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s-MX" sz="3100" b="1" kern="1200" dirty="0">
                <a:solidFill>
                  <a:schemeClr val="accent2"/>
                </a:solidFill>
                <a:effectLst/>
                <a:latin typeface="Century Gothic" panose="020B0502020202020204" pitchFamily="34" charset="0"/>
                <a:ea typeface="+mj-ea"/>
                <a:cs typeface="+mj-cs"/>
              </a:rPr>
              <a:t>Algunas acciones para avanzar. </a:t>
            </a:r>
          </a:p>
          <a:p>
            <a:pPr algn="ctr" defTabSz="914400">
              <a:lnSpc>
                <a:spcPct val="90000"/>
              </a:lnSpc>
              <a:spcBef>
                <a:spcPct val="0"/>
              </a:spcBef>
              <a:spcAft>
                <a:spcPts val="600"/>
              </a:spcAft>
            </a:pPr>
            <a:endParaRPr lang="en-US" sz="3100" b="1" kern="1200" dirty="0">
              <a:solidFill>
                <a:schemeClr val="accent2"/>
              </a:solidFill>
              <a:latin typeface="Century Gothic" panose="020B0502020202020204" pitchFamily="34" charset="0"/>
              <a:ea typeface="+mj-ea"/>
              <a:cs typeface="+mj-cs"/>
            </a:endParaRPr>
          </a:p>
        </p:txBody>
      </p:sp>
      <p:sp>
        <p:nvSpPr>
          <p:cNvPr id="5" name="CuadroTexto 4">
            <a:extLst>
              <a:ext uri="{FF2B5EF4-FFF2-40B4-BE49-F238E27FC236}">
                <a16:creationId xmlns:a16="http://schemas.microsoft.com/office/drawing/2014/main" id="{6FE62C21-56FA-A97B-34E1-C703371B1A1E}"/>
              </a:ext>
            </a:extLst>
          </p:cNvPr>
          <p:cNvSpPr txBox="1"/>
          <p:nvPr/>
        </p:nvSpPr>
        <p:spPr>
          <a:xfrm>
            <a:off x="732263" y="1345581"/>
            <a:ext cx="7679473" cy="3285892"/>
          </a:xfrm>
          <a:prstGeom prst="rect">
            <a:avLst/>
          </a:prstGeom>
        </p:spPr>
        <p:txBody>
          <a:bodyPr vert="horz" lIns="91440" tIns="45720" rIns="91440" bIns="45720" rtlCol="0">
            <a:noAutofit/>
          </a:bodyPr>
          <a:lstStyle/>
          <a:p>
            <a:pPr algn="just" defTabSz="914400">
              <a:lnSpc>
                <a:spcPct val="90000"/>
              </a:lnSpc>
              <a:spcAft>
                <a:spcPts val="600"/>
              </a:spcAft>
            </a:pPr>
            <a:r>
              <a:rPr lang="en-US" sz="1500" b="1" dirty="0" err="1">
                <a:latin typeface="Century Gothic" panose="020B0502020202020204" pitchFamily="34" charset="0"/>
              </a:rPr>
              <a:t>Gestión</a:t>
            </a:r>
            <a:r>
              <a:rPr lang="en-US" sz="1500" b="1" dirty="0">
                <a:latin typeface="Century Gothic" panose="020B0502020202020204" pitchFamily="34" charset="0"/>
              </a:rPr>
              <a:t> </a:t>
            </a:r>
            <a:r>
              <a:rPr lang="en-US" sz="1500" b="1" dirty="0" err="1">
                <a:latin typeface="Century Gothic" panose="020B0502020202020204" pitchFamily="34" charset="0"/>
              </a:rPr>
              <a:t>empresarial</a:t>
            </a:r>
            <a:r>
              <a:rPr lang="en-US" sz="1500" b="1" dirty="0">
                <a:latin typeface="Century Gothic" panose="020B0502020202020204" pitchFamily="34" charset="0"/>
              </a:rPr>
              <a:t> </a:t>
            </a:r>
            <a:r>
              <a:rPr lang="en-US" sz="1500" b="1" dirty="0" err="1">
                <a:latin typeface="Century Gothic" panose="020B0502020202020204" pitchFamily="34" charset="0"/>
              </a:rPr>
              <a:t>orientada</a:t>
            </a:r>
            <a:r>
              <a:rPr lang="en-US" sz="1500" b="1" dirty="0">
                <a:latin typeface="Century Gothic" panose="020B0502020202020204" pitchFamily="34" charset="0"/>
              </a:rPr>
              <a:t> </a:t>
            </a:r>
            <a:r>
              <a:rPr lang="en-US" sz="1500" b="1" dirty="0" err="1">
                <a:latin typeface="Century Gothic" panose="020B0502020202020204" pitchFamily="34" charset="0"/>
              </a:rPr>
              <a:t>hacia</a:t>
            </a:r>
            <a:r>
              <a:rPr lang="en-US" sz="1500" b="1" dirty="0">
                <a:latin typeface="Century Gothic" panose="020B0502020202020204" pitchFamily="34" charset="0"/>
              </a:rPr>
              <a:t> la </a:t>
            </a:r>
            <a:r>
              <a:rPr lang="en-US" sz="1500" b="1" dirty="0" err="1">
                <a:latin typeface="Century Gothic" panose="020B0502020202020204" pitchFamily="34" charset="0"/>
              </a:rPr>
              <a:t>igualdad</a:t>
            </a:r>
            <a:r>
              <a:rPr lang="en-US" sz="1500" b="1" dirty="0">
                <a:latin typeface="Century Gothic" panose="020B0502020202020204" pitchFamily="34" charset="0"/>
              </a:rPr>
              <a:t>: </a:t>
            </a:r>
          </a:p>
          <a:p>
            <a:pPr marL="285750" indent="-285750" algn="just" defTabSz="914400">
              <a:lnSpc>
                <a:spcPct val="90000"/>
              </a:lnSpc>
              <a:spcAft>
                <a:spcPts val="600"/>
              </a:spcAft>
              <a:buFont typeface="Arial" panose="020B0604020202020204" pitchFamily="34" charset="0"/>
              <a:buChar char="•"/>
            </a:pPr>
            <a:endParaRPr lang="en-US" sz="1500" dirty="0">
              <a:latin typeface="Century Gothic" panose="020B0502020202020204" pitchFamily="34" charset="0"/>
            </a:endParaRPr>
          </a:p>
          <a:p>
            <a:pPr marL="285750" indent="-285750" algn="just" defTabSz="914400">
              <a:lnSpc>
                <a:spcPct val="90000"/>
              </a:lnSpc>
              <a:spcAft>
                <a:spcPts val="600"/>
              </a:spcAft>
              <a:buFont typeface="Arial" panose="020B0604020202020204" pitchFamily="34" charset="0"/>
              <a:buChar char="•"/>
            </a:pPr>
            <a:r>
              <a:rPr lang="es-MX" sz="1500" dirty="0">
                <a:latin typeface="Century Gothic" panose="020B0502020202020204" pitchFamily="34" charset="0"/>
              </a:rPr>
              <a:t>Comprométase con la promoción de los derechos humanos e igualdad de las mujeres, incorporándolo a sus políticas, procesos, operaciones y actividades, haciéndolo de manera explícita desde la alta dirección de la empresa u organización</a:t>
            </a:r>
          </a:p>
          <a:p>
            <a:pPr marL="285750" indent="-285750" algn="just" defTabSz="914400">
              <a:lnSpc>
                <a:spcPct val="90000"/>
              </a:lnSpc>
              <a:spcAft>
                <a:spcPts val="600"/>
              </a:spcAft>
              <a:buFont typeface="Arial" panose="020B0604020202020204" pitchFamily="34" charset="0"/>
              <a:buChar char="•"/>
            </a:pPr>
            <a:r>
              <a:rPr lang="es-MX" sz="1500" dirty="0">
                <a:latin typeface="Century Gothic" panose="020B0502020202020204" pitchFamily="34" charset="0"/>
              </a:rPr>
              <a:t>Evalúe de manera diferenciada cómo sus políticas y operaciones afectan a sus trabajadores, trabajadoras y a las comunidades en donde opera. </a:t>
            </a:r>
          </a:p>
          <a:p>
            <a:pPr marL="285750" indent="-285750" algn="just" defTabSz="914400">
              <a:lnSpc>
                <a:spcPct val="90000"/>
              </a:lnSpc>
              <a:spcAft>
                <a:spcPts val="600"/>
              </a:spcAft>
              <a:buFont typeface="Arial" panose="020B0604020202020204" pitchFamily="34" charset="0"/>
              <a:buChar char="•"/>
            </a:pPr>
            <a:r>
              <a:rPr lang="es-MX" sz="1500" dirty="0">
                <a:latin typeface="Century Gothic" panose="020B0502020202020204" pitchFamily="34" charset="0"/>
              </a:rPr>
              <a:t>Tome medidas pertinentes para mitigar el riesgo de generar un impacto negativo en su equipo y el entorno, sin olvidar las características mencionadas.</a:t>
            </a:r>
          </a:p>
          <a:p>
            <a:pPr marL="285750" indent="-285750" algn="just" defTabSz="914400">
              <a:lnSpc>
                <a:spcPct val="90000"/>
              </a:lnSpc>
              <a:spcAft>
                <a:spcPts val="600"/>
              </a:spcAft>
              <a:buFont typeface="Arial" panose="020B0604020202020204" pitchFamily="34" charset="0"/>
              <a:buChar char="•"/>
            </a:pPr>
            <a:r>
              <a:rPr lang="es-MX" sz="1500" dirty="0">
                <a:latin typeface="Century Gothic" panose="020B0502020202020204" pitchFamily="34" charset="0"/>
              </a:rPr>
              <a:t>Promueva el respeto de los derechos de mujeres y paz en toda la cadena de valor del negocio y tome medidas en caso de que se afecten estos derechos, en especial frente a sus proveedores.</a:t>
            </a:r>
            <a:endParaRPr lang="en-US" sz="1500" dirty="0">
              <a:latin typeface="Century Gothic" panose="020B0502020202020204" pitchFamily="34" charset="0"/>
            </a:endParaRPr>
          </a:p>
        </p:txBody>
      </p:sp>
    </p:spTree>
    <p:extLst>
      <p:ext uri="{BB962C8B-B14F-4D97-AF65-F5344CB8AC3E}">
        <p14:creationId xmlns:p14="http://schemas.microsoft.com/office/powerpoint/2010/main" val="3280672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360D199-B377-FCE5-8CCB-756DC0C757A9}"/>
              </a:ext>
            </a:extLst>
          </p:cNvPr>
          <p:cNvSpPr txBox="1"/>
          <p:nvPr/>
        </p:nvSpPr>
        <p:spPr>
          <a:xfrm>
            <a:off x="1698947" y="354764"/>
            <a:ext cx="6041035" cy="1257452"/>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s-MX" sz="3100" b="1" kern="1200" dirty="0">
                <a:solidFill>
                  <a:schemeClr val="accent2"/>
                </a:solidFill>
                <a:effectLst/>
                <a:latin typeface="Century Gothic" panose="020B0502020202020204" pitchFamily="34" charset="0"/>
                <a:ea typeface="+mj-ea"/>
                <a:cs typeface="+mj-cs"/>
              </a:rPr>
              <a:t>Algunas acciones para avanzar. </a:t>
            </a:r>
          </a:p>
          <a:p>
            <a:pPr algn="ctr" defTabSz="914400">
              <a:lnSpc>
                <a:spcPct val="90000"/>
              </a:lnSpc>
              <a:spcBef>
                <a:spcPct val="0"/>
              </a:spcBef>
              <a:spcAft>
                <a:spcPts val="600"/>
              </a:spcAft>
            </a:pPr>
            <a:endParaRPr lang="en-US" sz="3100" b="1" kern="1200" dirty="0">
              <a:solidFill>
                <a:schemeClr val="accent2"/>
              </a:solidFill>
              <a:latin typeface="Century Gothic" panose="020B0502020202020204" pitchFamily="34" charset="0"/>
              <a:ea typeface="+mj-ea"/>
              <a:cs typeface="+mj-cs"/>
            </a:endParaRPr>
          </a:p>
        </p:txBody>
      </p:sp>
      <p:sp>
        <p:nvSpPr>
          <p:cNvPr id="5" name="CuadroTexto 4">
            <a:extLst>
              <a:ext uri="{FF2B5EF4-FFF2-40B4-BE49-F238E27FC236}">
                <a16:creationId xmlns:a16="http://schemas.microsoft.com/office/drawing/2014/main" id="{6FE62C21-56FA-A97B-34E1-C703371B1A1E}"/>
              </a:ext>
            </a:extLst>
          </p:cNvPr>
          <p:cNvSpPr txBox="1"/>
          <p:nvPr/>
        </p:nvSpPr>
        <p:spPr>
          <a:xfrm>
            <a:off x="931766" y="1821366"/>
            <a:ext cx="7575396" cy="3196693"/>
          </a:xfrm>
          <a:prstGeom prst="rect">
            <a:avLst/>
          </a:prstGeom>
        </p:spPr>
        <p:txBody>
          <a:bodyPr vert="horz" lIns="91440" tIns="45720" rIns="91440" bIns="45720" rtlCol="0">
            <a:noAutofit/>
          </a:bodyPr>
          <a:lstStyle/>
          <a:p>
            <a:pPr algn="just" defTabSz="914400">
              <a:lnSpc>
                <a:spcPct val="90000"/>
              </a:lnSpc>
              <a:spcAft>
                <a:spcPts val="600"/>
              </a:spcAft>
            </a:pPr>
            <a:r>
              <a:rPr lang="en-US" sz="1500" b="1" dirty="0" err="1">
                <a:latin typeface="Century Gothic" panose="020B0502020202020204" pitchFamily="34" charset="0"/>
              </a:rPr>
              <a:t>Fomación</a:t>
            </a:r>
            <a:r>
              <a:rPr lang="en-US" sz="1500" b="1" dirty="0">
                <a:latin typeface="Century Gothic" panose="020B0502020202020204" pitchFamily="34" charset="0"/>
              </a:rPr>
              <a:t> de </a:t>
            </a:r>
            <a:r>
              <a:rPr lang="en-US" sz="1500" b="1" dirty="0" err="1">
                <a:latin typeface="Century Gothic" panose="020B0502020202020204" pitchFamily="34" charset="0"/>
              </a:rPr>
              <a:t>liderazgos</a:t>
            </a:r>
            <a:r>
              <a:rPr lang="en-US" sz="1500" b="1" dirty="0">
                <a:latin typeface="Century Gothic" panose="020B0502020202020204" pitchFamily="34" charset="0"/>
              </a:rPr>
              <a:t>: </a:t>
            </a:r>
          </a:p>
          <a:p>
            <a:pPr marL="285750" indent="-285750" algn="just" defTabSz="914400">
              <a:lnSpc>
                <a:spcPct val="90000"/>
              </a:lnSpc>
              <a:spcAft>
                <a:spcPts val="600"/>
              </a:spcAft>
              <a:buFont typeface="Arial" panose="020B0604020202020204" pitchFamily="34" charset="0"/>
              <a:buChar char="•"/>
            </a:pPr>
            <a:endParaRPr lang="en-US" sz="1500" dirty="0">
              <a:latin typeface="Century Gothic" panose="020B0502020202020204" pitchFamily="34" charset="0"/>
            </a:endParaRPr>
          </a:p>
          <a:p>
            <a:pPr marL="285750" indent="-285750" algn="just" defTabSz="914400">
              <a:lnSpc>
                <a:spcPct val="90000"/>
              </a:lnSpc>
              <a:spcAft>
                <a:spcPts val="600"/>
              </a:spcAft>
              <a:buFont typeface="Arial" panose="020B0604020202020204" pitchFamily="34" charset="0"/>
              <a:buChar char="•"/>
            </a:pPr>
            <a:r>
              <a:rPr lang="es-MX" sz="1500" dirty="0">
                <a:latin typeface="Century Gothic" panose="020B0502020202020204" pitchFamily="34" charset="0"/>
              </a:rPr>
              <a:t>Fomente la participación ciudadana y la participación política de mujeres. Para ello, genere espacios de formación y debate que fortalezcan las competencias de liderazgo y concertación de las mujeres.</a:t>
            </a:r>
          </a:p>
          <a:p>
            <a:pPr marL="285750" indent="-285750" algn="just" defTabSz="914400">
              <a:lnSpc>
                <a:spcPct val="90000"/>
              </a:lnSpc>
              <a:spcAft>
                <a:spcPts val="600"/>
              </a:spcAft>
              <a:buFont typeface="Arial" panose="020B0604020202020204" pitchFamily="34" charset="0"/>
              <a:buChar char="•"/>
            </a:pPr>
            <a:r>
              <a:rPr lang="es-MX" sz="1500" dirty="0">
                <a:latin typeface="Century Gothic" panose="020B0502020202020204" pitchFamily="34" charset="0"/>
              </a:rPr>
              <a:t>Impulse la participación activa de mujeres en los procesos de formulación y ejecución de políticas públicas que tengan efecto sobre sus derechos.</a:t>
            </a:r>
            <a:endParaRPr lang="en-US" sz="1500" dirty="0">
              <a:latin typeface="Century Gothic" panose="020B0502020202020204" pitchFamily="34" charset="0"/>
            </a:endParaRPr>
          </a:p>
        </p:txBody>
      </p:sp>
    </p:spTree>
    <p:extLst>
      <p:ext uri="{BB962C8B-B14F-4D97-AF65-F5344CB8AC3E}">
        <p14:creationId xmlns:p14="http://schemas.microsoft.com/office/powerpoint/2010/main" val="3256001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C920ABA4-486F-4F99-9E76-49A28C138B62}"/>
              </a:ext>
            </a:extLst>
          </p:cNvPr>
          <p:cNvSpPr txBox="1"/>
          <p:nvPr/>
        </p:nvSpPr>
        <p:spPr>
          <a:xfrm>
            <a:off x="487181" y="414237"/>
            <a:ext cx="6041035" cy="1257452"/>
          </a:xfrm>
          <a:prstGeom prst="rect">
            <a:avLst/>
          </a:prstGeom>
        </p:spPr>
        <p:txBody>
          <a:bodyPr vert="horz" lIns="91440" tIns="45720" rIns="91440" bIns="45720" rtlCol="0" anchor="ctr">
            <a:normAutofit fontScale="92500" lnSpcReduction="10000"/>
          </a:bodyPr>
          <a:lstStyle/>
          <a:p>
            <a:pPr algn="ctr" defTabSz="914400">
              <a:lnSpc>
                <a:spcPct val="90000"/>
              </a:lnSpc>
              <a:spcBef>
                <a:spcPct val="0"/>
              </a:spcBef>
              <a:spcAft>
                <a:spcPts val="600"/>
              </a:spcAft>
            </a:pPr>
            <a:r>
              <a:rPr lang="es-MX" sz="3100" b="1" kern="1200" dirty="0">
                <a:solidFill>
                  <a:schemeClr val="accent2"/>
                </a:solidFill>
                <a:effectLst/>
                <a:latin typeface="Century Gothic" panose="020B0502020202020204" pitchFamily="34" charset="0"/>
                <a:ea typeface="+mj-ea"/>
                <a:cs typeface="+mj-cs"/>
              </a:rPr>
              <a:t>Superemos algunas barreras: hablemos de violencias basadas en género. </a:t>
            </a:r>
          </a:p>
          <a:p>
            <a:pPr algn="ctr" defTabSz="914400">
              <a:lnSpc>
                <a:spcPct val="90000"/>
              </a:lnSpc>
              <a:spcBef>
                <a:spcPct val="0"/>
              </a:spcBef>
              <a:spcAft>
                <a:spcPts val="600"/>
              </a:spcAft>
            </a:pPr>
            <a:endParaRPr lang="en-US" sz="3100" b="1" kern="1200" dirty="0">
              <a:solidFill>
                <a:schemeClr val="accent2"/>
              </a:solidFill>
              <a:latin typeface="Century Gothic" panose="020B0502020202020204" pitchFamily="34" charset="0"/>
              <a:ea typeface="+mj-ea"/>
              <a:cs typeface="+mj-cs"/>
            </a:endParaRPr>
          </a:p>
        </p:txBody>
      </p:sp>
      <p:sp>
        <p:nvSpPr>
          <p:cNvPr id="4" name="CuadroTexto 3">
            <a:extLst>
              <a:ext uri="{FF2B5EF4-FFF2-40B4-BE49-F238E27FC236}">
                <a16:creationId xmlns:a16="http://schemas.microsoft.com/office/drawing/2014/main" id="{B9591518-CF69-47F6-A8E2-2BFB047847AD}"/>
              </a:ext>
            </a:extLst>
          </p:cNvPr>
          <p:cNvSpPr txBox="1"/>
          <p:nvPr/>
        </p:nvSpPr>
        <p:spPr>
          <a:xfrm>
            <a:off x="861239" y="1784985"/>
            <a:ext cx="5599034" cy="2839064"/>
          </a:xfrm>
          <a:prstGeom prst="rect">
            <a:avLst/>
          </a:prstGeom>
        </p:spPr>
        <p:txBody>
          <a:bodyPr vert="horz" lIns="91440" tIns="45720" rIns="91440" bIns="45720" rtlCol="0">
            <a:normAutofit/>
          </a:bodyPr>
          <a:lstStyle/>
          <a:p>
            <a:pPr algn="just" defTabSz="914400">
              <a:lnSpc>
                <a:spcPct val="90000"/>
              </a:lnSpc>
              <a:spcAft>
                <a:spcPts val="600"/>
              </a:spcAft>
            </a:pPr>
            <a:r>
              <a:rPr lang="es-MX" sz="1500" dirty="0">
                <a:latin typeface="Century Gothic" panose="020B0502020202020204" pitchFamily="34" charset="0"/>
              </a:rPr>
              <a:t>Definición de violencia contra la mujer: </a:t>
            </a:r>
          </a:p>
          <a:p>
            <a:pPr algn="just" defTabSz="914400">
              <a:lnSpc>
                <a:spcPct val="90000"/>
              </a:lnSpc>
              <a:spcAft>
                <a:spcPts val="600"/>
              </a:spcAft>
            </a:pPr>
            <a:endParaRPr lang="es-MX" sz="1500" dirty="0">
              <a:latin typeface="Century Gothic" panose="020B0502020202020204" pitchFamily="34" charset="0"/>
            </a:endParaRPr>
          </a:p>
          <a:p>
            <a:pPr algn="just" defTabSz="914400">
              <a:lnSpc>
                <a:spcPct val="90000"/>
              </a:lnSpc>
              <a:spcAft>
                <a:spcPts val="600"/>
              </a:spcAft>
            </a:pPr>
            <a:r>
              <a:rPr lang="en-US" sz="1500" dirty="0">
                <a:latin typeface="Century Gothic" panose="020B0502020202020204" pitchFamily="34" charset="0"/>
              </a:rPr>
              <a:t>“</a:t>
            </a:r>
            <a:r>
              <a:rPr lang="en-US" sz="1500" dirty="0" err="1">
                <a:latin typeface="Century Gothic" panose="020B0502020202020204" pitchFamily="34" charset="0"/>
              </a:rPr>
              <a:t>Cualquier</a:t>
            </a:r>
            <a:r>
              <a:rPr lang="en-US" sz="1500" dirty="0">
                <a:latin typeface="Century Gothic" panose="020B0502020202020204" pitchFamily="34" charset="0"/>
              </a:rPr>
              <a:t> </a:t>
            </a:r>
            <a:r>
              <a:rPr lang="en-US" sz="1500" dirty="0" err="1">
                <a:latin typeface="Century Gothic" panose="020B0502020202020204" pitchFamily="34" charset="0"/>
              </a:rPr>
              <a:t>acción</a:t>
            </a:r>
            <a:r>
              <a:rPr lang="en-US" sz="1500" dirty="0">
                <a:latin typeface="Century Gothic" panose="020B0502020202020204" pitchFamily="34" charset="0"/>
              </a:rPr>
              <a:t> u </a:t>
            </a:r>
            <a:r>
              <a:rPr lang="en-US" sz="1500" dirty="0" err="1">
                <a:latin typeface="Century Gothic" panose="020B0502020202020204" pitchFamily="34" charset="0"/>
              </a:rPr>
              <a:t>omisión</a:t>
            </a:r>
            <a:r>
              <a:rPr lang="en-US" sz="1500" dirty="0">
                <a:latin typeface="Century Gothic" panose="020B0502020202020204" pitchFamily="34" charset="0"/>
              </a:rPr>
              <a:t> que le cause </a:t>
            </a:r>
            <a:r>
              <a:rPr lang="en-US" sz="1500" dirty="0" err="1">
                <a:latin typeface="Century Gothic" panose="020B0502020202020204" pitchFamily="34" charset="0"/>
              </a:rPr>
              <a:t>muerte</a:t>
            </a:r>
            <a:r>
              <a:rPr lang="en-US" sz="1500" dirty="0">
                <a:latin typeface="Century Gothic" panose="020B0502020202020204" pitchFamily="34" charset="0"/>
              </a:rPr>
              <a:t>, </a:t>
            </a:r>
            <a:r>
              <a:rPr lang="en-US" sz="1500" dirty="0" err="1">
                <a:latin typeface="Century Gothic" panose="020B0502020202020204" pitchFamily="34" charset="0"/>
              </a:rPr>
              <a:t>daño</a:t>
            </a:r>
            <a:r>
              <a:rPr lang="en-US" sz="1500" dirty="0">
                <a:latin typeface="Century Gothic" panose="020B0502020202020204" pitchFamily="34" charset="0"/>
              </a:rPr>
              <a:t> o </a:t>
            </a:r>
            <a:r>
              <a:rPr lang="en-US" sz="1500" dirty="0" err="1">
                <a:latin typeface="Century Gothic" panose="020B0502020202020204" pitchFamily="34" charset="0"/>
              </a:rPr>
              <a:t>sufrimiento</a:t>
            </a:r>
            <a:r>
              <a:rPr lang="en-US" sz="1500" dirty="0">
                <a:latin typeface="Century Gothic" panose="020B0502020202020204" pitchFamily="34" charset="0"/>
              </a:rPr>
              <a:t> </a:t>
            </a:r>
            <a:r>
              <a:rPr lang="en-US" sz="1500" dirty="0" err="1">
                <a:latin typeface="Century Gothic" panose="020B0502020202020204" pitchFamily="34" charset="0"/>
              </a:rPr>
              <a:t>físico</a:t>
            </a:r>
            <a:r>
              <a:rPr lang="en-US" sz="1500" dirty="0">
                <a:latin typeface="Century Gothic" panose="020B0502020202020204" pitchFamily="34" charset="0"/>
              </a:rPr>
              <a:t>, sexual, </a:t>
            </a:r>
            <a:r>
              <a:rPr lang="en-US" sz="1500" dirty="0" err="1">
                <a:latin typeface="Century Gothic" panose="020B0502020202020204" pitchFamily="34" charset="0"/>
              </a:rPr>
              <a:t>económico</a:t>
            </a:r>
            <a:r>
              <a:rPr lang="en-US" sz="1500" dirty="0">
                <a:latin typeface="Century Gothic" panose="020B0502020202020204" pitchFamily="34" charset="0"/>
              </a:rPr>
              <a:t>, </a:t>
            </a:r>
            <a:r>
              <a:rPr lang="en-US" sz="1500" dirty="0" err="1">
                <a:latin typeface="Century Gothic" panose="020B0502020202020204" pitchFamily="34" charset="0"/>
              </a:rPr>
              <a:t>psicológico</a:t>
            </a:r>
            <a:r>
              <a:rPr lang="en-US" sz="1500" dirty="0">
                <a:latin typeface="Century Gothic" panose="020B0502020202020204" pitchFamily="34" charset="0"/>
              </a:rPr>
              <a:t> o patrimonial por </a:t>
            </a:r>
            <a:r>
              <a:rPr lang="en-US" sz="1500" dirty="0" err="1">
                <a:latin typeface="Century Gothic" panose="020B0502020202020204" pitchFamily="34" charset="0"/>
              </a:rPr>
              <a:t>su</a:t>
            </a:r>
            <a:r>
              <a:rPr lang="en-US" sz="1500" dirty="0">
                <a:latin typeface="Century Gothic" panose="020B0502020202020204" pitchFamily="34" charset="0"/>
              </a:rPr>
              <a:t> </a:t>
            </a:r>
            <a:r>
              <a:rPr lang="en-US" sz="1500" dirty="0" err="1">
                <a:latin typeface="Century Gothic" panose="020B0502020202020204" pitchFamily="34" charset="0"/>
              </a:rPr>
              <a:t>condición</a:t>
            </a:r>
            <a:r>
              <a:rPr lang="en-US" sz="1500" dirty="0">
                <a:latin typeface="Century Gothic" panose="020B0502020202020204" pitchFamily="34" charset="0"/>
              </a:rPr>
              <a:t> de </a:t>
            </a:r>
            <a:r>
              <a:rPr lang="en-US" sz="1500" dirty="0" err="1">
                <a:latin typeface="Century Gothic" panose="020B0502020202020204" pitchFamily="34" charset="0"/>
              </a:rPr>
              <a:t>mujer</a:t>
            </a:r>
            <a:r>
              <a:rPr lang="en-US" sz="1500" dirty="0">
                <a:latin typeface="Century Gothic" panose="020B0502020202020204" pitchFamily="34" charset="0"/>
              </a:rPr>
              <a:t>, </a:t>
            </a:r>
            <a:r>
              <a:rPr lang="en-US" sz="1500" dirty="0" err="1">
                <a:latin typeface="Century Gothic" panose="020B0502020202020204" pitchFamily="34" charset="0"/>
              </a:rPr>
              <a:t>así</a:t>
            </a:r>
            <a:r>
              <a:rPr lang="en-US" sz="1500" dirty="0">
                <a:latin typeface="Century Gothic" panose="020B0502020202020204" pitchFamily="34" charset="0"/>
              </a:rPr>
              <a:t> </a:t>
            </a:r>
            <a:r>
              <a:rPr lang="en-US" sz="1500" dirty="0" err="1">
                <a:latin typeface="Century Gothic" panose="020B0502020202020204" pitchFamily="34" charset="0"/>
              </a:rPr>
              <a:t>como</a:t>
            </a:r>
            <a:r>
              <a:rPr lang="en-US" sz="1500" dirty="0">
                <a:latin typeface="Century Gothic" panose="020B0502020202020204" pitchFamily="34" charset="0"/>
              </a:rPr>
              <a:t>, las </a:t>
            </a:r>
            <a:r>
              <a:rPr lang="en-US" sz="1500" dirty="0" err="1">
                <a:latin typeface="Century Gothic" panose="020B0502020202020204" pitchFamily="34" charset="0"/>
              </a:rPr>
              <a:t>amenazas</a:t>
            </a:r>
            <a:r>
              <a:rPr lang="en-US" sz="1500" dirty="0">
                <a:latin typeface="Century Gothic" panose="020B0502020202020204" pitchFamily="34" charset="0"/>
              </a:rPr>
              <a:t> de tales </a:t>
            </a:r>
            <a:r>
              <a:rPr lang="en-US" sz="1500" dirty="0" err="1">
                <a:latin typeface="Century Gothic" panose="020B0502020202020204" pitchFamily="34" charset="0"/>
              </a:rPr>
              <a:t>actos</a:t>
            </a:r>
            <a:r>
              <a:rPr lang="en-US" sz="1500" dirty="0">
                <a:latin typeface="Century Gothic" panose="020B0502020202020204" pitchFamily="34" charset="0"/>
              </a:rPr>
              <a:t>, la </a:t>
            </a:r>
            <a:r>
              <a:rPr lang="en-US" sz="1500" dirty="0" err="1">
                <a:latin typeface="Century Gothic" panose="020B0502020202020204" pitchFamily="34" charset="0"/>
              </a:rPr>
              <a:t>coacción</a:t>
            </a:r>
            <a:r>
              <a:rPr lang="en-US" sz="1500" dirty="0">
                <a:latin typeface="Century Gothic" panose="020B0502020202020204" pitchFamily="34" charset="0"/>
              </a:rPr>
              <a:t> o la </a:t>
            </a:r>
            <a:r>
              <a:rPr lang="en-US" sz="1500" dirty="0" err="1">
                <a:latin typeface="Century Gothic" panose="020B0502020202020204" pitchFamily="34" charset="0"/>
              </a:rPr>
              <a:t>privación</a:t>
            </a:r>
            <a:r>
              <a:rPr lang="en-US" sz="1500" dirty="0">
                <a:latin typeface="Century Gothic" panose="020B0502020202020204" pitchFamily="34" charset="0"/>
              </a:rPr>
              <a:t> </a:t>
            </a:r>
            <a:r>
              <a:rPr lang="en-US" sz="1500" dirty="0" err="1">
                <a:latin typeface="Century Gothic" panose="020B0502020202020204" pitchFamily="34" charset="0"/>
              </a:rPr>
              <a:t>arbitraria</a:t>
            </a:r>
            <a:r>
              <a:rPr lang="en-US" sz="1500" dirty="0">
                <a:latin typeface="Century Gothic" panose="020B0502020202020204" pitchFamily="34" charset="0"/>
              </a:rPr>
              <a:t> de la Libertad, bien sea que se </a:t>
            </a:r>
            <a:r>
              <a:rPr lang="en-US" sz="1500" dirty="0" err="1">
                <a:latin typeface="Century Gothic" panose="020B0502020202020204" pitchFamily="34" charset="0"/>
              </a:rPr>
              <a:t>presente</a:t>
            </a:r>
            <a:r>
              <a:rPr lang="en-US" sz="1500" dirty="0">
                <a:latin typeface="Century Gothic" panose="020B0502020202020204" pitchFamily="34" charset="0"/>
              </a:rPr>
              <a:t> </a:t>
            </a:r>
            <a:r>
              <a:rPr lang="en-US" sz="1500" dirty="0" err="1">
                <a:latin typeface="Century Gothic" panose="020B0502020202020204" pitchFamily="34" charset="0"/>
              </a:rPr>
              <a:t>en</a:t>
            </a:r>
            <a:r>
              <a:rPr lang="en-US" sz="1500" dirty="0">
                <a:latin typeface="Century Gothic" panose="020B0502020202020204" pitchFamily="34" charset="0"/>
              </a:rPr>
              <a:t> </a:t>
            </a:r>
            <a:r>
              <a:rPr lang="en-US" sz="1500" dirty="0" err="1">
                <a:latin typeface="Century Gothic" panose="020B0502020202020204" pitchFamily="34" charset="0"/>
              </a:rPr>
              <a:t>el</a:t>
            </a:r>
            <a:r>
              <a:rPr lang="en-US" sz="1500" dirty="0">
                <a:latin typeface="Century Gothic" panose="020B0502020202020204" pitchFamily="34" charset="0"/>
              </a:rPr>
              <a:t> </a:t>
            </a:r>
            <a:r>
              <a:rPr lang="en-US" sz="1500" dirty="0" err="1">
                <a:latin typeface="Century Gothic" panose="020B0502020202020204" pitchFamily="34" charset="0"/>
              </a:rPr>
              <a:t>ámbito</a:t>
            </a:r>
            <a:r>
              <a:rPr lang="en-US" sz="1500" dirty="0">
                <a:latin typeface="Century Gothic" panose="020B0502020202020204" pitchFamily="34" charset="0"/>
              </a:rPr>
              <a:t> privado o </a:t>
            </a:r>
            <a:r>
              <a:rPr lang="en-US" sz="1500" dirty="0" err="1">
                <a:latin typeface="Century Gothic" panose="020B0502020202020204" pitchFamily="34" charset="0"/>
              </a:rPr>
              <a:t>en</a:t>
            </a:r>
            <a:r>
              <a:rPr lang="en-US" sz="1500" dirty="0">
                <a:latin typeface="Century Gothic" panose="020B0502020202020204" pitchFamily="34" charset="0"/>
              </a:rPr>
              <a:t> </a:t>
            </a:r>
            <a:r>
              <a:rPr lang="en-US" sz="1500" dirty="0" err="1">
                <a:latin typeface="Century Gothic" panose="020B0502020202020204" pitchFamily="34" charset="0"/>
              </a:rPr>
              <a:t>el</a:t>
            </a:r>
            <a:r>
              <a:rPr lang="en-US" sz="1500" dirty="0">
                <a:latin typeface="Century Gothic" panose="020B0502020202020204" pitchFamily="34" charset="0"/>
              </a:rPr>
              <a:t> </a:t>
            </a:r>
            <a:r>
              <a:rPr lang="en-US" sz="1500" dirty="0" err="1">
                <a:latin typeface="Century Gothic" panose="020B0502020202020204" pitchFamily="34" charset="0"/>
              </a:rPr>
              <a:t>público</a:t>
            </a:r>
            <a:r>
              <a:rPr lang="en-US" sz="1500" dirty="0">
                <a:latin typeface="Century Gothic" panose="020B0502020202020204" pitchFamily="34" charset="0"/>
              </a:rPr>
              <a:t>”</a:t>
            </a:r>
          </a:p>
          <a:p>
            <a:pPr algn="just" defTabSz="914400">
              <a:lnSpc>
                <a:spcPct val="90000"/>
              </a:lnSpc>
              <a:spcAft>
                <a:spcPts val="600"/>
              </a:spcAft>
            </a:pPr>
            <a:endParaRPr lang="en-US" sz="1500" dirty="0">
              <a:latin typeface="Century Gothic" panose="020B0502020202020204" pitchFamily="34" charset="0"/>
            </a:endParaRPr>
          </a:p>
          <a:p>
            <a:pPr algn="just" defTabSz="914400">
              <a:lnSpc>
                <a:spcPct val="90000"/>
              </a:lnSpc>
              <a:spcAft>
                <a:spcPts val="600"/>
              </a:spcAft>
            </a:pPr>
            <a:r>
              <a:rPr lang="en-US" sz="1500" dirty="0" err="1">
                <a:latin typeface="Century Gothic" panose="020B0502020202020204" pitchFamily="34" charset="0"/>
              </a:rPr>
              <a:t>Artículo</a:t>
            </a:r>
            <a:r>
              <a:rPr lang="en-US" sz="1500" dirty="0">
                <a:latin typeface="Century Gothic" panose="020B0502020202020204" pitchFamily="34" charset="0"/>
              </a:rPr>
              <a:t> 2, Ley 1257 de 2008. </a:t>
            </a:r>
          </a:p>
        </p:txBody>
      </p:sp>
    </p:spTree>
    <p:extLst>
      <p:ext uri="{BB962C8B-B14F-4D97-AF65-F5344CB8AC3E}">
        <p14:creationId xmlns:p14="http://schemas.microsoft.com/office/powerpoint/2010/main" val="22786729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2">
            <a:extLst>
              <a:ext uri="{FF2B5EF4-FFF2-40B4-BE49-F238E27FC236}">
                <a16:creationId xmlns:a16="http://schemas.microsoft.com/office/drawing/2014/main" id="{3BD9ADBE-EDFE-0526-F258-DC1D0D4B5FCC}"/>
              </a:ext>
            </a:extLst>
          </p:cNvPr>
          <p:cNvGraphicFramePr>
            <a:graphicFrameLocks noGrp="1"/>
          </p:cNvGraphicFramePr>
          <p:nvPr>
            <p:extLst>
              <p:ext uri="{D42A27DB-BD31-4B8C-83A1-F6EECF244321}">
                <p14:modId xmlns:p14="http://schemas.microsoft.com/office/powerpoint/2010/main" val="651524059"/>
              </p:ext>
            </p:extLst>
          </p:nvPr>
        </p:nvGraphicFramePr>
        <p:xfrm>
          <a:off x="421575" y="1190879"/>
          <a:ext cx="8246536" cy="3563474"/>
        </p:xfrm>
        <a:graphic>
          <a:graphicData uri="http://schemas.openxmlformats.org/drawingml/2006/table">
            <a:tbl>
              <a:tblPr firstRow="1" bandRow="1">
                <a:tableStyleId>{21E4AEA4-8DFA-4A89-87EB-49C32662AFE0}</a:tableStyleId>
              </a:tblPr>
              <a:tblGrid>
                <a:gridCol w="2748845">
                  <a:extLst>
                    <a:ext uri="{9D8B030D-6E8A-4147-A177-3AD203B41FA5}">
                      <a16:colId xmlns:a16="http://schemas.microsoft.com/office/drawing/2014/main" val="2780911546"/>
                    </a:ext>
                  </a:extLst>
                </a:gridCol>
                <a:gridCol w="2713570">
                  <a:extLst>
                    <a:ext uri="{9D8B030D-6E8A-4147-A177-3AD203B41FA5}">
                      <a16:colId xmlns:a16="http://schemas.microsoft.com/office/drawing/2014/main" val="1619012024"/>
                    </a:ext>
                  </a:extLst>
                </a:gridCol>
                <a:gridCol w="2784121">
                  <a:extLst>
                    <a:ext uri="{9D8B030D-6E8A-4147-A177-3AD203B41FA5}">
                      <a16:colId xmlns:a16="http://schemas.microsoft.com/office/drawing/2014/main" val="1445432127"/>
                    </a:ext>
                  </a:extLst>
                </a:gridCol>
              </a:tblGrid>
              <a:tr h="385934">
                <a:tc>
                  <a:txBody>
                    <a:bodyPr/>
                    <a:lstStyle/>
                    <a:p>
                      <a:pPr algn="ctr"/>
                      <a:r>
                        <a:rPr lang="es-CO" dirty="0">
                          <a:solidFill>
                            <a:schemeClr val="tx1"/>
                          </a:solidFill>
                          <a:latin typeface="Century Gothic" panose="020B0502020202020204" pitchFamily="34" charset="0"/>
                        </a:rPr>
                        <a:t>Familia </a:t>
                      </a:r>
                    </a:p>
                  </a:txBody>
                  <a:tcPr>
                    <a:solidFill>
                      <a:schemeClr val="accent2">
                        <a:lumMod val="20000"/>
                        <a:lumOff val="80000"/>
                      </a:schemeClr>
                    </a:solidFill>
                  </a:tcPr>
                </a:tc>
                <a:tc>
                  <a:txBody>
                    <a:bodyPr/>
                    <a:lstStyle/>
                    <a:p>
                      <a:pPr algn="ctr"/>
                      <a:r>
                        <a:rPr lang="es-CO" dirty="0">
                          <a:solidFill>
                            <a:schemeClr val="tx1"/>
                          </a:solidFill>
                          <a:latin typeface="Century Gothic" panose="020B0502020202020204" pitchFamily="34" charset="0"/>
                        </a:rPr>
                        <a:t>Comunidad </a:t>
                      </a:r>
                    </a:p>
                  </a:txBody>
                  <a:tcPr>
                    <a:solidFill>
                      <a:schemeClr val="accent2">
                        <a:lumMod val="20000"/>
                        <a:lumOff val="80000"/>
                      </a:schemeClr>
                    </a:solidFill>
                  </a:tcPr>
                </a:tc>
                <a:tc>
                  <a:txBody>
                    <a:bodyPr/>
                    <a:lstStyle/>
                    <a:p>
                      <a:pPr algn="ctr"/>
                      <a:r>
                        <a:rPr lang="es-CO" dirty="0">
                          <a:solidFill>
                            <a:schemeClr val="tx1"/>
                          </a:solidFill>
                          <a:latin typeface="Century Gothic" panose="020B0502020202020204" pitchFamily="34" charset="0"/>
                        </a:rPr>
                        <a:t>Permitida por el Estado </a:t>
                      </a:r>
                    </a:p>
                  </a:txBody>
                  <a:tcPr>
                    <a:solidFill>
                      <a:schemeClr val="accent2">
                        <a:lumMod val="20000"/>
                        <a:lumOff val="80000"/>
                      </a:schemeClr>
                    </a:solidFill>
                  </a:tcPr>
                </a:tc>
                <a:extLst>
                  <a:ext uri="{0D108BD9-81ED-4DB2-BD59-A6C34878D82A}">
                    <a16:rowId xmlns:a16="http://schemas.microsoft.com/office/drawing/2014/main" val="3512661411"/>
                  </a:ext>
                </a:extLst>
              </a:tr>
              <a:tr h="370840">
                <a:tc>
                  <a:txBody>
                    <a:bodyPr/>
                    <a:lstStyle/>
                    <a:p>
                      <a:r>
                        <a:rPr lang="es-MX" sz="1100" dirty="0">
                          <a:latin typeface="Century Gothic" panose="020B0502020202020204" pitchFamily="34" charset="0"/>
                        </a:rPr>
                        <a:t>• Violencia física</a:t>
                      </a:r>
                    </a:p>
                    <a:p>
                      <a:r>
                        <a:rPr lang="es-MX" sz="1100" dirty="0">
                          <a:latin typeface="Century Gothic" panose="020B0502020202020204" pitchFamily="34" charset="0"/>
                        </a:rPr>
                        <a:t>• Violencia sexual</a:t>
                      </a:r>
                    </a:p>
                    <a:p>
                      <a:r>
                        <a:rPr lang="es-MX" sz="1100" dirty="0">
                          <a:latin typeface="Century Gothic" panose="020B0502020202020204" pitchFamily="34" charset="0"/>
                        </a:rPr>
                        <a:t>• Violencia psicológica o emocional</a:t>
                      </a:r>
                    </a:p>
                    <a:p>
                      <a:r>
                        <a:rPr lang="es-MX" sz="1100" dirty="0">
                          <a:latin typeface="Century Gothic" panose="020B0502020202020204" pitchFamily="34" charset="0"/>
                        </a:rPr>
                        <a:t>• Violencia económica</a:t>
                      </a:r>
                    </a:p>
                    <a:p>
                      <a:r>
                        <a:rPr lang="es-MX" sz="1100" dirty="0">
                          <a:latin typeface="Century Gothic" panose="020B0502020202020204" pitchFamily="34" charset="0"/>
                        </a:rPr>
                        <a:t>• Matrimonio forzado/infantil</a:t>
                      </a:r>
                    </a:p>
                    <a:p>
                      <a:r>
                        <a:rPr lang="es-MX" sz="1100" dirty="0">
                          <a:latin typeface="Century Gothic" panose="020B0502020202020204" pitchFamily="34" charset="0"/>
                        </a:rPr>
                        <a:t>• Selección prenatal del sexo: infanticidio de niñas</a:t>
                      </a:r>
                    </a:p>
                    <a:p>
                      <a:r>
                        <a:rPr lang="es-MX" sz="1100" dirty="0">
                          <a:latin typeface="Century Gothic" panose="020B0502020202020204" pitchFamily="34" charset="0"/>
                        </a:rPr>
                        <a:t>• Mutilación/Ablación genital femenina</a:t>
                      </a:r>
                    </a:p>
                    <a:p>
                      <a:r>
                        <a:rPr lang="es-MX" sz="1100" dirty="0">
                          <a:latin typeface="Century Gothic" panose="020B0502020202020204" pitchFamily="34" charset="0"/>
                        </a:rPr>
                        <a:t>• Violencia relacionada con la dote</a:t>
                      </a:r>
                    </a:p>
                    <a:p>
                      <a:r>
                        <a:rPr lang="es-MX" sz="1100" dirty="0">
                          <a:latin typeface="Century Gothic" panose="020B0502020202020204" pitchFamily="34" charset="0"/>
                        </a:rPr>
                        <a:t>• Crímenes cometidos en nombre del ‘honor’</a:t>
                      </a:r>
                    </a:p>
                    <a:p>
                      <a:r>
                        <a:rPr lang="es-MX" sz="1100" dirty="0">
                          <a:latin typeface="Century Gothic" panose="020B0502020202020204" pitchFamily="34" charset="0"/>
                        </a:rPr>
                        <a:t>• Violencia contra trabajadoras domésticas</a:t>
                      </a:r>
                    </a:p>
                    <a:p>
                      <a:r>
                        <a:rPr lang="es-MX" sz="1100" dirty="0">
                          <a:latin typeface="Century Gothic" panose="020B0502020202020204" pitchFamily="34" charset="0"/>
                        </a:rPr>
                        <a:t>• Femicidio íntimo</a:t>
                      </a:r>
                    </a:p>
                    <a:p>
                      <a:pPr marL="171450" indent="-171450">
                        <a:buFont typeface="Arial" panose="020B0604020202020204" pitchFamily="34" charset="0"/>
                        <a:buChar char="•"/>
                      </a:pPr>
                      <a:r>
                        <a:rPr lang="es-MX" sz="1100" dirty="0">
                          <a:latin typeface="Century Gothic" panose="020B0502020202020204" pitchFamily="34" charset="0"/>
                        </a:rPr>
                        <a:t>Violencia vicaria </a:t>
                      </a:r>
                      <a:endParaRPr lang="es-CO" sz="1100" dirty="0">
                        <a:latin typeface="Century Gothic" panose="020B0502020202020204" pitchFamily="34" charset="0"/>
                      </a:endParaRPr>
                    </a:p>
                  </a:txBody>
                  <a:tcPr>
                    <a:solidFill>
                      <a:schemeClr val="accent2">
                        <a:lumMod val="20000"/>
                        <a:lumOff val="80000"/>
                      </a:schemeClr>
                    </a:solidFill>
                  </a:tcPr>
                </a:tc>
                <a:tc>
                  <a:txBody>
                    <a:bodyPr/>
                    <a:lstStyle/>
                    <a:p>
                      <a:r>
                        <a:rPr lang="es-MX" dirty="0">
                          <a:latin typeface="Century Gothic" panose="020B0502020202020204" pitchFamily="34" charset="0"/>
                        </a:rPr>
                        <a:t>• Violencia sexual infligida fuera de la pareja</a:t>
                      </a:r>
                    </a:p>
                    <a:p>
                      <a:r>
                        <a:rPr lang="es-MX" dirty="0">
                          <a:latin typeface="Century Gothic" panose="020B0502020202020204" pitchFamily="34" charset="0"/>
                        </a:rPr>
                        <a:t>• Violación sexual</a:t>
                      </a:r>
                    </a:p>
                    <a:p>
                      <a:r>
                        <a:rPr lang="es-MX" dirty="0">
                          <a:latin typeface="Century Gothic" panose="020B0502020202020204" pitchFamily="34" charset="0"/>
                        </a:rPr>
                        <a:t>• Abuso sexual</a:t>
                      </a:r>
                    </a:p>
                    <a:p>
                      <a:r>
                        <a:rPr lang="es-MX" dirty="0">
                          <a:latin typeface="Century Gothic" panose="020B0502020202020204" pitchFamily="34" charset="0"/>
                        </a:rPr>
                        <a:t>• Explotación sexual</a:t>
                      </a:r>
                    </a:p>
                    <a:p>
                      <a:r>
                        <a:rPr lang="es-MX" dirty="0">
                          <a:latin typeface="Century Gothic" panose="020B0502020202020204" pitchFamily="34" charset="0"/>
                        </a:rPr>
                        <a:t>• Acoso sexual y violencia en instituciones</a:t>
                      </a:r>
                    </a:p>
                    <a:p>
                      <a:r>
                        <a:rPr lang="es-MX" dirty="0">
                          <a:latin typeface="Century Gothic" panose="020B0502020202020204" pitchFamily="34" charset="0"/>
                        </a:rPr>
                        <a:t>/ espacios públicos: instituciones educacionales, lugar de trabajo</a:t>
                      </a:r>
                    </a:p>
                    <a:p>
                      <a:r>
                        <a:rPr lang="es-MX" dirty="0">
                          <a:latin typeface="Century Gothic" panose="020B0502020202020204" pitchFamily="34" charset="0"/>
                        </a:rPr>
                        <a:t>• Trata de personas (mujeres).</a:t>
                      </a:r>
                    </a:p>
                    <a:p>
                      <a:r>
                        <a:rPr lang="es-MX" dirty="0">
                          <a:latin typeface="Century Gothic" panose="020B0502020202020204" pitchFamily="34" charset="0"/>
                        </a:rPr>
                        <a:t>• Femicidio no íntimo</a:t>
                      </a:r>
                      <a:endParaRPr lang="es-CO" dirty="0">
                        <a:latin typeface="Century Gothic" panose="020B0502020202020204" pitchFamily="34" charset="0"/>
                      </a:endParaRPr>
                    </a:p>
                  </a:txBody>
                  <a:tcPr>
                    <a:solidFill>
                      <a:schemeClr val="accent2">
                        <a:lumMod val="20000"/>
                        <a:lumOff val="80000"/>
                      </a:schemeClr>
                    </a:solidFill>
                  </a:tcPr>
                </a:tc>
                <a:tc>
                  <a:txBody>
                    <a:bodyPr/>
                    <a:lstStyle/>
                    <a:p>
                      <a:pPr marL="285750" indent="-285750">
                        <a:buFont typeface="Arial" panose="020B0604020202020204" pitchFamily="34" charset="0"/>
                        <a:buChar char="•"/>
                      </a:pPr>
                      <a:r>
                        <a:rPr lang="es-MX" dirty="0">
                          <a:latin typeface="Century Gothic" panose="020B0502020202020204" pitchFamily="34" charset="0"/>
                        </a:rPr>
                        <a:t>Violencia contra mujeres en situaciones de privación de la libertad</a:t>
                      </a:r>
                    </a:p>
                    <a:p>
                      <a:pPr marL="285750" indent="-285750">
                        <a:buFont typeface="Arial" panose="020B0604020202020204" pitchFamily="34" charset="0"/>
                        <a:buChar char="•"/>
                      </a:pPr>
                      <a:r>
                        <a:rPr lang="es-MX" dirty="0">
                          <a:latin typeface="Century Gothic" panose="020B0502020202020204" pitchFamily="34" charset="0"/>
                        </a:rPr>
                        <a:t>Esterilización, embarazo/aborto forzado</a:t>
                      </a:r>
                    </a:p>
                    <a:p>
                      <a:pPr marL="285750" indent="-285750">
                        <a:buFont typeface="Arial" panose="020B0604020202020204" pitchFamily="34" charset="0"/>
                        <a:buChar char="•"/>
                      </a:pPr>
                      <a:r>
                        <a:rPr lang="es-MX" dirty="0">
                          <a:latin typeface="Century Gothic" panose="020B0502020202020204" pitchFamily="34" charset="0"/>
                        </a:rPr>
                        <a:t>Violencia basada en género durante conflictos armados, personas desplazadas internas, refugiadas, en escenarios de desastres naturales</a:t>
                      </a:r>
                    </a:p>
                    <a:p>
                      <a:pPr marL="285750" indent="-285750">
                        <a:buFont typeface="Arial" panose="020B0604020202020204" pitchFamily="34" charset="0"/>
                        <a:buChar char="•"/>
                      </a:pPr>
                      <a:r>
                        <a:rPr lang="es-MX" dirty="0">
                          <a:latin typeface="Century Gothic" panose="020B0502020202020204" pitchFamily="34" charset="0"/>
                        </a:rPr>
                        <a:t>Publicidad machista</a:t>
                      </a:r>
                    </a:p>
                    <a:p>
                      <a:pPr marL="285750" indent="-285750">
                        <a:buFont typeface="Arial" panose="020B0604020202020204" pitchFamily="34" charset="0"/>
                        <a:buChar char="•"/>
                      </a:pPr>
                      <a:r>
                        <a:rPr lang="es-MX" dirty="0">
                          <a:latin typeface="Century Gothic" panose="020B0502020202020204" pitchFamily="34" charset="0"/>
                        </a:rPr>
                        <a:t>Poca educación sexual</a:t>
                      </a:r>
                    </a:p>
                    <a:p>
                      <a:pPr marL="285750" indent="-285750">
                        <a:buFont typeface="Arial" panose="020B0604020202020204" pitchFamily="34" charset="0"/>
                        <a:buChar char="•"/>
                      </a:pPr>
                      <a:r>
                        <a:rPr lang="es-MX" dirty="0">
                          <a:latin typeface="Century Gothic" panose="020B0502020202020204" pitchFamily="34" charset="0"/>
                        </a:rPr>
                        <a:t>Omisión de actuación, investigación, sanción. </a:t>
                      </a:r>
                      <a:endParaRPr lang="es-CO" dirty="0">
                        <a:latin typeface="Century Gothic" panose="020B0502020202020204" pitchFamily="34" charset="0"/>
                      </a:endParaRPr>
                    </a:p>
                  </a:txBody>
                  <a:tcPr>
                    <a:solidFill>
                      <a:schemeClr val="accent2">
                        <a:lumMod val="20000"/>
                        <a:lumOff val="80000"/>
                      </a:schemeClr>
                    </a:solidFill>
                  </a:tcPr>
                </a:tc>
                <a:extLst>
                  <a:ext uri="{0D108BD9-81ED-4DB2-BD59-A6C34878D82A}">
                    <a16:rowId xmlns:a16="http://schemas.microsoft.com/office/drawing/2014/main" val="144636249"/>
                  </a:ext>
                </a:extLst>
              </a:tr>
            </a:tbl>
          </a:graphicData>
        </a:graphic>
      </p:graphicFrame>
      <p:sp>
        <p:nvSpPr>
          <p:cNvPr id="3" name="CuadroTexto 2">
            <a:extLst>
              <a:ext uri="{FF2B5EF4-FFF2-40B4-BE49-F238E27FC236}">
                <a16:creationId xmlns:a16="http://schemas.microsoft.com/office/drawing/2014/main" id="{DA8DAB74-5F3B-A961-4A5E-FD35464481BF}"/>
              </a:ext>
            </a:extLst>
          </p:cNvPr>
          <p:cNvSpPr txBox="1"/>
          <p:nvPr/>
        </p:nvSpPr>
        <p:spPr>
          <a:xfrm>
            <a:off x="584617" y="102401"/>
            <a:ext cx="8083494" cy="1257452"/>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3100" b="1" kern="1200" dirty="0" err="1">
                <a:solidFill>
                  <a:schemeClr val="accent2"/>
                </a:solidFill>
                <a:effectLst/>
                <a:latin typeface="Century Gothic" panose="020B0502020202020204" pitchFamily="34" charset="0"/>
                <a:ea typeface="+mj-ea"/>
                <a:cs typeface="+mj-cs"/>
              </a:rPr>
              <a:t>Tipos</a:t>
            </a:r>
            <a:r>
              <a:rPr lang="en-US" sz="3100" b="1" kern="1200" dirty="0">
                <a:solidFill>
                  <a:schemeClr val="accent2"/>
                </a:solidFill>
                <a:effectLst/>
                <a:latin typeface="Century Gothic" panose="020B0502020202020204" pitchFamily="34" charset="0"/>
                <a:ea typeface="+mj-ea"/>
                <a:cs typeface="+mj-cs"/>
              </a:rPr>
              <a:t> de </a:t>
            </a:r>
            <a:r>
              <a:rPr lang="en-US" sz="3100" b="1" kern="1200" dirty="0" err="1">
                <a:solidFill>
                  <a:schemeClr val="accent2"/>
                </a:solidFill>
                <a:effectLst/>
                <a:latin typeface="Century Gothic" panose="020B0502020202020204" pitchFamily="34" charset="0"/>
                <a:ea typeface="+mj-ea"/>
                <a:cs typeface="+mj-cs"/>
              </a:rPr>
              <a:t>Violencias</a:t>
            </a:r>
            <a:r>
              <a:rPr lang="en-US" sz="3100" b="1" kern="1200" dirty="0">
                <a:solidFill>
                  <a:schemeClr val="accent2"/>
                </a:solidFill>
                <a:effectLst/>
                <a:latin typeface="Century Gothic" panose="020B0502020202020204" pitchFamily="34" charset="0"/>
                <a:ea typeface="+mj-ea"/>
                <a:cs typeface="+mj-cs"/>
              </a:rPr>
              <a:t> </a:t>
            </a:r>
            <a:r>
              <a:rPr lang="en-US" sz="3100" b="1" kern="1200" dirty="0" err="1">
                <a:solidFill>
                  <a:schemeClr val="accent2"/>
                </a:solidFill>
                <a:effectLst/>
                <a:latin typeface="Century Gothic" panose="020B0502020202020204" pitchFamily="34" charset="0"/>
                <a:ea typeface="+mj-ea"/>
                <a:cs typeface="+mj-cs"/>
              </a:rPr>
              <a:t>Basadas</a:t>
            </a:r>
            <a:r>
              <a:rPr lang="en-US" sz="3100" b="1" kern="1200" dirty="0">
                <a:solidFill>
                  <a:schemeClr val="accent2"/>
                </a:solidFill>
                <a:effectLst/>
                <a:latin typeface="Century Gothic" panose="020B0502020202020204" pitchFamily="34" charset="0"/>
                <a:ea typeface="+mj-ea"/>
                <a:cs typeface="+mj-cs"/>
              </a:rPr>
              <a:t> </a:t>
            </a:r>
            <a:r>
              <a:rPr lang="en-US" sz="3100" b="1" kern="1200" dirty="0" err="1">
                <a:solidFill>
                  <a:schemeClr val="accent2"/>
                </a:solidFill>
                <a:effectLst/>
                <a:latin typeface="Century Gothic" panose="020B0502020202020204" pitchFamily="34" charset="0"/>
                <a:ea typeface="+mj-ea"/>
                <a:cs typeface="+mj-cs"/>
              </a:rPr>
              <a:t>en</a:t>
            </a:r>
            <a:r>
              <a:rPr lang="en-US" sz="3100" b="1" kern="1200" dirty="0">
                <a:solidFill>
                  <a:schemeClr val="accent2"/>
                </a:solidFill>
                <a:effectLst/>
                <a:latin typeface="Century Gothic" panose="020B0502020202020204" pitchFamily="34" charset="0"/>
                <a:ea typeface="+mj-ea"/>
                <a:cs typeface="+mj-cs"/>
              </a:rPr>
              <a:t> </a:t>
            </a:r>
            <a:r>
              <a:rPr lang="en-US" sz="3100" b="1" kern="1200" dirty="0" err="1">
                <a:solidFill>
                  <a:schemeClr val="accent2"/>
                </a:solidFill>
                <a:effectLst/>
                <a:latin typeface="Century Gothic" panose="020B0502020202020204" pitchFamily="34" charset="0"/>
                <a:ea typeface="+mj-ea"/>
                <a:cs typeface="+mj-cs"/>
              </a:rPr>
              <a:t>Género</a:t>
            </a:r>
            <a:endParaRPr lang="en-US" sz="3100" b="1" kern="1200" dirty="0">
              <a:solidFill>
                <a:schemeClr val="accent2"/>
              </a:solidFill>
              <a:effectLst/>
              <a:latin typeface="Century Gothic" panose="020B0502020202020204" pitchFamily="34" charset="0"/>
              <a:ea typeface="+mj-ea"/>
              <a:cs typeface="+mj-cs"/>
            </a:endParaRPr>
          </a:p>
          <a:p>
            <a:pPr algn="ctr" defTabSz="914400">
              <a:lnSpc>
                <a:spcPct val="90000"/>
              </a:lnSpc>
              <a:spcBef>
                <a:spcPct val="0"/>
              </a:spcBef>
              <a:spcAft>
                <a:spcPts val="600"/>
              </a:spcAft>
            </a:pPr>
            <a:endParaRPr lang="en-US" sz="3100" b="1" kern="1200" dirty="0">
              <a:solidFill>
                <a:schemeClr val="accent2"/>
              </a:solidFill>
              <a:latin typeface="Century Gothic" panose="020B0502020202020204" pitchFamily="34" charset="0"/>
              <a:ea typeface="+mj-ea"/>
              <a:cs typeface="+mj-cs"/>
            </a:endParaRPr>
          </a:p>
        </p:txBody>
      </p:sp>
    </p:spTree>
    <p:extLst>
      <p:ext uri="{BB962C8B-B14F-4D97-AF65-F5344CB8AC3E}">
        <p14:creationId xmlns:p14="http://schemas.microsoft.com/office/powerpoint/2010/main" val="2534464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El iceberg de la violencia de género">
            <a:extLst>
              <a:ext uri="{FF2B5EF4-FFF2-40B4-BE49-F238E27FC236}">
                <a16:creationId xmlns:a16="http://schemas.microsoft.com/office/drawing/2014/main" id="{F608C074-3149-4009-AD10-615D7A74426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309475" y="309225"/>
            <a:ext cx="4525050" cy="4525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58972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35B058A-DF10-45DC-A481-EE0995A4E865}"/>
              </a:ext>
            </a:extLst>
          </p:cNvPr>
          <p:cNvSpPr txBox="1"/>
          <p:nvPr/>
        </p:nvSpPr>
        <p:spPr>
          <a:xfrm>
            <a:off x="780036" y="1659699"/>
            <a:ext cx="7734924" cy="2543004"/>
          </a:xfrm>
          <a:prstGeom prst="rect">
            <a:avLst/>
          </a:prstGeom>
          <a:noFill/>
        </p:spPr>
        <p:txBody>
          <a:bodyPr wrap="square">
            <a:spAutoFit/>
          </a:bodyPr>
          <a:lstStyle/>
          <a:p>
            <a:pPr algn="just">
              <a:lnSpc>
                <a:spcPct val="107000"/>
              </a:lnSpc>
              <a:spcAft>
                <a:spcPts val="800"/>
              </a:spcAft>
            </a:pPr>
            <a:r>
              <a:rPr lang="es-CO" sz="1800" dirty="0">
                <a:effectLst/>
                <a:latin typeface="Century Gothic" panose="020B0502020202020204" pitchFamily="34" charset="0"/>
                <a:ea typeface="Calibri" panose="020F0502020204030204" pitchFamily="34" charset="0"/>
                <a:cs typeface="Times New Roman" panose="02020603050405020304" pitchFamily="18" charset="0"/>
              </a:rPr>
              <a:t>“Toda conducta persistente y demostrable, ejercida sobre un empleado, trabajador por parte de un empleador, un jefe o superior jerárquico inmediato o mediato, un compañero de trabajo o un subalterno, encaminada a infundir miedo, intimidación, terror y angustia, a causar perjuicio laboral, generar desmotivación en el trabajo, o inducir la renuncia de este”. T 293 de 2017. Magistrado Ponente: Alejandro Linares Cantillo.</a:t>
            </a:r>
          </a:p>
          <a:p>
            <a:pPr algn="just">
              <a:lnSpc>
                <a:spcPct val="107000"/>
              </a:lnSpc>
              <a:spcAft>
                <a:spcPts val="800"/>
              </a:spcAft>
            </a:pPr>
            <a:endParaRPr lang="es-CO" i="1" dirty="0">
              <a:latin typeface="Century Gothic" panose="020B0502020202020204" pitchFamily="34" charset="0"/>
              <a:ea typeface="Calibri" panose="020F0502020204030204" pitchFamily="34" charset="0"/>
              <a:cs typeface="Times New Roman" panose="02020603050405020304" pitchFamily="18" charset="0"/>
            </a:endParaRPr>
          </a:p>
        </p:txBody>
      </p:sp>
      <p:sp>
        <p:nvSpPr>
          <p:cNvPr id="4" name="CuadroTexto 3">
            <a:extLst>
              <a:ext uri="{FF2B5EF4-FFF2-40B4-BE49-F238E27FC236}">
                <a16:creationId xmlns:a16="http://schemas.microsoft.com/office/drawing/2014/main" id="{7B4B0DC8-2C7F-42B6-ABBA-A5BBF9682366}"/>
              </a:ext>
            </a:extLst>
          </p:cNvPr>
          <p:cNvSpPr txBox="1"/>
          <p:nvPr/>
        </p:nvSpPr>
        <p:spPr>
          <a:xfrm>
            <a:off x="780036" y="427295"/>
            <a:ext cx="7941325" cy="796983"/>
          </a:xfrm>
          <a:prstGeom prst="rect">
            <a:avLst/>
          </a:prstGeom>
        </p:spPr>
        <p:txBody>
          <a:bodyPr vert="horz" lIns="91440" tIns="45720" rIns="91440" bIns="45720" rtlCol="0" anchor="b">
            <a:noAutofit/>
          </a:bodyPr>
          <a:lstStyle/>
          <a:p>
            <a:pPr defTabSz="914400">
              <a:lnSpc>
                <a:spcPct val="90000"/>
              </a:lnSpc>
              <a:spcBef>
                <a:spcPct val="0"/>
              </a:spcBef>
              <a:spcAft>
                <a:spcPts val="600"/>
              </a:spcAft>
            </a:pPr>
            <a:r>
              <a:rPr lang="en-US" sz="2600" b="1" kern="1200" dirty="0" err="1">
                <a:solidFill>
                  <a:schemeClr val="accent2"/>
                </a:solidFill>
                <a:latin typeface="Century Gothic" panose="020B0502020202020204" pitchFamily="34" charset="0"/>
                <a:ea typeface="+mj-ea"/>
                <a:cs typeface="+mj-cs"/>
              </a:rPr>
              <a:t>Acoso</a:t>
            </a:r>
            <a:r>
              <a:rPr lang="en-US" sz="2600" b="1" kern="1200" dirty="0">
                <a:solidFill>
                  <a:schemeClr val="accent2"/>
                </a:solidFill>
                <a:latin typeface="Century Gothic" panose="020B0502020202020204" pitchFamily="34" charset="0"/>
                <a:ea typeface="+mj-ea"/>
                <a:cs typeface="+mj-cs"/>
              </a:rPr>
              <a:t> </a:t>
            </a:r>
            <a:r>
              <a:rPr lang="en-US" sz="2600" b="1" kern="1200" dirty="0" err="1">
                <a:solidFill>
                  <a:schemeClr val="accent2"/>
                </a:solidFill>
                <a:latin typeface="Century Gothic" panose="020B0502020202020204" pitchFamily="34" charset="0"/>
                <a:ea typeface="+mj-ea"/>
                <a:cs typeface="+mj-cs"/>
              </a:rPr>
              <a:t>laboral</a:t>
            </a:r>
            <a:r>
              <a:rPr lang="en-US" sz="2600" b="1" kern="1200" dirty="0">
                <a:solidFill>
                  <a:schemeClr val="accent2"/>
                </a:solidFill>
                <a:latin typeface="Century Gothic" panose="020B0502020202020204" pitchFamily="34" charset="0"/>
                <a:ea typeface="+mj-ea"/>
                <a:cs typeface="+mj-cs"/>
              </a:rPr>
              <a:t>: ¿</a:t>
            </a:r>
            <a:r>
              <a:rPr lang="en-US" sz="2600" b="1" kern="1200" dirty="0" err="1">
                <a:solidFill>
                  <a:schemeClr val="accent2"/>
                </a:solidFill>
                <a:latin typeface="Century Gothic" panose="020B0502020202020204" pitchFamily="34" charset="0"/>
                <a:ea typeface="+mj-ea"/>
                <a:cs typeface="+mj-cs"/>
              </a:rPr>
              <a:t>Qué</a:t>
            </a:r>
            <a:r>
              <a:rPr lang="en-US" sz="2600" b="1" kern="1200" dirty="0">
                <a:solidFill>
                  <a:schemeClr val="accent2"/>
                </a:solidFill>
                <a:latin typeface="Century Gothic" panose="020B0502020202020204" pitchFamily="34" charset="0"/>
                <a:ea typeface="+mj-ea"/>
                <a:cs typeface="+mj-cs"/>
              </a:rPr>
              <a:t> es?</a:t>
            </a:r>
          </a:p>
        </p:txBody>
      </p:sp>
    </p:spTree>
    <p:extLst>
      <p:ext uri="{BB962C8B-B14F-4D97-AF65-F5344CB8AC3E}">
        <p14:creationId xmlns:p14="http://schemas.microsoft.com/office/powerpoint/2010/main" val="40455576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35B058A-DF10-45DC-A481-EE0995A4E865}"/>
              </a:ext>
            </a:extLst>
          </p:cNvPr>
          <p:cNvSpPr txBox="1"/>
          <p:nvPr/>
        </p:nvSpPr>
        <p:spPr>
          <a:xfrm>
            <a:off x="645124" y="1120053"/>
            <a:ext cx="7734924" cy="3277949"/>
          </a:xfrm>
          <a:prstGeom prst="rect">
            <a:avLst/>
          </a:prstGeom>
          <a:noFill/>
        </p:spPr>
        <p:txBody>
          <a:bodyPr wrap="square">
            <a:spAutoFit/>
          </a:bodyPr>
          <a:lstStyle/>
          <a:p>
            <a:pPr algn="just">
              <a:lnSpc>
                <a:spcPct val="107000"/>
              </a:lnSpc>
              <a:spcAft>
                <a:spcPts val="800"/>
              </a:spcAft>
            </a:pPr>
            <a:r>
              <a:rPr lang="es-MX" sz="1600" b="1" dirty="0">
                <a:effectLst/>
                <a:latin typeface="Century Gothic" panose="020B0502020202020204" pitchFamily="34" charset="0"/>
                <a:ea typeface="Calibri" panose="020F0502020204030204" pitchFamily="34" charset="0"/>
                <a:cs typeface="Times New Roman" panose="02020603050405020304" pitchFamily="18" charset="0"/>
              </a:rPr>
              <a:t>Organización Internacional del Trabajo </a:t>
            </a:r>
            <a:r>
              <a:rPr lang="es-MX" sz="1600" dirty="0">
                <a:effectLst/>
                <a:latin typeface="Century Gothic" panose="020B0502020202020204" pitchFamily="34" charset="0"/>
                <a:ea typeface="Calibri" panose="020F0502020204030204" pitchFamily="34" charset="0"/>
                <a:cs typeface="Times New Roman" panose="02020603050405020304" pitchFamily="18" charset="0"/>
              </a:rPr>
              <a:t>(OIT) lo como el “comportamiento en función del sexo, de carácter desagradable y ofensivo para la persona que lo sufre. Para que se trate de acoso sexual es necesaria la confluencia de ambos aspectos negativos: no deseado y ofensivo”</a:t>
            </a:r>
          </a:p>
          <a:p>
            <a:pPr algn="just">
              <a:lnSpc>
                <a:spcPct val="107000"/>
              </a:lnSpc>
              <a:spcAft>
                <a:spcPts val="800"/>
              </a:spcAft>
            </a:pPr>
            <a:endParaRPr lang="es-MX" sz="1600" dirty="0">
              <a:effectLst/>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MX" sz="1600" b="1" dirty="0">
                <a:effectLst/>
                <a:latin typeface="Century Gothic" panose="020B0502020202020204" pitchFamily="34" charset="0"/>
                <a:ea typeface="Calibri" panose="020F0502020204030204" pitchFamily="34" charset="0"/>
                <a:cs typeface="Times New Roman" panose="02020603050405020304" pitchFamily="18" charset="0"/>
              </a:rPr>
              <a:t>Artículo 210 A del Código Penal: </a:t>
            </a:r>
          </a:p>
          <a:p>
            <a:pPr algn="just">
              <a:lnSpc>
                <a:spcPct val="107000"/>
              </a:lnSpc>
              <a:spcAft>
                <a:spcPts val="800"/>
              </a:spcAft>
            </a:pPr>
            <a:r>
              <a:rPr lang="es-MX" sz="1600" dirty="0">
                <a:effectLst/>
                <a:latin typeface="Century Gothic" panose="020B0502020202020204" pitchFamily="34" charset="0"/>
                <a:ea typeface="Calibri" panose="020F0502020204030204" pitchFamily="34" charset="0"/>
                <a:cs typeface="Times New Roman" panose="02020603050405020304" pitchFamily="18" charset="0"/>
              </a:rPr>
              <a:t>“El que en beneficio suyo o de un tercero y valiéndose de su superioridad manifiesta o relaciones de autoridad o de poder, edad, sexo, posición laboral, social, familiar o económica, acose, persiga, hostigue o asedie física o verbalmente, con fines sexuales no consentidos, a otra persona, incurrirá en prisión de uno (1) a tres (3) años.”</a:t>
            </a:r>
          </a:p>
        </p:txBody>
      </p:sp>
      <p:sp>
        <p:nvSpPr>
          <p:cNvPr id="4" name="CuadroTexto 3">
            <a:extLst>
              <a:ext uri="{FF2B5EF4-FFF2-40B4-BE49-F238E27FC236}">
                <a16:creationId xmlns:a16="http://schemas.microsoft.com/office/drawing/2014/main" id="{7B4B0DC8-2C7F-42B6-ABBA-A5BBF9682366}"/>
              </a:ext>
            </a:extLst>
          </p:cNvPr>
          <p:cNvSpPr txBox="1"/>
          <p:nvPr/>
        </p:nvSpPr>
        <p:spPr>
          <a:xfrm>
            <a:off x="645124" y="127492"/>
            <a:ext cx="7941325" cy="796983"/>
          </a:xfrm>
          <a:prstGeom prst="rect">
            <a:avLst/>
          </a:prstGeom>
        </p:spPr>
        <p:txBody>
          <a:bodyPr vert="horz" lIns="91440" tIns="45720" rIns="91440" bIns="45720" rtlCol="0" anchor="b">
            <a:noAutofit/>
          </a:bodyPr>
          <a:lstStyle/>
          <a:p>
            <a:pPr defTabSz="914400">
              <a:lnSpc>
                <a:spcPct val="90000"/>
              </a:lnSpc>
              <a:spcBef>
                <a:spcPct val="0"/>
              </a:spcBef>
              <a:spcAft>
                <a:spcPts val="600"/>
              </a:spcAft>
            </a:pPr>
            <a:r>
              <a:rPr lang="en-US" sz="2600" b="1" kern="1200" dirty="0" err="1">
                <a:solidFill>
                  <a:schemeClr val="accent2"/>
                </a:solidFill>
                <a:latin typeface="Century Gothic" panose="020B0502020202020204" pitchFamily="34" charset="0"/>
                <a:ea typeface="+mj-ea"/>
                <a:cs typeface="+mj-cs"/>
              </a:rPr>
              <a:t>Acoso</a:t>
            </a:r>
            <a:r>
              <a:rPr lang="en-US" sz="2600" b="1" kern="1200" dirty="0">
                <a:solidFill>
                  <a:schemeClr val="accent2"/>
                </a:solidFill>
                <a:latin typeface="Century Gothic" panose="020B0502020202020204" pitchFamily="34" charset="0"/>
                <a:ea typeface="+mj-ea"/>
                <a:cs typeface="+mj-cs"/>
              </a:rPr>
              <a:t> sexual </a:t>
            </a:r>
            <a:r>
              <a:rPr lang="en-US" sz="2600" b="1" kern="1200" dirty="0" err="1">
                <a:solidFill>
                  <a:schemeClr val="accent2"/>
                </a:solidFill>
                <a:latin typeface="Century Gothic" panose="020B0502020202020204" pitchFamily="34" charset="0"/>
                <a:ea typeface="+mj-ea"/>
                <a:cs typeface="+mj-cs"/>
              </a:rPr>
              <a:t>laboral</a:t>
            </a:r>
            <a:r>
              <a:rPr lang="en-US" sz="2600" b="1" kern="1200" dirty="0">
                <a:solidFill>
                  <a:schemeClr val="accent2"/>
                </a:solidFill>
                <a:latin typeface="Century Gothic" panose="020B0502020202020204" pitchFamily="34" charset="0"/>
                <a:ea typeface="+mj-ea"/>
                <a:cs typeface="+mj-cs"/>
              </a:rPr>
              <a:t>: ¿</a:t>
            </a:r>
            <a:r>
              <a:rPr lang="en-US" sz="2600" b="1" kern="1200" dirty="0" err="1">
                <a:solidFill>
                  <a:schemeClr val="accent2"/>
                </a:solidFill>
                <a:latin typeface="Century Gothic" panose="020B0502020202020204" pitchFamily="34" charset="0"/>
                <a:ea typeface="+mj-ea"/>
                <a:cs typeface="+mj-cs"/>
              </a:rPr>
              <a:t>Qué</a:t>
            </a:r>
            <a:r>
              <a:rPr lang="en-US" sz="2600" b="1" kern="1200" dirty="0">
                <a:solidFill>
                  <a:schemeClr val="accent2"/>
                </a:solidFill>
                <a:latin typeface="Century Gothic" panose="020B0502020202020204" pitchFamily="34" charset="0"/>
                <a:ea typeface="+mj-ea"/>
                <a:cs typeface="+mj-cs"/>
              </a:rPr>
              <a:t> es?</a:t>
            </a:r>
          </a:p>
        </p:txBody>
      </p:sp>
    </p:spTree>
    <p:extLst>
      <p:ext uri="{BB962C8B-B14F-4D97-AF65-F5344CB8AC3E}">
        <p14:creationId xmlns:p14="http://schemas.microsoft.com/office/powerpoint/2010/main" val="5963591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35B058A-DF10-45DC-A481-EE0995A4E865}"/>
              </a:ext>
            </a:extLst>
          </p:cNvPr>
          <p:cNvSpPr txBox="1"/>
          <p:nvPr/>
        </p:nvSpPr>
        <p:spPr>
          <a:xfrm>
            <a:off x="645124" y="992349"/>
            <a:ext cx="7734924" cy="4170950"/>
          </a:xfrm>
          <a:prstGeom prst="rect">
            <a:avLst/>
          </a:prstGeom>
          <a:noFill/>
        </p:spPr>
        <p:txBody>
          <a:bodyPr wrap="square">
            <a:spAutoFit/>
          </a:bodyPr>
          <a:lstStyle/>
          <a:p>
            <a:pPr algn="just">
              <a:lnSpc>
                <a:spcPct val="107000"/>
              </a:lnSpc>
              <a:spcAft>
                <a:spcPts val="800"/>
              </a:spcAft>
            </a:pPr>
            <a:r>
              <a:rPr lang="es-CO" sz="1600" dirty="0">
                <a:latin typeface="Century Gothic" panose="020B0502020202020204" pitchFamily="34" charset="0"/>
              </a:rPr>
              <a:t>Dentro de la delimitación del acoso sexual laboral, la Sala de Casación Penal de la Corte Suprema de Justicia integró los siguientes elementos:  </a:t>
            </a:r>
          </a:p>
          <a:p>
            <a:pPr marL="342900" indent="-342900" algn="just">
              <a:lnSpc>
                <a:spcPct val="107000"/>
              </a:lnSpc>
              <a:spcAft>
                <a:spcPts val="800"/>
              </a:spcAft>
              <a:buAutoNum type="arabicPeriod"/>
            </a:pPr>
            <a:r>
              <a:rPr lang="es-MX" sz="1600" dirty="0">
                <a:latin typeface="Century Gothic" panose="020B0502020202020204" pitchFamily="34" charset="0"/>
              </a:rPr>
              <a:t>Entre el sujeto activo y el sujeto pasivo o víctima debe existir una relación de superioridad, en la cual se abusa de la posición dominante, sin que se restrinja a un plano o contexto específico.</a:t>
            </a:r>
            <a:endParaRPr lang="es-CO" sz="1600" dirty="0">
              <a:latin typeface="Century Gothic" panose="020B0502020202020204" pitchFamily="34" charset="0"/>
            </a:endParaRPr>
          </a:p>
          <a:p>
            <a:pPr marL="342900" indent="-342900" algn="just">
              <a:lnSpc>
                <a:spcPct val="107000"/>
              </a:lnSpc>
              <a:spcAft>
                <a:spcPts val="800"/>
              </a:spcAft>
              <a:buAutoNum type="arabicPeriod"/>
            </a:pPr>
            <a:r>
              <a:rPr lang="es-MX" sz="1600" dirty="0">
                <a:latin typeface="Century Gothic" panose="020B0502020202020204" pitchFamily="34" charset="0"/>
              </a:rPr>
              <a:t>La conducta realizada debe materializarse en: acosar, asediar u hostigar a la víctima de manera reiterativa. Cuando se habla de reiteración, no se refiere necesariamente a un lapso prolongado de tiempo, pero sí de persistencia por parte del acosador (SP107-2018 – M.P Fernando León Bolaños).</a:t>
            </a:r>
            <a:endParaRPr lang="es-CO" sz="1600" dirty="0">
              <a:latin typeface="Century Gothic" panose="020B0502020202020204" pitchFamily="34" charset="0"/>
            </a:endParaRPr>
          </a:p>
          <a:p>
            <a:pPr marL="342900" indent="-342900" algn="just">
              <a:lnSpc>
                <a:spcPct val="107000"/>
              </a:lnSpc>
              <a:spcAft>
                <a:spcPts val="800"/>
              </a:spcAft>
              <a:buAutoNum type="arabicPeriod"/>
            </a:pPr>
            <a:r>
              <a:rPr lang="es-MX" sz="1600" dirty="0">
                <a:latin typeface="Century Gothic" panose="020B0502020202020204" pitchFamily="34" charset="0"/>
              </a:rPr>
              <a:t>La actuación no es consentida por la víctima. El consentimiento no se puede suponer o inferir, de suerte que debe ser expreso (Procuraduría General de la Nación, 2019).</a:t>
            </a:r>
            <a:endParaRPr lang="es-CO" sz="1600" dirty="0">
              <a:latin typeface="Century Gothic" panose="020B0502020202020204" pitchFamily="34" charset="0"/>
            </a:endParaRPr>
          </a:p>
          <a:p>
            <a:pPr marL="342900" indent="-342900" algn="just">
              <a:lnSpc>
                <a:spcPct val="107000"/>
              </a:lnSpc>
              <a:spcAft>
                <a:spcPts val="800"/>
              </a:spcAft>
              <a:buAutoNum type="arabicPeriod"/>
            </a:pPr>
            <a:endParaRPr lang="es-MX" sz="1600" i="1"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4" name="CuadroTexto 3">
            <a:extLst>
              <a:ext uri="{FF2B5EF4-FFF2-40B4-BE49-F238E27FC236}">
                <a16:creationId xmlns:a16="http://schemas.microsoft.com/office/drawing/2014/main" id="{7B4B0DC8-2C7F-42B6-ABBA-A5BBF9682366}"/>
              </a:ext>
            </a:extLst>
          </p:cNvPr>
          <p:cNvSpPr txBox="1"/>
          <p:nvPr/>
        </p:nvSpPr>
        <p:spPr>
          <a:xfrm>
            <a:off x="726900" y="32377"/>
            <a:ext cx="7941325" cy="796983"/>
          </a:xfrm>
          <a:prstGeom prst="rect">
            <a:avLst/>
          </a:prstGeom>
        </p:spPr>
        <p:txBody>
          <a:bodyPr vert="horz" lIns="91440" tIns="45720" rIns="91440" bIns="45720" rtlCol="0" anchor="b">
            <a:noAutofit/>
          </a:bodyPr>
          <a:lstStyle/>
          <a:p>
            <a:pPr defTabSz="914400">
              <a:lnSpc>
                <a:spcPct val="90000"/>
              </a:lnSpc>
              <a:spcBef>
                <a:spcPct val="0"/>
              </a:spcBef>
              <a:spcAft>
                <a:spcPts val="600"/>
              </a:spcAft>
            </a:pPr>
            <a:r>
              <a:rPr lang="en-US" sz="2600" b="1" kern="1200" dirty="0" err="1">
                <a:solidFill>
                  <a:schemeClr val="accent2"/>
                </a:solidFill>
                <a:latin typeface="Century Gothic" panose="020B0502020202020204" pitchFamily="34" charset="0"/>
                <a:ea typeface="+mj-ea"/>
                <a:cs typeface="+mj-cs"/>
              </a:rPr>
              <a:t>Acoso</a:t>
            </a:r>
            <a:r>
              <a:rPr lang="en-US" sz="2600" b="1" kern="1200" dirty="0">
                <a:solidFill>
                  <a:schemeClr val="accent2"/>
                </a:solidFill>
                <a:latin typeface="Century Gothic" panose="020B0502020202020204" pitchFamily="34" charset="0"/>
                <a:ea typeface="+mj-ea"/>
                <a:cs typeface="+mj-cs"/>
              </a:rPr>
              <a:t> sexual </a:t>
            </a:r>
            <a:r>
              <a:rPr lang="en-US" sz="2600" b="1" kern="1200" dirty="0" err="1">
                <a:solidFill>
                  <a:schemeClr val="accent2"/>
                </a:solidFill>
                <a:latin typeface="Century Gothic" panose="020B0502020202020204" pitchFamily="34" charset="0"/>
                <a:ea typeface="+mj-ea"/>
                <a:cs typeface="+mj-cs"/>
              </a:rPr>
              <a:t>laboral</a:t>
            </a:r>
            <a:r>
              <a:rPr lang="en-US" sz="2600" b="1" kern="1200" dirty="0">
                <a:solidFill>
                  <a:schemeClr val="accent2"/>
                </a:solidFill>
                <a:latin typeface="Century Gothic" panose="020B0502020202020204" pitchFamily="34" charset="0"/>
                <a:ea typeface="+mj-ea"/>
                <a:cs typeface="+mj-cs"/>
              </a:rPr>
              <a:t>. </a:t>
            </a:r>
          </a:p>
        </p:txBody>
      </p:sp>
    </p:spTree>
    <p:extLst>
      <p:ext uri="{BB962C8B-B14F-4D97-AF65-F5344CB8AC3E}">
        <p14:creationId xmlns:p14="http://schemas.microsoft.com/office/powerpoint/2010/main" val="5898461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35B058A-DF10-45DC-A481-EE0995A4E865}"/>
              </a:ext>
            </a:extLst>
          </p:cNvPr>
          <p:cNvSpPr txBox="1"/>
          <p:nvPr/>
        </p:nvSpPr>
        <p:spPr>
          <a:xfrm>
            <a:off x="593085" y="1383809"/>
            <a:ext cx="7734924" cy="2121478"/>
          </a:xfrm>
          <a:prstGeom prst="rect">
            <a:avLst/>
          </a:prstGeom>
          <a:noFill/>
        </p:spPr>
        <p:txBody>
          <a:bodyPr wrap="square">
            <a:spAutoFit/>
          </a:bodyPr>
          <a:lstStyle/>
          <a:p>
            <a:pPr algn="just">
              <a:lnSpc>
                <a:spcPct val="107000"/>
              </a:lnSpc>
              <a:spcAft>
                <a:spcPts val="800"/>
              </a:spcAft>
            </a:pPr>
            <a:r>
              <a:rPr lang="es-MX" sz="1600" dirty="0">
                <a:effectLst/>
                <a:latin typeface="Century Gothic" panose="020B0502020202020204" pitchFamily="34" charset="0"/>
                <a:ea typeface="Calibri" panose="020F0502020204030204" pitchFamily="34" charset="0"/>
                <a:cs typeface="Times New Roman" panose="02020603050405020304" pitchFamily="18" charset="0"/>
              </a:rPr>
              <a:t>La OIT </a:t>
            </a:r>
            <a:r>
              <a:rPr lang="es-MX" sz="1600" dirty="0">
                <a:latin typeface="Century Gothic" panose="020B0502020202020204" pitchFamily="34" charset="0"/>
                <a:ea typeface="Calibri" panose="020F0502020204030204" pitchFamily="34" charset="0"/>
                <a:cs typeface="Times New Roman" panose="02020603050405020304" pitchFamily="18" charset="0"/>
              </a:rPr>
              <a:t>ha señalado que el acoso laboral sexual se presenta en las siguientes condiciones: </a:t>
            </a:r>
          </a:p>
          <a:p>
            <a:pPr marL="285750" indent="-285750" algn="just">
              <a:lnSpc>
                <a:spcPct val="107000"/>
              </a:lnSpc>
              <a:spcAft>
                <a:spcPts val="800"/>
              </a:spcAft>
              <a:buFont typeface="Arial" panose="020B0604020202020204" pitchFamily="34" charset="0"/>
              <a:buChar char="•"/>
            </a:pPr>
            <a:r>
              <a:rPr lang="es-MX" sz="1600" dirty="0">
                <a:effectLst/>
                <a:latin typeface="Century Gothic" panose="020B0502020202020204" pitchFamily="34" charset="0"/>
                <a:ea typeface="Calibri" panose="020F0502020204030204" pitchFamily="34" charset="0"/>
                <a:cs typeface="Times New Roman" panose="02020603050405020304" pitchFamily="18" charset="0"/>
              </a:rPr>
              <a:t>Cuando se condiciona a la víctima para obtener beneficio laboral como el aumento de sueldo, una promoción o incluso la permanencia en el empleo para que acceda a </a:t>
            </a:r>
            <a:r>
              <a:rPr lang="es-CO" sz="1600" dirty="0">
                <a:latin typeface="Century Gothic" panose="020B0502020202020204" pitchFamily="34" charset="0"/>
              </a:rPr>
              <a:t>comportamientos de connotación sexual.</a:t>
            </a:r>
          </a:p>
          <a:p>
            <a:pPr marL="342900" indent="-342900" algn="just">
              <a:lnSpc>
                <a:spcPct val="107000"/>
              </a:lnSpc>
              <a:spcAft>
                <a:spcPts val="800"/>
              </a:spcAft>
              <a:buFont typeface="Arial" panose="020B0604020202020204" pitchFamily="34" charset="0"/>
              <a:buChar char="•"/>
            </a:pPr>
            <a:r>
              <a:rPr lang="es-MX" sz="1600" dirty="0">
                <a:latin typeface="Century Gothic" panose="020B0502020202020204" pitchFamily="34" charset="0"/>
              </a:rPr>
              <a:t>Ambiente laboral hostil en el que la conducta da lugar a situaciones de intimidación o humillación de la víctima (OIT, 2007). </a:t>
            </a:r>
            <a:endParaRPr lang="es-CO" sz="160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4" name="CuadroTexto 3">
            <a:extLst>
              <a:ext uri="{FF2B5EF4-FFF2-40B4-BE49-F238E27FC236}">
                <a16:creationId xmlns:a16="http://schemas.microsoft.com/office/drawing/2014/main" id="{7B4B0DC8-2C7F-42B6-ABBA-A5BBF9682366}"/>
              </a:ext>
            </a:extLst>
          </p:cNvPr>
          <p:cNvSpPr txBox="1"/>
          <p:nvPr/>
        </p:nvSpPr>
        <p:spPr>
          <a:xfrm>
            <a:off x="645124" y="127492"/>
            <a:ext cx="7941325" cy="796983"/>
          </a:xfrm>
          <a:prstGeom prst="rect">
            <a:avLst/>
          </a:prstGeom>
        </p:spPr>
        <p:txBody>
          <a:bodyPr vert="horz" lIns="91440" tIns="45720" rIns="91440" bIns="45720" rtlCol="0" anchor="b">
            <a:noAutofit/>
          </a:bodyPr>
          <a:lstStyle/>
          <a:p>
            <a:pPr defTabSz="914400">
              <a:lnSpc>
                <a:spcPct val="90000"/>
              </a:lnSpc>
              <a:spcBef>
                <a:spcPct val="0"/>
              </a:spcBef>
              <a:spcAft>
                <a:spcPts val="600"/>
              </a:spcAft>
            </a:pPr>
            <a:r>
              <a:rPr lang="en-US" sz="2600" b="1" kern="1200" dirty="0" err="1">
                <a:solidFill>
                  <a:schemeClr val="accent2"/>
                </a:solidFill>
                <a:latin typeface="Century Gothic" panose="020B0502020202020204" pitchFamily="34" charset="0"/>
                <a:ea typeface="+mj-ea"/>
                <a:cs typeface="+mj-cs"/>
              </a:rPr>
              <a:t>Acoso</a:t>
            </a:r>
            <a:r>
              <a:rPr lang="en-US" sz="2600" b="1" kern="1200" dirty="0">
                <a:solidFill>
                  <a:schemeClr val="accent2"/>
                </a:solidFill>
                <a:latin typeface="Century Gothic" panose="020B0502020202020204" pitchFamily="34" charset="0"/>
                <a:ea typeface="+mj-ea"/>
                <a:cs typeface="+mj-cs"/>
              </a:rPr>
              <a:t> sexual </a:t>
            </a:r>
            <a:r>
              <a:rPr lang="en-US" sz="2600" b="1" kern="1200" dirty="0" err="1">
                <a:solidFill>
                  <a:schemeClr val="accent2"/>
                </a:solidFill>
                <a:latin typeface="Century Gothic" panose="020B0502020202020204" pitchFamily="34" charset="0"/>
                <a:ea typeface="+mj-ea"/>
                <a:cs typeface="+mj-cs"/>
              </a:rPr>
              <a:t>laboral</a:t>
            </a:r>
            <a:r>
              <a:rPr lang="en-US" sz="2600" b="1" kern="1200" dirty="0">
                <a:solidFill>
                  <a:schemeClr val="accent2"/>
                </a:solidFill>
                <a:latin typeface="Century Gothic" panose="020B0502020202020204" pitchFamily="34" charset="0"/>
                <a:ea typeface="+mj-ea"/>
                <a:cs typeface="+mj-cs"/>
              </a:rPr>
              <a:t>. OIT </a:t>
            </a:r>
          </a:p>
        </p:txBody>
      </p:sp>
    </p:spTree>
    <p:extLst>
      <p:ext uri="{BB962C8B-B14F-4D97-AF65-F5344CB8AC3E}">
        <p14:creationId xmlns:p14="http://schemas.microsoft.com/office/powerpoint/2010/main" val="28577368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7E4D6CA-2C83-1915-6409-B1D573EE16CA}"/>
              </a:ext>
            </a:extLst>
          </p:cNvPr>
          <p:cNvSpPr txBox="1"/>
          <p:nvPr/>
        </p:nvSpPr>
        <p:spPr>
          <a:xfrm>
            <a:off x="1003610" y="1553494"/>
            <a:ext cx="7560527" cy="2585323"/>
          </a:xfrm>
          <a:prstGeom prst="rect">
            <a:avLst/>
          </a:prstGeom>
          <a:noFill/>
        </p:spPr>
        <p:txBody>
          <a:bodyPr wrap="square">
            <a:spAutoFit/>
          </a:bodyPr>
          <a:lstStyle/>
          <a:p>
            <a:pPr marL="285750" indent="-285750" algn="just">
              <a:buFont typeface="Arial" panose="020B0604020202020204" pitchFamily="34" charset="0"/>
              <a:buChar char="•"/>
            </a:pPr>
            <a:r>
              <a:rPr lang="es-MX" dirty="0">
                <a:latin typeface="Century Gothic" panose="020B0502020202020204" pitchFamily="34" charset="0"/>
              </a:rPr>
              <a:t>Acreditar una conducta, por acción o por omisión; </a:t>
            </a:r>
          </a:p>
          <a:p>
            <a:pPr marL="285750" indent="-285750" algn="just">
              <a:buFont typeface="Arial" panose="020B0604020202020204" pitchFamily="34" charset="0"/>
              <a:buChar char="•"/>
            </a:pPr>
            <a:r>
              <a:rPr lang="es-MX" dirty="0">
                <a:latin typeface="Century Gothic" panose="020B0502020202020204" pitchFamily="34" charset="0"/>
              </a:rPr>
              <a:t>Con carácter persistente y demostrable;</a:t>
            </a:r>
          </a:p>
          <a:p>
            <a:pPr marL="285750" indent="-285750" algn="just">
              <a:buFont typeface="Arial" panose="020B0604020202020204" pitchFamily="34" charset="0"/>
              <a:buChar char="•"/>
            </a:pPr>
            <a:r>
              <a:rPr lang="es-MX" dirty="0">
                <a:latin typeface="Century Gothic" panose="020B0502020202020204" pitchFamily="34" charset="0"/>
              </a:rPr>
              <a:t>Presentarse en el contexto de una relación laboral; </a:t>
            </a:r>
          </a:p>
          <a:p>
            <a:pPr marL="285750" indent="-285750" algn="just">
              <a:buFont typeface="Arial" panose="020B0604020202020204" pitchFamily="34" charset="0"/>
              <a:buChar char="•"/>
            </a:pPr>
            <a:r>
              <a:rPr lang="es-MX" dirty="0">
                <a:latin typeface="Century Gothic" panose="020B0502020202020204" pitchFamily="34" charset="0"/>
              </a:rPr>
              <a:t>Existir la intención de generar miedo, intimidación, terror o angustia, causar un perjuicio laboral, generar desmotivación en el trabajo, o inducir a la renuncia del afectado.  </a:t>
            </a:r>
          </a:p>
          <a:p>
            <a:endParaRPr lang="es-MX" dirty="0">
              <a:latin typeface="Century Gothic" panose="020B0502020202020204" pitchFamily="34" charset="0"/>
            </a:endParaRPr>
          </a:p>
          <a:p>
            <a:r>
              <a:rPr lang="es-MX" dirty="0">
                <a:latin typeface="Century Gothic" panose="020B0502020202020204" pitchFamily="34" charset="0"/>
              </a:rPr>
              <a:t>(Sala de Casación Laboral de la Corte Suprema de Justicia, Sentencia SL 3075-2019).</a:t>
            </a:r>
            <a:endParaRPr lang="es-CO" dirty="0">
              <a:latin typeface="Century Gothic" panose="020B0502020202020204" pitchFamily="34" charset="0"/>
            </a:endParaRPr>
          </a:p>
        </p:txBody>
      </p:sp>
      <p:sp>
        <p:nvSpPr>
          <p:cNvPr id="4" name="CuadroTexto 3">
            <a:extLst>
              <a:ext uri="{FF2B5EF4-FFF2-40B4-BE49-F238E27FC236}">
                <a16:creationId xmlns:a16="http://schemas.microsoft.com/office/drawing/2014/main" id="{21F596C8-22BE-FAD8-30FD-F6BC9222050B}"/>
              </a:ext>
            </a:extLst>
          </p:cNvPr>
          <p:cNvSpPr txBox="1"/>
          <p:nvPr/>
        </p:nvSpPr>
        <p:spPr>
          <a:xfrm>
            <a:off x="1061436" y="394259"/>
            <a:ext cx="7941325" cy="796983"/>
          </a:xfrm>
          <a:prstGeom prst="rect">
            <a:avLst/>
          </a:prstGeom>
        </p:spPr>
        <p:txBody>
          <a:bodyPr vert="horz" lIns="91440" tIns="45720" rIns="91440" bIns="45720" rtlCol="0" anchor="b">
            <a:noAutofit/>
          </a:bodyPr>
          <a:lstStyle/>
          <a:p>
            <a:pPr defTabSz="914400">
              <a:lnSpc>
                <a:spcPct val="90000"/>
              </a:lnSpc>
              <a:spcBef>
                <a:spcPct val="0"/>
              </a:spcBef>
              <a:spcAft>
                <a:spcPts val="600"/>
              </a:spcAft>
            </a:pPr>
            <a:r>
              <a:rPr lang="en-US" sz="2600" b="1" kern="1200" dirty="0" err="1">
                <a:solidFill>
                  <a:schemeClr val="accent2"/>
                </a:solidFill>
                <a:latin typeface="Century Gothic" panose="020B0502020202020204" pitchFamily="34" charset="0"/>
                <a:ea typeface="+mj-ea"/>
                <a:cs typeface="+mj-cs"/>
              </a:rPr>
              <a:t>Características</a:t>
            </a:r>
            <a:r>
              <a:rPr lang="en-US" sz="2600" b="1" kern="1200" dirty="0">
                <a:solidFill>
                  <a:schemeClr val="accent2"/>
                </a:solidFill>
                <a:latin typeface="Century Gothic" panose="020B0502020202020204" pitchFamily="34" charset="0"/>
                <a:ea typeface="+mj-ea"/>
                <a:cs typeface="+mj-cs"/>
              </a:rPr>
              <a:t>:</a:t>
            </a:r>
          </a:p>
        </p:txBody>
      </p:sp>
    </p:spTree>
    <p:extLst>
      <p:ext uri="{BB962C8B-B14F-4D97-AF65-F5344CB8AC3E}">
        <p14:creationId xmlns:p14="http://schemas.microsoft.com/office/powerpoint/2010/main" val="1452600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nut 24">
            <a:extLst>
              <a:ext uri="{FF2B5EF4-FFF2-40B4-BE49-F238E27FC236}">
                <a16:creationId xmlns:a16="http://schemas.microsoft.com/office/drawing/2014/main" id="{2EBCC847-EF0F-4B80-9C97-5FE19319CDE8}"/>
              </a:ext>
            </a:extLst>
          </p:cNvPr>
          <p:cNvSpPr/>
          <p:nvPr/>
        </p:nvSpPr>
        <p:spPr>
          <a:xfrm>
            <a:off x="921000" y="1884555"/>
            <a:ext cx="652543" cy="602165"/>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solidFill>
                <a:schemeClr val="tx1"/>
              </a:solidFill>
            </a:endParaRPr>
          </a:p>
        </p:txBody>
      </p:sp>
      <p:sp>
        <p:nvSpPr>
          <p:cNvPr id="5" name="Rectangle 23">
            <a:extLst>
              <a:ext uri="{FF2B5EF4-FFF2-40B4-BE49-F238E27FC236}">
                <a16:creationId xmlns:a16="http://schemas.microsoft.com/office/drawing/2014/main" id="{3CBC11E1-E736-452C-BB86-4301B111A01E}"/>
              </a:ext>
            </a:extLst>
          </p:cNvPr>
          <p:cNvSpPr/>
          <p:nvPr/>
        </p:nvSpPr>
        <p:spPr>
          <a:xfrm>
            <a:off x="1709853" y="1752148"/>
            <a:ext cx="6038192" cy="1015663"/>
          </a:xfrm>
          <a:prstGeom prst="rect">
            <a:avLst/>
          </a:prstGeom>
        </p:spPr>
        <p:txBody>
          <a:bodyPr wrap="square">
            <a:spAutoFit/>
          </a:bodyPr>
          <a:lstStyle/>
          <a:p>
            <a:pPr algn="just"/>
            <a:r>
              <a:rPr lang="en-US" sz="2000" dirty="0">
                <a:solidFill>
                  <a:schemeClr val="tx2">
                    <a:lumMod val="50000"/>
                  </a:schemeClr>
                </a:solidFill>
                <a:latin typeface="Century Gothic" panose="020B0502020202020204" pitchFamily="34" charset="0"/>
              </a:rPr>
              <a:t> </a:t>
            </a:r>
            <a:r>
              <a:rPr lang="en-US" sz="2000" dirty="0" err="1">
                <a:solidFill>
                  <a:schemeClr val="tx2">
                    <a:lumMod val="50000"/>
                  </a:schemeClr>
                </a:solidFill>
                <a:latin typeface="Century Gothic" panose="020B0502020202020204" pitchFamily="34" charset="0"/>
              </a:rPr>
              <a:t>Conocer</a:t>
            </a:r>
            <a:r>
              <a:rPr lang="en-US" sz="2000" dirty="0">
                <a:solidFill>
                  <a:schemeClr val="tx2">
                    <a:lumMod val="50000"/>
                  </a:schemeClr>
                </a:solidFill>
                <a:latin typeface="Century Gothic" panose="020B0502020202020204" pitchFamily="34" charset="0"/>
              </a:rPr>
              <a:t> </a:t>
            </a:r>
            <a:r>
              <a:rPr lang="en-US" sz="2000" dirty="0" err="1">
                <a:solidFill>
                  <a:schemeClr val="tx2">
                    <a:lumMod val="50000"/>
                  </a:schemeClr>
                </a:solidFill>
                <a:latin typeface="Century Gothic" panose="020B0502020202020204" pitchFamily="34" charset="0"/>
              </a:rPr>
              <a:t>algunas</a:t>
            </a:r>
            <a:r>
              <a:rPr lang="en-US" sz="2000" dirty="0">
                <a:solidFill>
                  <a:schemeClr val="tx2">
                    <a:lumMod val="50000"/>
                  </a:schemeClr>
                </a:solidFill>
                <a:latin typeface="Century Gothic" panose="020B0502020202020204" pitchFamily="34" charset="0"/>
              </a:rPr>
              <a:t> </a:t>
            </a:r>
            <a:r>
              <a:rPr lang="en-US" sz="2000" dirty="0" err="1">
                <a:solidFill>
                  <a:schemeClr val="tx2">
                    <a:lumMod val="50000"/>
                  </a:schemeClr>
                </a:solidFill>
                <a:latin typeface="Century Gothic" panose="020B0502020202020204" pitchFamily="34" charset="0"/>
              </a:rPr>
              <a:t>herramientas</a:t>
            </a:r>
            <a:r>
              <a:rPr lang="en-US" sz="2000" dirty="0">
                <a:solidFill>
                  <a:schemeClr val="tx2">
                    <a:lumMod val="50000"/>
                  </a:schemeClr>
                </a:solidFill>
                <a:latin typeface="Century Gothic" panose="020B0502020202020204" pitchFamily="34" charset="0"/>
              </a:rPr>
              <a:t> que </a:t>
            </a:r>
            <a:r>
              <a:rPr lang="en-US" sz="2000" dirty="0" err="1">
                <a:solidFill>
                  <a:schemeClr val="tx2">
                    <a:lumMod val="50000"/>
                  </a:schemeClr>
                </a:solidFill>
                <a:latin typeface="Century Gothic" panose="020B0502020202020204" pitchFamily="34" charset="0"/>
              </a:rPr>
              <a:t>aporten</a:t>
            </a:r>
            <a:r>
              <a:rPr lang="en-US" sz="2000" dirty="0">
                <a:solidFill>
                  <a:schemeClr val="tx2">
                    <a:lumMod val="50000"/>
                  </a:schemeClr>
                </a:solidFill>
                <a:latin typeface="Century Gothic" panose="020B0502020202020204" pitchFamily="34" charset="0"/>
              </a:rPr>
              <a:t> a la </a:t>
            </a:r>
            <a:r>
              <a:rPr lang="en-US" sz="2000" dirty="0" err="1">
                <a:solidFill>
                  <a:schemeClr val="tx2">
                    <a:lumMod val="50000"/>
                  </a:schemeClr>
                </a:solidFill>
                <a:latin typeface="Century Gothic" panose="020B0502020202020204" pitchFamily="34" charset="0"/>
              </a:rPr>
              <a:t>construcción</a:t>
            </a:r>
            <a:r>
              <a:rPr lang="en-US" sz="2000" dirty="0">
                <a:solidFill>
                  <a:schemeClr val="tx2">
                    <a:lumMod val="50000"/>
                  </a:schemeClr>
                </a:solidFill>
                <a:latin typeface="Century Gothic" panose="020B0502020202020204" pitchFamily="34" charset="0"/>
              </a:rPr>
              <a:t> de </a:t>
            </a:r>
            <a:r>
              <a:rPr lang="en-US" sz="2000" dirty="0" err="1">
                <a:solidFill>
                  <a:schemeClr val="tx2">
                    <a:lumMod val="50000"/>
                  </a:schemeClr>
                </a:solidFill>
                <a:latin typeface="Century Gothic" panose="020B0502020202020204" pitchFamily="34" charset="0"/>
              </a:rPr>
              <a:t>espacios</a:t>
            </a:r>
            <a:r>
              <a:rPr lang="en-US" sz="2000" dirty="0">
                <a:solidFill>
                  <a:schemeClr val="tx2">
                    <a:lumMod val="50000"/>
                  </a:schemeClr>
                </a:solidFill>
                <a:latin typeface="Century Gothic" panose="020B0502020202020204" pitchFamily="34" charset="0"/>
              </a:rPr>
              <a:t> </a:t>
            </a:r>
            <a:r>
              <a:rPr lang="en-US" sz="2000" dirty="0" err="1">
                <a:solidFill>
                  <a:schemeClr val="tx2">
                    <a:lumMod val="50000"/>
                  </a:schemeClr>
                </a:solidFill>
                <a:latin typeface="Century Gothic" panose="020B0502020202020204" pitchFamily="34" charset="0"/>
              </a:rPr>
              <a:t>laborales</a:t>
            </a:r>
            <a:r>
              <a:rPr lang="en-US" sz="2000" dirty="0">
                <a:solidFill>
                  <a:schemeClr val="tx2">
                    <a:lumMod val="50000"/>
                  </a:schemeClr>
                </a:solidFill>
                <a:latin typeface="Century Gothic" panose="020B0502020202020204" pitchFamily="34" charset="0"/>
              </a:rPr>
              <a:t> </a:t>
            </a:r>
            <a:r>
              <a:rPr lang="en-US" sz="2000" dirty="0" err="1">
                <a:solidFill>
                  <a:schemeClr val="tx2">
                    <a:lumMod val="50000"/>
                  </a:schemeClr>
                </a:solidFill>
                <a:latin typeface="Century Gothic" panose="020B0502020202020204" pitchFamily="34" charset="0"/>
              </a:rPr>
              <a:t>igualitarios</a:t>
            </a:r>
            <a:r>
              <a:rPr lang="en-US" sz="2000" dirty="0">
                <a:solidFill>
                  <a:schemeClr val="tx2">
                    <a:lumMod val="50000"/>
                  </a:schemeClr>
                </a:solidFill>
                <a:latin typeface="Century Gothic" panose="020B0502020202020204" pitchFamily="34" charset="0"/>
              </a:rPr>
              <a:t> e </a:t>
            </a:r>
            <a:r>
              <a:rPr lang="en-US" sz="2000" dirty="0" err="1">
                <a:solidFill>
                  <a:schemeClr val="tx2">
                    <a:lumMod val="50000"/>
                  </a:schemeClr>
                </a:solidFill>
                <a:latin typeface="Century Gothic" panose="020B0502020202020204" pitchFamily="34" charset="0"/>
              </a:rPr>
              <a:t>inclusivos</a:t>
            </a:r>
            <a:r>
              <a:rPr lang="en-US" sz="2000" dirty="0">
                <a:solidFill>
                  <a:schemeClr val="tx2">
                    <a:lumMod val="50000"/>
                  </a:schemeClr>
                </a:solidFill>
                <a:latin typeface="Century Gothic" panose="020B0502020202020204" pitchFamily="34" charset="0"/>
              </a:rPr>
              <a:t>.  </a:t>
            </a:r>
          </a:p>
        </p:txBody>
      </p:sp>
      <p:sp>
        <p:nvSpPr>
          <p:cNvPr id="6" name="CuadroTexto 5">
            <a:extLst>
              <a:ext uri="{FF2B5EF4-FFF2-40B4-BE49-F238E27FC236}">
                <a16:creationId xmlns:a16="http://schemas.microsoft.com/office/drawing/2014/main" id="{C3139A99-1BD1-447E-B68D-5AA88EB39987}"/>
              </a:ext>
            </a:extLst>
          </p:cNvPr>
          <p:cNvSpPr txBox="1"/>
          <p:nvPr/>
        </p:nvSpPr>
        <p:spPr>
          <a:xfrm>
            <a:off x="3264884" y="557686"/>
            <a:ext cx="2093842" cy="592470"/>
          </a:xfrm>
          <a:prstGeom prst="rect">
            <a:avLst/>
          </a:prstGeom>
          <a:noFill/>
        </p:spPr>
        <p:txBody>
          <a:bodyPr wrap="none" rtlCol="0">
            <a:spAutoFit/>
          </a:bodyPr>
          <a:lstStyle/>
          <a:p>
            <a:pPr algn="ctr">
              <a:lnSpc>
                <a:spcPts val="3940"/>
              </a:lnSpc>
            </a:pPr>
            <a:r>
              <a:rPr lang="es-CO" sz="3600" b="1" dirty="0">
                <a:solidFill>
                  <a:srgbClr val="FF7500"/>
                </a:solidFill>
                <a:latin typeface="Century Gothic" panose="020B0502020202020204" pitchFamily="34" charset="0"/>
              </a:rPr>
              <a:t>Objetivo</a:t>
            </a:r>
          </a:p>
        </p:txBody>
      </p:sp>
    </p:spTree>
    <p:extLst>
      <p:ext uri="{BB962C8B-B14F-4D97-AF65-F5344CB8AC3E}">
        <p14:creationId xmlns:p14="http://schemas.microsoft.com/office/powerpoint/2010/main" val="36213338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D162C86-D539-BD2C-81A5-E450D58C3506}"/>
              </a:ext>
            </a:extLst>
          </p:cNvPr>
          <p:cNvSpPr txBox="1"/>
          <p:nvPr/>
        </p:nvSpPr>
        <p:spPr>
          <a:xfrm>
            <a:off x="990136" y="-1051125"/>
            <a:ext cx="2977038" cy="1851660"/>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3000" b="1" dirty="0" err="1">
                <a:solidFill>
                  <a:schemeClr val="accent2"/>
                </a:solidFill>
                <a:latin typeface="Century Gothic" panose="020B0502020202020204" pitchFamily="34" charset="0"/>
                <a:ea typeface="+mj-ea"/>
                <a:cs typeface="+mj-cs"/>
              </a:rPr>
              <a:t>Impactos</a:t>
            </a:r>
            <a:r>
              <a:rPr lang="en-US" sz="3000" b="1" dirty="0">
                <a:solidFill>
                  <a:schemeClr val="accent2"/>
                </a:solidFill>
                <a:latin typeface="Century Gothic" panose="020B0502020202020204" pitchFamily="34" charset="0"/>
                <a:ea typeface="+mj-ea"/>
                <a:cs typeface="+mj-cs"/>
              </a:rPr>
              <a:t>:</a:t>
            </a:r>
          </a:p>
        </p:txBody>
      </p:sp>
      <p:sp>
        <p:nvSpPr>
          <p:cNvPr id="3" name="CuadroTexto 2">
            <a:extLst>
              <a:ext uri="{FF2B5EF4-FFF2-40B4-BE49-F238E27FC236}">
                <a16:creationId xmlns:a16="http://schemas.microsoft.com/office/drawing/2014/main" id="{28B3F4F6-B7B0-6A9E-5436-65DAC8210E75}"/>
              </a:ext>
            </a:extLst>
          </p:cNvPr>
          <p:cNvSpPr txBox="1"/>
          <p:nvPr/>
        </p:nvSpPr>
        <p:spPr>
          <a:xfrm>
            <a:off x="761237" y="889305"/>
            <a:ext cx="7817768" cy="3785652"/>
          </a:xfrm>
          <a:prstGeom prst="rect">
            <a:avLst/>
          </a:prstGeom>
          <a:noFill/>
        </p:spPr>
        <p:txBody>
          <a:bodyPr wrap="square">
            <a:spAutoFit/>
          </a:bodyPr>
          <a:lstStyle/>
          <a:p>
            <a:pPr algn="just"/>
            <a:r>
              <a:rPr lang="es-MX" sz="1600" b="1" dirty="0">
                <a:latin typeface="Century Gothic" panose="020B0502020202020204" pitchFamily="34" charset="0"/>
              </a:rPr>
              <a:t>En la víctima: </a:t>
            </a:r>
            <a:r>
              <a:rPr lang="es-MX" sz="1600" dirty="0">
                <a:latin typeface="Century Gothic" panose="020B0502020202020204" pitchFamily="34" charset="0"/>
              </a:rPr>
              <a:t>Es una situación de vulnerabilidad en el ejercicio de sus derechos e indefensión laboral, limitando el desarrollo personal, su autonomía y libertad sobre su cuerpo, además de representar un acto de discriminación.  </a:t>
            </a:r>
          </a:p>
          <a:p>
            <a:pPr algn="just"/>
            <a:endParaRPr lang="es-MX" sz="1600" dirty="0">
              <a:latin typeface="Century Gothic" panose="020B0502020202020204" pitchFamily="34" charset="0"/>
            </a:endParaRPr>
          </a:p>
          <a:p>
            <a:pPr algn="just"/>
            <a:r>
              <a:rPr lang="es-MX" sz="1600" b="1" dirty="0">
                <a:latin typeface="Century Gothic" panose="020B0502020202020204" pitchFamily="34" charset="0"/>
              </a:rPr>
              <a:t>En las empresas: </a:t>
            </a:r>
            <a:r>
              <a:rPr lang="es-MX" sz="1600" dirty="0">
                <a:latin typeface="Century Gothic" panose="020B0502020202020204" pitchFamily="34" charset="0"/>
              </a:rPr>
              <a:t>Mancilla su imagen organizacional y puede generar pérdidas financieras, pues ante un clima laboral negativo aumenta el ausentismo por enfermedad, el abandono de los puestos de trabajo, la disminución en la calidad del misma.</a:t>
            </a:r>
          </a:p>
          <a:p>
            <a:pPr algn="just"/>
            <a:endParaRPr lang="es-MX" sz="1600" dirty="0">
              <a:latin typeface="Century Gothic" panose="020B0502020202020204" pitchFamily="34" charset="0"/>
            </a:endParaRPr>
          </a:p>
          <a:p>
            <a:pPr algn="just"/>
            <a:r>
              <a:rPr lang="es-MX" sz="1600" b="1" dirty="0">
                <a:latin typeface="Century Gothic" panose="020B0502020202020204" pitchFamily="34" charset="0"/>
              </a:rPr>
              <a:t>En la sociedad: </a:t>
            </a:r>
            <a:r>
              <a:rPr lang="es-MX" sz="1600" dirty="0">
                <a:latin typeface="Century Gothic" panose="020B0502020202020204" pitchFamily="34" charset="0"/>
              </a:rPr>
              <a:t>Limita la consecución de la igualdad y equidad de género, limita el ejercicio de los derechos y refuerzas comportamiento estereotipados hacia las mujeres y disidencias sexuales. </a:t>
            </a:r>
          </a:p>
          <a:p>
            <a:pPr algn="just"/>
            <a:endParaRPr lang="es-MX" sz="1600" dirty="0">
              <a:latin typeface="Century Gothic" panose="020B0502020202020204" pitchFamily="34" charset="0"/>
            </a:endParaRPr>
          </a:p>
          <a:p>
            <a:pPr algn="just"/>
            <a:r>
              <a:rPr lang="es-MX" sz="1600" dirty="0">
                <a:latin typeface="Century Gothic" panose="020B0502020202020204" pitchFamily="34" charset="0"/>
              </a:rPr>
              <a:t>(Sala de Casación Laboral, Corte Suprema de Justicia, SL 648- 2018). </a:t>
            </a:r>
          </a:p>
        </p:txBody>
      </p:sp>
    </p:spTree>
    <p:extLst>
      <p:ext uri="{BB962C8B-B14F-4D97-AF65-F5344CB8AC3E}">
        <p14:creationId xmlns:p14="http://schemas.microsoft.com/office/powerpoint/2010/main" val="16828588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47255" y="968181"/>
            <a:ext cx="7277099" cy="4180134"/>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02838" y="1508055"/>
            <a:ext cx="5530453" cy="3636669"/>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8513" y="1335678"/>
            <a:ext cx="6026944" cy="3812637"/>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 y="406760"/>
            <a:ext cx="7750968" cy="4741556"/>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775" y="4634063"/>
            <a:ext cx="378619" cy="511145"/>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 y="-44532"/>
            <a:ext cx="8318896" cy="5192847"/>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 y="-1437"/>
            <a:ext cx="792955" cy="460868"/>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775" y="-5028"/>
            <a:ext cx="446485" cy="264549"/>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 y="-1437"/>
            <a:ext cx="267890" cy="160406"/>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69950" y="-1437"/>
            <a:ext cx="4341019" cy="5135388"/>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926260" y="2154"/>
            <a:ext cx="2213372" cy="1916493"/>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CuadroTexto 4">
            <a:extLst>
              <a:ext uri="{FF2B5EF4-FFF2-40B4-BE49-F238E27FC236}">
                <a16:creationId xmlns:a16="http://schemas.microsoft.com/office/drawing/2014/main" id="{2BA8630A-BE44-4842-B0DE-1DA751CA2F19}"/>
              </a:ext>
            </a:extLst>
          </p:cNvPr>
          <p:cNvSpPr txBox="1"/>
          <p:nvPr/>
        </p:nvSpPr>
        <p:spPr>
          <a:xfrm>
            <a:off x="5899458" y="2600469"/>
            <a:ext cx="2977038" cy="1851660"/>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3000" b="1" dirty="0" err="1">
                <a:solidFill>
                  <a:schemeClr val="accent2"/>
                </a:solidFill>
                <a:latin typeface="Century Gothic" panose="020B0502020202020204" pitchFamily="34" charset="0"/>
                <a:ea typeface="+mj-ea"/>
                <a:cs typeface="+mj-cs"/>
              </a:rPr>
              <a:t>Normatividad</a:t>
            </a:r>
            <a:endParaRPr lang="en-US" sz="3000" b="1" dirty="0">
              <a:solidFill>
                <a:schemeClr val="accent2"/>
              </a:solidFill>
              <a:latin typeface="Century Gothic" panose="020B0502020202020204" pitchFamily="34" charset="0"/>
              <a:ea typeface="+mj-ea"/>
              <a:cs typeface="+mj-cs"/>
            </a:endParaRPr>
          </a:p>
        </p:txBody>
      </p:sp>
      <p:sp>
        <p:nvSpPr>
          <p:cNvPr id="93"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15619" y="-1437"/>
            <a:ext cx="1624013" cy="1018698"/>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68119" y="-1437"/>
            <a:ext cx="671513" cy="401015"/>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Freeform: Shape 96">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564058" y="1663530"/>
            <a:ext cx="3314068" cy="3194706"/>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13314" name="Picture 2" descr="Lo que debe saber sobre la Ley de No violencia contra la mujer -  PanoramaCultural.com.co">
            <a:extLst>
              <a:ext uri="{FF2B5EF4-FFF2-40B4-BE49-F238E27FC236}">
                <a16:creationId xmlns:a16="http://schemas.microsoft.com/office/drawing/2014/main" id="{D6D88E98-8E01-44C4-A4B6-74488CAA86A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536" r="-2" b="-2"/>
          <a:stretch/>
        </p:blipFill>
        <p:spPr bwMode="auto">
          <a:xfrm>
            <a:off x="691433" y="348932"/>
            <a:ext cx="5622146" cy="4007299"/>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19705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A542E2C-60B1-2844-BB42-2C317850E294}"/>
              </a:ext>
            </a:extLst>
          </p:cNvPr>
          <p:cNvGrpSpPr/>
          <p:nvPr/>
        </p:nvGrpSpPr>
        <p:grpSpPr>
          <a:xfrm>
            <a:off x="830498" y="2936252"/>
            <a:ext cx="7271685" cy="258463"/>
            <a:chOff x="395536" y="3097535"/>
            <a:chExt cx="8208912" cy="371649"/>
          </a:xfrm>
        </p:grpSpPr>
        <p:sp>
          <p:nvSpPr>
            <p:cNvPr id="4" name="Rectangle 3">
              <a:extLst>
                <a:ext uri="{FF2B5EF4-FFF2-40B4-BE49-F238E27FC236}">
                  <a16:creationId xmlns:a16="http://schemas.microsoft.com/office/drawing/2014/main" id="{EFA50DF4-6FFD-5F43-9F6A-BBDF36183C5D}"/>
                </a:ext>
              </a:extLst>
            </p:cNvPr>
            <p:cNvSpPr/>
            <p:nvPr/>
          </p:nvSpPr>
          <p:spPr>
            <a:xfrm>
              <a:off x="395536" y="3212976"/>
              <a:ext cx="1368152" cy="256208"/>
            </a:xfrm>
            <a:custGeom>
              <a:avLst/>
              <a:gdLst/>
              <a:ahLst/>
              <a:cxnLst/>
              <a:rect l="l" t="t" r="r" b="b"/>
              <a:pathLst>
                <a:path w="1008112" h="256208">
                  <a:moveTo>
                    <a:pt x="0" y="0"/>
                  </a:moveTo>
                  <a:lnTo>
                    <a:pt x="1008112" y="0"/>
                  </a:lnTo>
                  <a:lnTo>
                    <a:pt x="1008112" y="144016"/>
                  </a:lnTo>
                  <a:lnTo>
                    <a:pt x="569127" y="144016"/>
                  </a:lnTo>
                  <a:lnTo>
                    <a:pt x="504055" y="256208"/>
                  </a:lnTo>
                  <a:lnTo>
                    <a:pt x="438984" y="144016"/>
                  </a:lnTo>
                  <a:lnTo>
                    <a:pt x="0" y="144016"/>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2">
                    <a:lumMod val="50000"/>
                  </a:schemeClr>
                </a:solidFill>
                <a:latin typeface="Century Gothic" panose="020B0502020202020204" pitchFamily="34" charset="0"/>
              </a:endParaRPr>
            </a:p>
          </p:txBody>
        </p:sp>
        <p:sp>
          <p:nvSpPr>
            <p:cNvPr id="5" name="Rectangle 3">
              <a:extLst>
                <a:ext uri="{FF2B5EF4-FFF2-40B4-BE49-F238E27FC236}">
                  <a16:creationId xmlns:a16="http://schemas.microsoft.com/office/drawing/2014/main" id="{E3274ECD-17AB-CB44-95E4-626926F2B188}"/>
                </a:ext>
              </a:extLst>
            </p:cNvPr>
            <p:cNvSpPr/>
            <p:nvPr/>
          </p:nvSpPr>
          <p:spPr>
            <a:xfrm rot="10800000">
              <a:off x="1763688" y="3097535"/>
              <a:ext cx="1368152" cy="256208"/>
            </a:xfrm>
            <a:custGeom>
              <a:avLst/>
              <a:gdLst/>
              <a:ahLst/>
              <a:cxnLst/>
              <a:rect l="l" t="t" r="r" b="b"/>
              <a:pathLst>
                <a:path w="1008112" h="256208">
                  <a:moveTo>
                    <a:pt x="0" y="0"/>
                  </a:moveTo>
                  <a:lnTo>
                    <a:pt x="1008112" y="0"/>
                  </a:lnTo>
                  <a:lnTo>
                    <a:pt x="1008112" y="144016"/>
                  </a:lnTo>
                  <a:lnTo>
                    <a:pt x="569127" y="144016"/>
                  </a:lnTo>
                  <a:lnTo>
                    <a:pt x="504055" y="256208"/>
                  </a:lnTo>
                  <a:lnTo>
                    <a:pt x="438984" y="144016"/>
                  </a:lnTo>
                  <a:lnTo>
                    <a:pt x="0" y="144016"/>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2">
                    <a:lumMod val="50000"/>
                  </a:schemeClr>
                </a:solidFill>
                <a:latin typeface="Century Gothic" panose="020B0502020202020204" pitchFamily="34" charset="0"/>
              </a:endParaRPr>
            </a:p>
          </p:txBody>
        </p:sp>
        <p:sp>
          <p:nvSpPr>
            <p:cNvPr id="6" name="Rectangle 3">
              <a:extLst>
                <a:ext uri="{FF2B5EF4-FFF2-40B4-BE49-F238E27FC236}">
                  <a16:creationId xmlns:a16="http://schemas.microsoft.com/office/drawing/2014/main" id="{55376030-4F9A-2D44-9988-B7E89E457B9D}"/>
                </a:ext>
              </a:extLst>
            </p:cNvPr>
            <p:cNvSpPr/>
            <p:nvPr/>
          </p:nvSpPr>
          <p:spPr>
            <a:xfrm>
              <a:off x="3131840" y="3212976"/>
              <a:ext cx="1368152" cy="256208"/>
            </a:xfrm>
            <a:custGeom>
              <a:avLst/>
              <a:gdLst/>
              <a:ahLst/>
              <a:cxnLst/>
              <a:rect l="l" t="t" r="r" b="b"/>
              <a:pathLst>
                <a:path w="1008112" h="256208">
                  <a:moveTo>
                    <a:pt x="0" y="0"/>
                  </a:moveTo>
                  <a:lnTo>
                    <a:pt x="1008112" y="0"/>
                  </a:lnTo>
                  <a:lnTo>
                    <a:pt x="1008112" y="144016"/>
                  </a:lnTo>
                  <a:lnTo>
                    <a:pt x="569127" y="144016"/>
                  </a:lnTo>
                  <a:lnTo>
                    <a:pt x="504055" y="256208"/>
                  </a:lnTo>
                  <a:lnTo>
                    <a:pt x="438984" y="144016"/>
                  </a:lnTo>
                  <a:lnTo>
                    <a:pt x="0" y="14401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2">
                    <a:lumMod val="50000"/>
                  </a:schemeClr>
                </a:solidFill>
                <a:latin typeface="Century Gothic" panose="020B0502020202020204" pitchFamily="34" charset="0"/>
              </a:endParaRPr>
            </a:p>
          </p:txBody>
        </p:sp>
        <p:sp>
          <p:nvSpPr>
            <p:cNvPr id="7" name="Rectangle 3">
              <a:extLst>
                <a:ext uri="{FF2B5EF4-FFF2-40B4-BE49-F238E27FC236}">
                  <a16:creationId xmlns:a16="http://schemas.microsoft.com/office/drawing/2014/main" id="{27BE0F58-7621-5145-BF8F-670E9C7B652C}"/>
                </a:ext>
              </a:extLst>
            </p:cNvPr>
            <p:cNvSpPr/>
            <p:nvPr/>
          </p:nvSpPr>
          <p:spPr>
            <a:xfrm rot="10800000">
              <a:off x="4499992" y="3097535"/>
              <a:ext cx="1368152" cy="256208"/>
            </a:xfrm>
            <a:custGeom>
              <a:avLst/>
              <a:gdLst/>
              <a:ahLst/>
              <a:cxnLst/>
              <a:rect l="l" t="t" r="r" b="b"/>
              <a:pathLst>
                <a:path w="1008112" h="256208">
                  <a:moveTo>
                    <a:pt x="0" y="0"/>
                  </a:moveTo>
                  <a:lnTo>
                    <a:pt x="1008112" y="0"/>
                  </a:lnTo>
                  <a:lnTo>
                    <a:pt x="1008112" y="144016"/>
                  </a:lnTo>
                  <a:lnTo>
                    <a:pt x="569127" y="144016"/>
                  </a:lnTo>
                  <a:lnTo>
                    <a:pt x="504055" y="256208"/>
                  </a:lnTo>
                  <a:lnTo>
                    <a:pt x="438984" y="144016"/>
                  </a:lnTo>
                  <a:lnTo>
                    <a:pt x="0" y="144016"/>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2">
                    <a:lumMod val="50000"/>
                  </a:schemeClr>
                </a:solidFill>
                <a:latin typeface="Century Gothic" panose="020B0502020202020204" pitchFamily="34" charset="0"/>
              </a:endParaRPr>
            </a:p>
          </p:txBody>
        </p:sp>
        <p:sp>
          <p:nvSpPr>
            <p:cNvPr id="8" name="Rectangle 3">
              <a:extLst>
                <a:ext uri="{FF2B5EF4-FFF2-40B4-BE49-F238E27FC236}">
                  <a16:creationId xmlns:a16="http://schemas.microsoft.com/office/drawing/2014/main" id="{2EDA898F-C548-3C4C-BDD6-20BA0CF3DB59}"/>
                </a:ext>
              </a:extLst>
            </p:cNvPr>
            <p:cNvSpPr/>
            <p:nvPr/>
          </p:nvSpPr>
          <p:spPr>
            <a:xfrm>
              <a:off x="5868144" y="3212976"/>
              <a:ext cx="1368152" cy="256208"/>
            </a:xfrm>
            <a:custGeom>
              <a:avLst/>
              <a:gdLst/>
              <a:ahLst/>
              <a:cxnLst/>
              <a:rect l="l" t="t" r="r" b="b"/>
              <a:pathLst>
                <a:path w="1008112" h="256208">
                  <a:moveTo>
                    <a:pt x="0" y="0"/>
                  </a:moveTo>
                  <a:lnTo>
                    <a:pt x="1008112" y="0"/>
                  </a:lnTo>
                  <a:lnTo>
                    <a:pt x="1008112" y="144016"/>
                  </a:lnTo>
                  <a:lnTo>
                    <a:pt x="569127" y="144016"/>
                  </a:lnTo>
                  <a:lnTo>
                    <a:pt x="504055" y="256208"/>
                  </a:lnTo>
                  <a:lnTo>
                    <a:pt x="438984" y="144016"/>
                  </a:lnTo>
                  <a:lnTo>
                    <a:pt x="0" y="14401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2">
                    <a:lumMod val="50000"/>
                  </a:schemeClr>
                </a:solidFill>
                <a:latin typeface="Century Gothic" panose="020B0502020202020204" pitchFamily="34" charset="0"/>
              </a:endParaRPr>
            </a:p>
          </p:txBody>
        </p:sp>
        <p:sp>
          <p:nvSpPr>
            <p:cNvPr id="9" name="Rectangle 3">
              <a:extLst>
                <a:ext uri="{FF2B5EF4-FFF2-40B4-BE49-F238E27FC236}">
                  <a16:creationId xmlns:a16="http://schemas.microsoft.com/office/drawing/2014/main" id="{0D294FFA-B49D-2940-B2BD-DE9D71FEC54C}"/>
                </a:ext>
              </a:extLst>
            </p:cNvPr>
            <p:cNvSpPr/>
            <p:nvPr/>
          </p:nvSpPr>
          <p:spPr>
            <a:xfrm rot="10800000">
              <a:off x="7236296" y="3097535"/>
              <a:ext cx="1368152" cy="256208"/>
            </a:xfrm>
            <a:custGeom>
              <a:avLst/>
              <a:gdLst/>
              <a:ahLst/>
              <a:cxnLst/>
              <a:rect l="l" t="t" r="r" b="b"/>
              <a:pathLst>
                <a:path w="1008112" h="256208">
                  <a:moveTo>
                    <a:pt x="0" y="0"/>
                  </a:moveTo>
                  <a:lnTo>
                    <a:pt x="1008112" y="0"/>
                  </a:lnTo>
                  <a:lnTo>
                    <a:pt x="1008112" y="144016"/>
                  </a:lnTo>
                  <a:lnTo>
                    <a:pt x="569127" y="144016"/>
                  </a:lnTo>
                  <a:lnTo>
                    <a:pt x="504055" y="256208"/>
                  </a:lnTo>
                  <a:lnTo>
                    <a:pt x="438984" y="144016"/>
                  </a:lnTo>
                  <a:lnTo>
                    <a:pt x="0" y="144016"/>
                  </a:lnTo>
                  <a:close/>
                </a:path>
              </a:pathLst>
            </a:custGeom>
            <a:solidFill>
              <a:srgbClr val="FF7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2">
                    <a:lumMod val="50000"/>
                  </a:schemeClr>
                </a:solidFill>
                <a:latin typeface="Century Gothic" panose="020B0502020202020204" pitchFamily="34" charset="0"/>
              </a:endParaRPr>
            </a:p>
          </p:txBody>
        </p:sp>
      </p:grpSp>
      <p:sp>
        <p:nvSpPr>
          <p:cNvPr id="10" name="Oval 9">
            <a:extLst>
              <a:ext uri="{FF2B5EF4-FFF2-40B4-BE49-F238E27FC236}">
                <a16:creationId xmlns:a16="http://schemas.microsoft.com/office/drawing/2014/main" id="{7897068E-38C4-BC46-882D-5DE5DFAF1A22}"/>
              </a:ext>
            </a:extLst>
          </p:cNvPr>
          <p:cNvSpPr>
            <a:spLocks noChangeAspect="1"/>
          </p:cNvSpPr>
          <p:nvPr/>
        </p:nvSpPr>
        <p:spPr>
          <a:xfrm>
            <a:off x="1180730" y="2304131"/>
            <a:ext cx="508736" cy="508736"/>
          </a:xfrm>
          <a:prstGeom prst="ellipse">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2">
                  <a:lumMod val="50000"/>
                </a:schemeClr>
              </a:solidFill>
              <a:latin typeface="Century Gothic" panose="020B0502020202020204" pitchFamily="34" charset="0"/>
            </a:endParaRPr>
          </a:p>
        </p:txBody>
      </p:sp>
      <p:sp>
        <p:nvSpPr>
          <p:cNvPr id="14" name="TextBox 13">
            <a:extLst>
              <a:ext uri="{FF2B5EF4-FFF2-40B4-BE49-F238E27FC236}">
                <a16:creationId xmlns:a16="http://schemas.microsoft.com/office/drawing/2014/main" id="{D545C2D8-F5B8-1644-A933-2ED7FA29E8FB}"/>
              </a:ext>
            </a:extLst>
          </p:cNvPr>
          <p:cNvSpPr txBox="1"/>
          <p:nvPr/>
        </p:nvSpPr>
        <p:spPr>
          <a:xfrm>
            <a:off x="891642" y="3194715"/>
            <a:ext cx="1007627" cy="1061829"/>
          </a:xfrm>
          <a:prstGeom prst="rect">
            <a:avLst/>
          </a:prstGeom>
          <a:noFill/>
        </p:spPr>
        <p:txBody>
          <a:bodyPr wrap="square" rtlCol="0">
            <a:spAutoFit/>
          </a:bodyPr>
          <a:lstStyle/>
          <a:p>
            <a:pPr algn="ctr"/>
            <a:r>
              <a:rPr lang="es-CO" sz="900" dirty="0">
                <a:solidFill>
                  <a:srgbClr val="000000"/>
                </a:solidFill>
                <a:effectLst/>
                <a:latin typeface="Calibri" panose="020F0502020204030204" pitchFamily="34" charset="0"/>
                <a:ea typeface="Times New Roman" panose="02020603050405020304" pitchFamily="18" charset="0"/>
              </a:rPr>
              <a:t>Convención sobre la eliminación de todas las formas de discriminación contra la mujer -CEDAW</a:t>
            </a:r>
            <a:endParaRPr lang="ko-KR" altLang="en-US" sz="900" b="1" dirty="0">
              <a:solidFill>
                <a:schemeClr val="tx2">
                  <a:lumMod val="50000"/>
                </a:schemeClr>
              </a:solidFill>
              <a:latin typeface="Century Gothic" panose="020B0502020202020204" pitchFamily="34" charset="0"/>
              <a:cs typeface="Arial" pitchFamily="34" charset="0"/>
            </a:endParaRPr>
          </a:p>
        </p:txBody>
      </p:sp>
      <p:sp>
        <p:nvSpPr>
          <p:cNvPr id="17" name="TextBox 16">
            <a:extLst>
              <a:ext uri="{FF2B5EF4-FFF2-40B4-BE49-F238E27FC236}">
                <a16:creationId xmlns:a16="http://schemas.microsoft.com/office/drawing/2014/main" id="{8DE5891D-3FB0-9F49-B7FD-6FFAD1F0D3D9}"/>
              </a:ext>
            </a:extLst>
          </p:cNvPr>
          <p:cNvSpPr txBox="1"/>
          <p:nvPr/>
        </p:nvSpPr>
        <p:spPr>
          <a:xfrm>
            <a:off x="1888066" y="2274734"/>
            <a:ext cx="1515533" cy="246221"/>
          </a:xfrm>
          <a:prstGeom prst="rect">
            <a:avLst/>
          </a:prstGeom>
          <a:noFill/>
        </p:spPr>
        <p:txBody>
          <a:bodyPr wrap="square" rtlCol="0">
            <a:spAutoFit/>
          </a:bodyPr>
          <a:lstStyle/>
          <a:p>
            <a:pPr algn="ctr"/>
            <a:endParaRPr lang="en-US" altLang="ko-KR" sz="1000" dirty="0">
              <a:solidFill>
                <a:schemeClr val="tx2">
                  <a:lumMod val="50000"/>
                </a:schemeClr>
              </a:solidFill>
              <a:latin typeface="Century Gothic" panose="020B0502020202020204" pitchFamily="34" charset="0"/>
              <a:cs typeface="Arial" pitchFamily="34" charset="0"/>
            </a:endParaRPr>
          </a:p>
        </p:txBody>
      </p:sp>
      <p:sp>
        <p:nvSpPr>
          <p:cNvPr id="19" name="Oval 18">
            <a:extLst>
              <a:ext uri="{FF2B5EF4-FFF2-40B4-BE49-F238E27FC236}">
                <a16:creationId xmlns:a16="http://schemas.microsoft.com/office/drawing/2014/main" id="{446AAE72-6DD1-DE49-AAC1-2D7ADC02EB4B}"/>
              </a:ext>
            </a:extLst>
          </p:cNvPr>
          <p:cNvSpPr>
            <a:spLocks noChangeAspect="1"/>
          </p:cNvSpPr>
          <p:nvPr/>
        </p:nvSpPr>
        <p:spPr>
          <a:xfrm>
            <a:off x="2391464" y="3342120"/>
            <a:ext cx="508736" cy="508736"/>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2">
                  <a:lumMod val="50000"/>
                </a:schemeClr>
              </a:solidFill>
              <a:latin typeface="Century Gothic" panose="020B0502020202020204" pitchFamily="34" charset="0"/>
            </a:endParaRPr>
          </a:p>
        </p:txBody>
      </p:sp>
      <p:sp>
        <p:nvSpPr>
          <p:cNvPr id="20" name="Oval 19">
            <a:extLst>
              <a:ext uri="{FF2B5EF4-FFF2-40B4-BE49-F238E27FC236}">
                <a16:creationId xmlns:a16="http://schemas.microsoft.com/office/drawing/2014/main" id="{210F6B26-F5E8-D145-ABC9-D497C69C96C6}"/>
              </a:ext>
            </a:extLst>
          </p:cNvPr>
          <p:cNvSpPr>
            <a:spLocks noChangeAspect="1"/>
          </p:cNvSpPr>
          <p:nvPr/>
        </p:nvSpPr>
        <p:spPr>
          <a:xfrm>
            <a:off x="3631831" y="2304131"/>
            <a:ext cx="508736" cy="508736"/>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2">
                  <a:lumMod val="50000"/>
                </a:schemeClr>
              </a:solidFill>
              <a:latin typeface="Century Gothic" panose="020B0502020202020204" pitchFamily="34" charset="0"/>
            </a:endParaRPr>
          </a:p>
        </p:txBody>
      </p:sp>
      <p:sp>
        <p:nvSpPr>
          <p:cNvPr id="23" name="TextBox 22">
            <a:extLst>
              <a:ext uri="{FF2B5EF4-FFF2-40B4-BE49-F238E27FC236}">
                <a16:creationId xmlns:a16="http://schemas.microsoft.com/office/drawing/2014/main" id="{B9982975-D183-004C-8194-E648FDDE4FCC}"/>
              </a:ext>
            </a:extLst>
          </p:cNvPr>
          <p:cNvSpPr txBox="1"/>
          <p:nvPr/>
        </p:nvSpPr>
        <p:spPr>
          <a:xfrm>
            <a:off x="3053522" y="3343295"/>
            <a:ext cx="1625600" cy="923330"/>
          </a:xfrm>
          <a:prstGeom prst="rect">
            <a:avLst/>
          </a:prstGeom>
          <a:noFill/>
        </p:spPr>
        <p:txBody>
          <a:bodyPr wrap="square" rtlCol="0">
            <a:spAutoFit/>
          </a:bodyPr>
          <a:lstStyle/>
          <a:p>
            <a:pPr algn="ctr"/>
            <a:r>
              <a:rPr lang="es-CO" sz="900" dirty="0">
                <a:solidFill>
                  <a:srgbClr val="000000"/>
                </a:solidFill>
                <a:effectLst/>
                <a:latin typeface="Calibri" panose="020F0502020204030204" pitchFamily="34" charset="0"/>
                <a:ea typeface="Times New Roman" panose="02020603050405020304" pitchFamily="18" charset="0"/>
              </a:rPr>
              <a:t>Resolución de la Conferencia Internacional del Trabajo sobre Igualdad de Oportunidades y Trato para los Trabajadores en el Empleo de 1985</a:t>
            </a:r>
            <a:endParaRPr lang="en-US" altLang="ko-KR" sz="900" dirty="0">
              <a:solidFill>
                <a:schemeClr val="tx2">
                  <a:lumMod val="50000"/>
                </a:schemeClr>
              </a:solidFill>
              <a:latin typeface="Century Gothic" panose="020B0502020202020204" pitchFamily="34" charset="0"/>
              <a:cs typeface="Arial" pitchFamily="34" charset="0"/>
            </a:endParaRPr>
          </a:p>
        </p:txBody>
      </p:sp>
      <p:sp>
        <p:nvSpPr>
          <p:cNvPr id="25" name="Oval 24">
            <a:extLst>
              <a:ext uri="{FF2B5EF4-FFF2-40B4-BE49-F238E27FC236}">
                <a16:creationId xmlns:a16="http://schemas.microsoft.com/office/drawing/2014/main" id="{D1AC89A2-F580-9E4C-B123-938D4381B346}"/>
              </a:ext>
            </a:extLst>
          </p:cNvPr>
          <p:cNvSpPr>
            <a:spLocks noChangeAspect="1"/>
          </p:cNvSpPr>
          <p:nvPr/>
        </p:nvSpPr>
        <p:spPr>
          <a:xfrm>
            <a:off x="6053298" y="2304131"/>
            <a:ext cx="508736" cy="508736"/>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2">
                  <a:lumMod val="50000"/>
                </a:schemeClr>
              </a:solidFill>
              <a:latin typeface="Century Gothic" panose="020B0502020202020204" pitchFamily="34" charset="0"/>
            </a:endParaRPr>
          </a:p>
        </p:txBody>
      </p:sp>
      <p:sp>
        <p:nvSpPr>
          <p:cNvPr id="28" name="TextBox 27">
            <a:extLst>
              <a:ext uri="{FF2B5EF4-FFF2-40B4-BE49-F238E27FC236}">
                <a16:creationId xmlns:a16="http://schemas.microsoft.com/office/drawing/2014/main" id="{48ED2874-DFDA-F548-B472-F1B0014769AF}"/>
              </a:ext>
            </a:extLst>
          </p:cNvPr>
          <p:cNvSpPr txBox="1"/>
          <p:nvPr/>
        </p:nvSpPr>
        <p:spPr>
          <a:xfrm>
            <a:off x="5639491" y="3318100"/>
            <a:ext cx="1456268" cy="230832"/>
          </a:xfrm>
          <a:prstGeom prst="rect">
            <a:avLst/>
          </a:prstGeom>
          <a:noFill/>
        </p:spPr>
        <p:txBody>
          <a:bodyPr wrap="square" rtlCol="0">
            <a:spAutoFit/>
          </a:bodyPr>
          <a:lstStyle/>
          <a:p>
            <a:pPr algn="ctr"/>
            <a:r>
              <a:rPr lang="es-CO"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Ley 1257 de 2008 </a:t>
            </a:r>
            <a:endParaRPr lang="es-CO" sz="900" dirty="0">
              <a:solidFill>
                <a:srgbClr val="000000"/>
              </a:solidFill>
              <a:effectLst/>
              <a:latin typeface="Calibri" panose="020F0502020204030204" pitchFamily="34" charset="0"/>
              <a:ea typeface="Calibri" panose="020F0502020204030204" pitchFamily="34" charset="0"/>
            </a:endParaRPr>
          </a:p>
        </p:txBody>
      </p:sp>
      <p:sp>
        <p:nvSpPr>
          <p:cNvPr id="37" name="TextBox 36">
            <a:extLst>
              <a:ext uri="{FF2B5EF4-FFF2-40B4-BE49-F238E27FC236}">
                <a16:creationId xmlns:a16="http://schemas.microsoft.com/office/drawing/2014/main" id="{561FD0D8-BE62-6A45-8F7E-2BB6E89C7D2D}"/>
              </a:ext>
            </a:extLst>
          </p:cNvPr>
          <p:cNvSpPr txBox="1"/>
          <p:nvPr/>
        </p:nvSpPr>
        <p:spPr>
          <a:xfrm>
            <a:off x="6747555" y="2389269"/>
            <a:ext cx="1562289" cy="646331"/>
          </a:xfrm>
          <a:prstGeom prst="rect">
            <a:avLst/>
          </a:prstGeom>
          <a:noFill/>
        </p:spPr>
        <p:txBody>
          <a:bodyPr wrap="square" rtlCol="0">
            <a:spAutoFit/>
          </a:bodyPr>
          <a:lstStyle/>
          <a:p>
            <a:pPr algn="ctr"/>
            <a:r>
              <a:rPr lang="es-CO"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Ley 1719 de 2014</a:t>
            </a:r>
          </a:p>
          <a:p>
            <a:pPr algn="ctr"/>
            <a:r>
              <a:rPr lang="es-CO"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Ley 1010 de 2006</a:t>
            </a:r>
          </a:p>
          <a:p>
            <a:pPr algn="ctr"/>
            <a:r>
              <a:rPr lang="es-CO" sz="900" dirty="0">
                <a:effectLst/>
                <a:latin typeface="Calibri" panose="020F0502020204030204" pitchFamily="34" charset="0"/>
                <a:ea typeface="Calibri" panose="020F0502020204030204" pitchFamily="34" charset="0"/>
              </a:rPr>
              <a:t>Sentencia T- 140 de 2021</a:t>
            </a:r>
            <a:r>
              <a:rPr lang="es-CO"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s-CO" sz="900" dirty="0">
              <a:solidFill>
                <a:srgbClr val="000000"/>
              </a:solidFill>
              <a:effectLst/>
              <a:latin typeface="Calibri" panose="020F0502020204030204" pitchFamily="34" charset="0"/>
              <a:ea typeface="Calibri" panose="020F0502020204030204" pitchFamily="34" charset="0"/>
            </a:endParaRPr>
          </a:p>
          <a:p>
            <a:pPr algn="ctr"/>
            <a:r>
              <a:rPr lang="es-CO"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s-CO" sz="900" dirty="0">
              <a:solidFill>
                <a:srgbClr val="000000"/>
              </a:solidFill>
              <a:effectLst/>
              <a:latin typeface="Calibri" panose="020F0502020204030204" pitchFamily="34" charset="0"/>
              <a:ea typeface="Calibri" panose="020F0502020204030204" pitchFamily="34" charset="0"/>
            </a:endParaRPr>
          </a:p>
        </p:txBody>
      </p:sp>
      <p:sp>
        <p:nvSpPr>
          <p:cNvPr id="39" name="Oval 38">
            <a:extLst>
              <a:ext uri="{FF2B5EF4-FFF2-40B4-BE49-F238E27FC236}">
                <a16:creationId xmlns:a16="http://schemas.microsoft.com/office/drawing/2014/main" id="{AD2432EE-8380-AD4B-B901-46E1805F4E29}"/>
              </a:ext>
            </a:extLst>
          </p:cNvPr>
          <p:cNvSpPr>
            <a:spLocks noChangeAspect="1"/>
          </p:cNvSpPr>
          <p:nvPr/>
        </p:nvSpPr>
        <p:spPr>
          <a:xfrm>
            <a:off x="7211020" y="3338249"/>
            <a:ext cx="508736" cy="508736"/>
          </a:xfrm>
          <a:prstGeom prst="ellipse">
            <a:avLst/>
          </a:prstGeom>
          <a:noFill/>
          <a:ln w="38100">
            <a:solidFill>
              <a:srgbClr val="FF7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2">
                  <a:lumMod val="50000"/>
                </a:schemeClr>
              </a:solidFill>
              <a:latin typeface="Century Gothic" panose="020B0502020202020204" pitchFamily="34" charset="0"/>
            </a:endParaRPr>
          </a:p>
        </p:txBody>
      </p:sp>
      <p:sp>
        <p:nvSpPr>
          <p:cNvPr id="41" name="Rectangle 16">
            <a:extLst>
              <a:ext uri="{FF2B5EF4-FFF2-40B4-BE49-F238E27FC236}">
                <a16:creationId xmlns:a16="http://schemas.microsoft.com/office/drawing/2014/main" id="{41726F81-7C89-F24A-96F3-B39833DA7934}"/>
              </a:ext>
            </a:extLst>
          </p:cNvPr>
          <p:cNvSpPr/>
          <p:nvPr/>
        </p:nvSpPr>
        <p:spPr>
          <a:xfrm rot="2700000">
            <a:off x="1342631" y="2399757"/>
            <a:ext cx="184934" cy="331552"/>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5"/>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2700" dirty="0">
              <a:solidFill>
                <a:schemeClr val="tx2">
                  <a:lumMod val="50000"/>
                </a:schemeClr>
              </a:solidFill>
              <a:latin typeface="Century Gothic" panose="020B0502020202020204" pitchFamily="34" charset="0"/>
            </a:endParaRPr>
          </a:p>
        </p:txBody>
      </p:sp>
      <p:sp>
        <p:nvSpPr>
          <p:cNvPr id="47" name="CuadroTexto 46">
            <a:extLst>
              <a:ext uri="{FF2B5EF4-FFF2-40B4-BE49-F238E27FC236}">
                <a16:creationId xmlns:a16="http://schemas.microsoft.com/office/drawing/2014/main" id="{DE69E2FD-539E-8E49-8A0D-59D5E061D3AE}"/>
              </a:ext>
            </a:extLst>
          </p:cNvPr>
          <p:cNvSpPr txBox="1"/>
          <p:nvPr/>
        </p:nvSpPr>
        <p:spPr>
          <a:xfrm>
            <a:off x="2952812" y="358127"/>
            <a:ext cx="3238387" cy="592470"/>
          </a:xfrm>
          <a:prstGeom prst="rect">
            <a:avLst/>
          </a:prstGeom>
          <a:noFill/>
        </p:spPr>
        <p:txBody>
          <a:bodyPr wrap="none" rtlCol="0">
            <a:spAutoFit/>
          </a:bodyPr>
          <a:lstStyle/>
          <a:p>
            <a:pPr algn="ctr">
              <a:lnSpc>
                <a:spcPts val="3940"/>
              </a:lnSpc>
            </a:pPr>
            <a:r>
              <a:rPr lang="es-CO" sz="3600" b="1" dirty="0">
                <a:solidFill>
                  <a:srgbClr val="FF7500"/>
                </a:solidFill>
                <a:latin typeface="Century Gothic" panose="020B0502020202020204" pitchFamily="34" charset="0"/>
              </a:rPr>
              <a:t>Normatividad</a:t>
            </a:r>
          </a:p>
        </p:txBody>
      </p:sp>
      <p:sp>
        <p:nvSpPr>
          <p:cNvPr id="34" name="Oval 33">
            <a:extLst>
              <a:ext uri="{FF2B5EF4-FFF2-40B4-BE49-F238E27FC236}">
                <a16:creationId xmlns:a16="http://schemas.microsoft.com/office/drawing/2014/main" id="{0955C4A1-D165-114B-8940-44B45A8834A8}"/>
              </a:ext>
            </a:extLst>
          </p:cNvPr>
          <p:cNvSpPr>
            <a:spLocks noChangeAspect="1"/>
          </p:cNvSpPr>
          <p:nvPr/>
        </p:nvSpPr>
        <p:spPr>
          <a:xfrm>
            <a:off x="4846796" y="3340184"/>
            <a:ext cx="508736" cy="50873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2">
                  <a:lumMod val="50000"/>
                </a:schemeClr>
              </a:solidFill>
              <a:latin typeface="Century Gothic" panose="020B0502020202020204" pitchFamily="34" charset="0"/>
            </a:endParaRPr>
          </a:p>
        </p:txBody>
      </p:sp>
      <p:sp>
        <p:nvSpPr>
          <p:cNvPr id="53" name="Rectangle 16">
            <a:extLst>
              <a:ext uri="{FF2B5EF4-FFF2-40B4-BE49-F238E27FC236}">
                <a16:creationId xmlns:a16="http://schemas.microsoft.com/office/drawing/2014/main" id="{0BE3B6FE-46A4-46F9-A29F-9FF8B0640FB4}"/>
              </a:ext>
            </a:extLst>
          </p:cNvPr>
          <p:cNvSpPr/>
          <p:nvPr/>
        </p:nvSpPr>
        <p:spPr>
          <a:xfrm rot="2700000">
            <a:off x="2559626" y="3442410"/>
            <a:ext cx="184934" cy="331552"/>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6">
              <a:lumMod val="75000"/>
            </a:scheme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2700" dirty="0">
              <a:solidFill>
                <a:schemeClr val="tx2">
                  <a:lumMod val="50000"/>
                </a:schemeClr>
              </a:solidFill>
              <a:latin typeface="Century Gothic" panose="020B0502020202020204" pitchFamily="34" charset="0"/>
            </a:endParaRPr>
          </a:p>
        </p:txBody>
      </p:sp>
      <p:sp>
        <p:nvSpPr>
          <p:cNvPr id="57" name="Rectangle 16">
            <a:extLst>
              <a:ext uri="{FF2B5EF4-FFF2-40B4-BE49-F238E27FC236}">
                <a16:creationId xmlns:a16="http://schemas.microsoft.com/office/drawing/2014/main" id="{4F6D8EFD-33BD-406E-A1CD-CA8C01B0825E}"/>
              </a:ext>
            </a:extLst>
          </p:cNvPr>
          <p:cNvSpPr/>
          <p:nvPr/>
        </p:nvSpPr>
        <p:spPr>
          <a:xfrm rot="2700000">
            <a:off x="3821121" y="2400244"/>
            <a:ext cx="184934" cy="331552"/>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5"/>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2700" dirty="0">
              <a:solidFill>
                <a:schemeClr val="tx2">
                  <a:lumMod val="50000"/>
                </a:schemeClr>
              </a:solidFill>
              <a:latin typeface="Century Gothic" panose="020B0502020202020204" pitchFamily="34" charset="0"/>
            </a:endParaRPr>
          </a:p>
        </p:txBody>
      </p:sp>
      <p:sp>
        <p:nvSpPr>
          <p:cNvPr id="58" name="Rectangle 16">
            <a:extLst>
              <a:ext uri="{FF2B5EF4-FFF2-40B4-BE49-F238E27FC236}">
                <a16:creationId xmlns:a16="http://schemas.microsoft.com/office/drawing/2014/main" id="{442FCC70-80B0-4745-BFD8-8AE8F0083196}"/>
              </a:ext>
            </a:extLst>
          </p:cNvPr>
          <p:cNvSpPr/>
          <p:nvPr/>
        </p:nvSpPr>
        <p:spPr>
          <a:xfrm rot="2700000">
            <a:off x="5014255" y="3442411"/>
            <a:ext cx="184934" cy="331552"/>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rgbClr val="C00000"/>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2700" dirty="0">
              <a:solidFill>
                <a:schemeClr val="tx2">
                  <a:lumMod val="50000"/>
                </a:schemeClr>
              </a:solidFill>
              <a:latin typeface="Century Gothic" panose="020B0502020202020204" pitchFamily="34" charset="0"/>
            </a:endParaRPr>
          </a:p>
        </p:txBody>
      </p:sp>
      <p:sp>
        <p:nvSpPr>
          <p:cNvPr id="59" name="Rectangle 16">
            <a:extLst>
              <a:ext uri="{FF2B5EF4-FFF2-40B4-BE49-F238E27FC236}">
                <a16:creationId xmlns:a16="http://schemas.microsoft.com/office/drawing/2014/main" id="{116B40D1-2DE8-40B0-B76C-C29C89DBFF12}"/>
              </a:ext>
            </a:extLst>
          </p:cNvPr>
          <p:cNvSpPr/>
          <p:nvPr/>
        </p:nvSpPr>
        <p:spPr>
          <a:xfrm rot="2700000">
            <a:off x="6215199" y="2389223"/>
            <a:ext cx="184934" cy="331552"/>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2">
              <a:lumMod val="75000"/>
            </a:scheme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2700" dirty="0">
              <a:solidFill>
                <a:schemeClr val="tx2">
                  <a:lumMod val="50000"/>
                </a:schemeClr>
              </a:solidFill>
              <a:latin typeface="Century Gothic" panose="020B0502020202020204" pitchFamily="34" charset="0"/>
            </a:endParaRPr>
          </a:p>
        </p:txBody>
      </p:sp>
      <p:sp>
        <p:nvSpPr>
          <p:cNvPr id="60" name="Rectangle 16">
            <a:extLst>
              <a:ext uri="{FF2B5EF4-FFF2-40B4-BE49-F238E27FC236}">
                <a16:creationId xmlns:a16="http://schemas.microsoft.com/office/drawing/2014/main" id="{4DD81A6B-2843-4C3B-A4C7-2DAB75A92599}"/>
              </a:ext>
            </a:extLst>
          </p:cNvPr>
          <p:cNvSpPr/>
          <p:nvPr/>
        </p:nvSpPr>
        <p:spPr>
          <a:xfrm rot="2700000">
            <a:off x="7360954" y="3426841"/>
            <a:ext cx="208866" cy="331552"/>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2700" dirty="0">
              <a:solidFill>
                <a:schemeClr val="tx2">
                  <a:lumMod val="50000"/>
                </a:schemeClr>
              </a:solidFill>
              <a:latin typeface="Century Gothic" panose="020B0502020202020204" pitchFamily="34" charset="0"/>
            </a:endParaRPr>
          </a:p>
        </p:txBody>
      </p:sp>
      <p:sp>
        <p:nvSpPr>
          <p:cNvPr id="61" name="CuadroTexto 60">
            <a:extLst>
              <a:ext uri="{FF2B5EF4-FFF2-40B4-BE49-F238E27FC236}">
                <a16:creationId xmlns:a16="http://schemas.microsoft.com/office/drawing/2014/main" id="{55CBE61D-3CF7-4873-A2B8-78EB67B1573A}"/>
              </a:ext>
            </a:extLst>
          </p:cNvPr>
          <p:cNvSpPr txBox="1"/>
          <p:nvPr/>
        </p:nvSpPr>
        <p:spPr>
          <a:xfrm>
            <a:off x="2151356" y="1797679"/>
            <a:ext cx="1083640" cy="1200329"/>
          </a:xfrm>
          <a:prstGeom prst="rect">
            <a:avLst/>
          </a:prstGeom>
          <a:noFill/>
        </p:spPr>
        <p:txBody>
          <a:bodyPr wrap="square">
            <a:spAutoFit/>
          </a:bodyPr>
          <a:lstStyle/>
          <a:p>
            <a:pPr algn="ctr"/>
            <a:r>
              <a:rPr lang="es-MX" sz="900" dirty="0"/>
              <a:t>Convención Interamericana para Prevenir, Sancionar y Erradicar la Violencia Contra la Mujer –Belem do Pará–</a:t>
            </a:r>
            <a:endParaRPr lang="es-CO" sz="900" dirty="0"/>
          </a:p>
        </p:txBody>
      </p:sp>
      <p:sp>
        <p:nvSpPr>
          <p:cNvPr id="62" name="TextBox 22">
            <a:extLst>
              <a:ext uri="{FF2B5EF4-FFF2-40B4-BE49-F238E27FC236}">
                <a16:creationId xmlns:a16="http://schemas.microsoft.com/office/drawing/2014/main" id="{7C63B3F3-54CF-4D7F-9FF2-57B5E694ACB8}"/>
              </a:ext>
            </a:extLst>
          </p:cNvPr>
          <p:cNvSpPr txBox="1"/>
          <p:nvPr/>
        </p:nvSpPr>
        <p:spPr>
          <a:xfrm>
            <a:off x="4262777" y="2184855"/>
            <a:ext cx="1625600" cy="507831"/>
          </a:xfrm>
          <a:prstGeom prst="rect">
            <a:avLst/>
          </a:prstGeom>
          <a:noFill/>
        </p:spPr>
        <p:txBody>
          <a:bodyPr wrap="square" rtlCol="0">
            <a:spAutoFit/>
          </a:bodyPr>
          <a:lstStyle/>
          <a:p>
            <a:pPr algn="ctr"/>
            <a:r>
              <a:rPr lang="es-MX" sz="900" dirty="0">
                <a:solidFill>
                  <a:srgbClr val="000000"/>
                </a:solidFill>
                <a:effectLst/>
                <a:latin typeface="Calibri" panose="020F0502020204030204" pitchFamily="34" charset="0"/>
                <a:ea typeface="Times New Roman" panose="02020603050405020304" pitchFamily="18" charset="0"/>
              </a:rPr>
              <a:t>Plataforma de Acción de la IV Conferencia Mundial sobre la Mujer (Beijing) (1995</a:t>
            </a:r>
            <a:endParaRPr lang="en-US" altLang="ko-KR" sz="900" dirty="0">
              <a:solidFill>
                <a:schemeClr val="tx2">
                  <a:lumMod val="50000"/>
                </a:schemeClr>
              </a:solidFill>
              <a:latin typeface="Century Gothic" panose="020B0502020202020204" pitchFamily="34" charset="0"/>
              <a:cs typeface="Arial" pitchFamily="34" charset="0"/>
            </a:endParaRPr>
          </a:p>
        </p:txBody>
      </p:sp>
    </p:spTree>
    <p:extLst>
      <p:ext uri="{BB962C8B-B14F-4D97-AF65-F5344CB8AC3E}">
        <p14:creationId xmlns:p14="http://schemas.microsoft.com/office/powerpoint/2010/main" val="37793586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8DE5891D-3FB0-9F49-B7FD-6FFAD1F0D3D9}"/>
              </a:ext>
            </a:extLst>
          </p:cNvPr>
          <p:cNvSpPr txBox="1"/>
          <p:nvPr/>
        </p:nvSpPr>
        <p:spPr>
          <a:xfrm>
            <a:off x="1888066" y="2274734"/>
            <a:ext cx="1515533" cy="246221"/>
          </a:xfrm>
          <a:prstGeom prst="rect">
            <a:avLst/>
          </a:prstGeom>
          <a:noFill/>
        </p:spPr>
        <p:txBody>
          <a:bodyPr wrap="square" rtlCol="0">
            <a:spAutoFit/>
          </a:bodyPr>
          <a:lstStyle/>
          <a:p>
            <a:pPr algn="ctr"/>
            <a:endParaRPr lang="en-US" altLang="ko-KR" sz="1000" dirty="0">
              <a:solidFill>
                <a:schemeClr val="tx2">
                  <a:lumMod val="50000"/>
                </a:schemeClr>
              </a:solidFill>
              <a:latin typeface="Century Gothic" panose="020B0502020202020204" pitchFamily="34" charset="0"/>
              <a:cs typeface="Arial" pitchFamily="34" charset="0"/>
            </a:endParaRPr>
          </a:p>
        </p:txBody>
      </p:sp>
      <p:sp>
        <p:nvSpPr>
          <p:cNvPr id="47" name="CuadroTexto 46">
            <a:extLst>
              <a:ext uri="{FF2B5EF4-FFF2-40B4-BE49-F238E27FC236}">
                <a16:creationId xmlns:a16="http://schemas.microsoft.com/office/drawing/2014/main" id="{DE69E2FD-539E-8E49-8A0D-59D5E061D3AE}"/>
              </a:ext>
            </a:extLst>
          </p:cNvPr>
          <p:cNvSpPr txBox="1"/>
          <p:nvPr/>
        </p:nvSpPr>
        <p:spPr>
          <a:xfrm>
            <a:off x="929389" y="291163"/>
            <a:ext cx="5282216" cy="592470"/>
          </a:xfrm>
          <a:prstGeom prst="rect">
            <a:avLst/>
          </a:prstGeom>
          <a:noFill/>
        </p:spPr>
        <p:txBody>
          <a:bodyPr wrap="none" rtlCol="0">
            <a:spAutoFit/>
          </a:bodyPr>
          <a:lstStyle/>
          <a:p>
            <a:pPr algn="ctr">
              <a:lnSpc>
                <a:spcPts val="3940"/>
              </a:lnSpc>
            </a:pPr>
            <a:r>
              <a:rPr lang="es-CO" sz="3600" b="1" dirty="0">
                <a:solidFill>
                  <a:srgbClr val="FF7500"/>
                </a:solidFill>
                <a:latin typeface="Century Gothic" panose="020B0502020202020204" pitchFamily="34" charset="0"/>
              </a:rPr>
              <a:t>¿Cómo se manifiesta? </a:t>
            </a:r>
          </a:p>
        </p:txBody>
      </p:sp>
      <p:sp>
        <p:nvSpPr>
          <p:cNvPr id="32" name="CuadroTexto 31">
            <a:extLst>
              <a:ext uri="{FF2B5EF4-FFF2-40B4-BE49-F238E27FC236}">
                <a16:creationId xmlns:a16="http://schemas.microsoft.com/office/drawing/2014/main" id="{09A75025-22A0-45D2-994A-C45B14A22357}"/>
              </a:ext>
            </a:extLst>
          </p:cNvPr>
          <p:cNvSpPr txBox="1"/>
          <p:nvPr/>
        </p:nvSpPr>
        <p:spPr>
          <a:xfrm>
            <a:off x="734517" y="1097463"/>
            <a:ext cx="7502578" cy="3754874"/>
          </a:xfrm>
          <a:prstGeom prst="rect">
            <a:avLst/>
          </a:prstGeom>
          <a:noFill/>
        </p:spPr>
        <p:txBody>
          <a:bodyPr wrap="square">
            <a:spAutoFit/>
          </a:bodyPr>
          <a:lstStyle/>
          <a:p>
            <a:pPr algn="just"/>
            <a:r>
              <a:rPr lang="es-MX" sz="1400" dirty="0">
                <a:latin typeface="Century Gothic" panose="020B0502020202020204" pitchFamily="34" charset="0"/>
              </a:rPr>
              <a:t>• Comentarios o insinuaciones sobre la apariencia física, la sexualidad o el cuerpo de una persona, comentarios morbosos en espacios de trabajo.</a:t>
            </a:r>
          </a:p>
          <a:p>
            <a:pPr algn="just"/>
            <a:r>
              <a:rPr lang="es-MX" sz="1400" dirty="0">
                <a:latin typeface="Century Gothic" panose="020B0502020202020204" pitchFamily="34" charset="0"/>
              </a:rPr>
              <a:t>• Tratos, contacto físico excesivo, caricias no pedidas o no consentidas, acercamientos o tocamientos constantes, miradas inadecuadas o lascivas.</a:t>
            </a:r>
          </a:p>
          <a:p>
            <a:pPr algn="just"/>
            <a:r>
              <a:rPr lang="es-MX" sz="1400" dirty="0">
                <a:latin typeface="Century Gothic" panose="020B0502020202020204" pitchFamily="34" charset="0"/>
              </a:rPr>
              <a:t>• Gestos sexuales, besos, abrazos, bloqueo o intento de bloqueo de los movimientos de una persona para someterla a algún comportamiento sexual.</a:t>
            </a:r>
          </a:p>
          <a:p>
            <a:pPr algn="just"/>
            <a:r>
              <a:rPr lang="es-MX" sz="1400" dirty="0">
                <a:latin typeface="Century Gothic" panose="020B0502020202020204" pitchFamily="34" charset="0"/>
              </a:rPr>
              <a:t>• Variaciones en las cargas o tareas de trabajo como una forma de presionar comportamientos sexuales.</a:t>
            </a:r>
          </a:p>
          <a:p>
            <a:pPr algn="just"/>
            <a:r>
              <a:rPr lang="es-MX" sz="1400" dirty="0">
                <a:latin typeface="Century Gothic" panose="020B0502020202020204" pitchFamily="34" charset="0"/>
              </a:rPr>
              <a:t>• Llamadas o chats para solicitar información de tipo personal, fuera del horario y espacio de trabajo, para indagar por ejemplo por un comportamiento privado.</a:t>
            </a:r>
          </a:p>
          <a:p>
            <a:pPr algn="just"/>
            <a:r>
              <a:rPr lang="es-MX" sz="1400" dirty="0">
                <a:latin typeface="Century Gothic" panose="020B0502020202020204" pitchFamily="34" charset="0"/>
              </a:rPr>
              <a:t>• Exhibición sin consentimiento de material pornográfico: vídeos, imágenes y otras comunicaciones de carácter ofensivo.</a:t>
            </a:r>
          </a:p>
          <a:p>
            <a:pPr algn="just"/>
            <a:r>
              <a:rPr lang="es-MX" sz="1400" dirty="0">
                <a:latin typeface="Century Gothic" panose="020B0502020202020204" pitchFamily="34" charset="0"/>
              </a:rPr>
              <a:t>•	Solicitudes reiteradas de citas y encuentros fuera del horario laboral.</a:t>
            </a:r>
          </a:p>
          <a:p>
            <a:pPr algn="just"/>
            <a:r>
              <a:rPr lang="es-MX" sz="1400" dirty="0">
                <a:latin typeface="Century Gothic" panose="020B0502020202020204" pitchFamily="34" charset="0"/>
              </a:rPr>
              <a:t>• Demanda de comportamientos sexuales, acompañada o no de propuestas de recompensas o bajo coacción o amenazas (explícitas o implícitas).</a:t>
            </a:r>
          </a:p>
          <a:p>
            <a:pPr algn="just"/>
            <a:r>
              <a:rPr lang="es-MX" sz="1400" dirty="0">
                <a:latin typeface="Century Gothic" panose="020B0502020202020204" pitchFamily="34" charset="0"/>
              </a:rPr>
              <a:t>• Ejercicio de coacción, bajo amenazas, que intimidan a la persona y permiten atemorizarla, subyugarla o mortificarla.</a:t>
            </a:r>
          </a:p>
        </p:txBody>
      </p:sp>
    </p:spTree>
    <p:extLst>
      <p:ext uri="{BB962C8B-B14F-4D97-AF65-F5344CB8AC3E}">
        <p14:creationId xmlns:p14="http://schemas.microsoft.com/office/powerpoint/2010/main" val="10812475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8DE5891D-3FB0-9F49-B7FD-6FFAD1F0D3D9}"/>
              </a:ext>
            </a:extLst>
          </p:cNvPr>
          <p:cNvSpPr txBox="1"/>
          <p:nvPr/>
        </p:nvSpPr>
        <p:spPr>
          <a:xfrm>
            <a:off x="1888066" y="2274734"/>
            <a:ext cx="1515533" cy="246221"/>
          </a:xfrm>
          <a:prstGeom prst="rect">
            <a:avLst/>
          </a:prstGeom>
          <a:noFill/>
        </p:spPr>
        <p:txBody>
          <a:bodyPr wrap="square" rtlCol="0">
            <a:spAutoFit/>
          </a:bodyPr>
          <a:lstStyle/>
          <a:p>
            <a:pPr algn="ctr"/>
            <a:endParaRPr lang="en-US" altLang="ko-KR" sz="1000" dirty="0">
              <a:solidFill>
                <a:schemeClr val="tx2">
                  <a:lumMod val="50000"/>
                </a:schemeClr>
              </a:solidFill>
              <a:latin typeface="Century Gothic" panose="020B0502020202020204" pitchFamily="34" charset="0"/>
              <a:cs typeface="Arial" pitchFamily="34" charset="0"/>
            </a:endParaRPr>
          </a:p>
        </p:txBody>
      </p:sp>
      <p:sp>
        <p:nvSpPr>
          <p:cNvPr id="47" name="CuadroTexto 46">
            <a:extLst>
              <a:ext uri="{FF2B5EF4-FFF2-40B4-BE49-F238E27FC236}">
                <a16:creationId xmlns:a16="http://schemas.microsoft.com/office/drawing/2014/main" id="{DE69E2FD-539E-8E49-8A0D-59D5E061D3AE}"/>
              </a:ext>
            </a:extLst>
          </p:cNvPr>
          <p:cNvSpPr txBox="1"/>
          <p:nvPr/>
        </p:nvSpPr>
        <p:spPr>
          <a:xfrm>
            <a:off x="680928" y="291163"/>
            <a:ext cx="5779147" cy="592470"/>
          </a:xfrm>
          <a:prstGeom prst="rect">
            <a:avLst/>
          </a:prstGeom>
          <a:noFill/>
        </p:spPr>
        <p:txBody>
          <a:bodyPr wrap="none" rtlCol="0">
            <a:spAutoFit/>
          </a:bodyPr>
          <a:lstStyle/>
          <a:p>
            <a:pPr algn="ctr">
              <a:lnSpc>
                <a:spcPts val="3940"/>
              </a:lnSpc>
            </a:pPr>
            <a:r>
              <a:rPr lang="es-CO" sz="3600" b="1" dirty="0">
                <a:solidFill>
                  <a:srgbClr val="FF7500"/>
                </a:solidFill>
                <a:latin typeface="Century Gothic" panose="020B0502020202020204" pitchFamily="34" charset="0"/>
              </a:rPr>
              <a:t>Derechos de las víctimas</a:t>
            </a:r>
          </a:p>
        </p:txBody>
      </p:sp>
      <p:sp>
        <p:nvSpPr>
          <p:cNvPr id="32" name="CuadroTexto 31">
            <a:extLst>
              <a:ext uri="{FF2B5EF4-FFF2-40B4-BE49-F238E27FC236}">
                <a16:creationId xmlns:a16="http://schemas.microsoft.com/office/drawing/2014/main" id="{09A75025-22A0-45D2-994A-C45B14A22357}"/>
              </a:ext>
            </a:extLst>
          </p:cNvPr>
          <p:cNvSpPr txBox="1"/>
          <p:nvPr/>
        </p:nvSpPr>
        <p:spPr>
          <a:xfrm>
            <a:off x="734517" y="1097463"/>
            <a:ext cx="7502578" cy="3754874"/>
          </a:xfrm>
          <a:prstGeom prst="rect">
            <a:avLst/>
          </a:prstGeom>
          <a:noFill/>
        </p:spPr>
        <p:txBody>
          <a:bodyPr wrap="square">
            <a:spAutoFit/>
          </a:bodyPr>
          <a:lstStyle/>
          <a:p>
            <a:pPr algn="just"/>
            <a:r>
              <a:rPr lang="es-MX" sz="1400" dirty="0">
                <a:latin typeface="Century Gothic" panose="020B0502020202020204" pitchFamily="34" charset="0"/>
              </a:rPr>
              <a:t>• El derecho a que se crea en su relato, se comprenda su reacción y no se emitan juicios de valor u opiniones, ni se minimice lo ocurrido.</a:t>
            </a:r>
          </a:p>
          <a:p>
            <a:pPr algn="just"/>
            <a:r>
              <a:rPr lang="es-MX" sz="1400" dirty="0">
                <a:latin typeface="Century Gothic" panose="020B0502020202020204" pitchFamily="34" charset="0"/>
              </a:rPr>
              <a:t>• El derecho a que se guarde confidencialidad sobre lo manifestado, incluyendo la reserva de su identidad.</a:t>
            </a:r>
          </a:p>
          <a:p>
            <a:pPr algn="just"/>
            <a:r>
              <a:rPr lang="es-MX" sz="1400" dirty="0">
                <a:latin typeface="Century Gothic" panose="020B0502020202020204" pitchFamily="34" charset="0"/>
              </a:rPr>
              <a:t>• El derecho a que se valore el contexto en el que ocurrieron los hechos, independientemente de los prejuicios sociales.</a:t>
            </a:r>
          </a:p>
          <a:p>
            <a:pPr algn="just"/>
            <a:r>
              <a:rPr lang="es-MX" sz="1400" dirty="0">
                <a:latin typeface="Century Gothic" panose="020B0502020202020204" pitchFamily="34" charset="0"/>
              </a:rPr>
              <a:t>• El derecho a ser tratada con respeto y consideración de espacios de confianza para evitar una segunda victimización. Esto implica además el derecho a no ser confrontada con el agresor ni sometida a la repetición innecesaria de los hechos.</a:t>
            </a:r>
          </a:p>
          <a:p>
            <a:pPr algn="just"/>
            <a:r>
              <a:rPr lang="es-MX" sz="1400" dirty="0">
                <a:latin typeface="Century Gothic" panose="020B0502020202020204" pitchFamily="34" charset="0"/>
              </a:rPr>
              <a:t>• El derecho a que no se tomen represalias en su contra en ninguna instancia previa, durante o posterior a la investigación.</a:t>
            </a:r>
          </a:p>
          <a:p>
            <a:pPr algn="just"/>
            <a:r>
              <a:rPr lang="es-MX" sz="1400" dirty="0">
                <a:latin typeface="Century Gothic" panose="020B0502020202020204" pitchFamily="34" charset="0"/>
              </a:rPr>
              <a:t>• El derecho a ser escuchada, a expresar su opinión y a participar en todo momento en el proceso que se adelante.</a:t>
            </a:r>
          </a:p>
          <a:p>
            <a:pPr algn="just"/>
            <a:r>
              <a:rPr lang="es-MX" sz="1400" dirty="0">
                <a:latin typeface="Century Gothic" panose="020B0502020202020204" pitchFamily="34" charset="0"/>
              </a:rPr>
              <a:t>• El derecho a recibir información sobre las entidades a las que puede ser remitida con el fin de recibir atención en salud o asesoría legal para la representación.</a:t>
            </a:r>
          </a:p>
          <a:p>
            <a:pPr algn="just"/>
            <a:r>
              <a:rPr lang="es-MX" sz="1400" dirty="0">
                <a:latin typeface="Century Gothic" panose="020B0502020202020204" pitchFamily="34" charset="0"/>
              </a:rPr>
              <a:t>• El derecho a que las acciones que se emprendan se adelanten con celeridad y debida diligencia.</a:t>
            </a:r>
          </a:p>
        </p:txBody>
      </p:sp>
    </p:spTree>
    <p:extLst>
      <p:ext uri="{BB962C8B-B14F-4D97-AF65-F5344CB8AC3E}">
        <p14:creationId xmlns:p14="http://schemas.microsoft.com/office/powerpoint/2010/main" val="31157963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8DE5891D-3FB0-9F49-B7FD-6FFAD1F0D3D9}"/>
              </a:ext>
            </a:extLst>
          </p:cNvPr>
          <p:cNvSpPr txBox="1"/>
          <p:nvPr/>
        </p:nvSpPr>
        <p:spPr>
          <a:xfrm>
            <a:off x="1888066" y="2274734"/>
            <a:ext cx="1515533" cy="246221"/>
          </a:xfrm>
          <a:prstGeom prst="rect">
            <a:avLst/>
          </a:prstGeom>
          <a:noFill/>
        </p:spPr>
        <p:txBody>
          <a:bodyPr wrap="square" rtlCol="0">
            <a:spAutoFit/>
          </a:bodyPr>
          <a:lstStyle/>
          <a:p>
            <a:pPr algn="ctr"/>
            <a:endParaRPr lang="en-US" altLang="ko-KR" sz="1000" dirty="0">
              <a:solidFill>
                <a:schemeClr val="tx2">
                  <a:lumMod val="50000"/>
                </a:schemeClr>
              </a:solidFill>
              <a:latin typeface="Century Gothic" panose="020B0502020202020204" pitchFamily="34" charset="0"/>
              <a:cs typeface="Arial" pitchFamily="34" charset="0"/>
            </a:endParaRPr>
          </a:p>
        </p:txBody>
      </p:sp>
      <p:sp>
        <p:nvSpPr>
          <p:cNvPr id="47" name="CuadroTexto 46">
            <a:extLst>
              <a:ext uri="{FF2B5EF4-FFF2-40B4-BE49-F238E27FC236}">
                <a16:creationId xmlns:a16="http://schemas.microsoft.com/office/drawing/2014/main" id="{DE69E2FD-539E-8E49-8A0D-59D5E061D3AE}"/>
              </a:ext>
            </a:extLst>
          </p:cNvPr>
          <p:cNvSpPr txBox="1"/>
          <p:nvPr/>
        </p:nvSpPr>
        <p:spPr>
          <a:xfrm>
            <a:off x="1367883" y="370226"/>
            <a:ext cx="6437119" cy="1092607"/>
          </a:xfrm>
          <a:prstGeom prst="rect">
            <a:avLst/>
          </a:prstGeom>
          <a:noFill/>
        </p:spPr>
        <p:txBody>
          <a:bodyPr wrap="square" rtlCol="0">
            <a:spAutoFit/>
          </a:bodyPr>
          <a:lstStyle/>
          <a:p>
            <a:pPr algn="ctr">
              <a:lnSpc>
                <a:spcPts val="3940"/>
              </a:lnSpc>
            </a:pPr>
            <a:r>
              <a:rPr lang="es-CO" sz="3200" b="1" dirty="0">
                <a:solidFill>
                  <a:srgbClr val="FF7500"/>
                </a:solidFill>
                <a:latin typeface="Century Gothic" panose="020B0502020202020204" pitchFamily="34" charset="0"/>
              </a:rPr>
              <a:t>¿Qué se puede hacer desde el CCL?</a:t>
            </a:r>
          </a:p>
        </p:txBody>
      </p:sp>
      <p:sp>
        <p:nvSpPr>
          <p:cNvPr id="32" name="CuadroTexto 31">
            <a:extLst>
              <a:ext uri="{FF2B5EF4-FFF2-40B4-BE49-F238E27FC236}">
                <a16:creationId xmlns:a16="http://schemas.microsoft.com/office/drawing/2014/main" id="{09A75025-22A0-45D2-994A-C45B14A22357}"/>
              </a:ext>
            </a:extLst>
          </p:cNvPr>
          <p:cNvSpPr txBox="1"/>
          <p:nvPr/>
        </p:nvSpPr>
        <p:spPr>
          <a:xfrm>
            <a:off x="820711" y="1485135"/>
            <a:ext cx="7502578" cy="3046988"/>
          </a:xfrm>
          <a:prstGeom prst="rect">
            <a:avLst/>
          </a:prstGeom>
          <a:noFill/>
        </p:spPr>
        <p:txBody>
          <a:bodyPr wrap="square">
            <a:spAutoFit/>
          </a:bodyPr>
          <a:lstStyle/>
          <a:p>
            <a:pPr algn="just"/>
            <a:r>
              <a:rPr lang="es-MX" sz="1200" dirty="0">
                <a:latin typeface="Century Gothic" panose="020B0502020202020204" pitchFamily="34" charset="0"/>
              </a:rPr>
              <a:t>•	Campañas y formación: Es importante que todas las personas que están vinculadas a la entidad conozcan del tema y cuenten con las herramientas necesarias y básicas para </a:t>
            </a:r>
            <a:r>
              <a:rPr lang="es-MX" sz="1200" b="1" dirty="0">
                <a:latin typeface="Century Gothic" panose="020B0502020202020204" pitchFamily="34" charset="0"/>
              </a:rPr>
              <a:t>rechazar y denunciar</a:t>
            </a:r>
            <a:r>
              <a:rPr lang="es-MX" sz="1200" dirty="0">
                <a:latin typeface="Century Gothic" panose="020B0502020202020204" pitchFamily="34" charset="0"/>
              </a:rPr>
              <a:t> casos en los que se afecte y esté en riesgo la integridad de una mujer o una persona con identidad sexual diversa. Este es un problema público que puede afectar a cualquier persona y que, como se dijo antes, cada día cobra muchas vidas. </a:t>
            </a:r>
          </a:p>
          <a:p>
            <a:pPr algn="just"/>
            <a:r>
              <a:rPr lang="es-MX" sz="1200" dirty="0">
                <a:latin typeface="Century Gothic" panose="020B0502020202020204" pitchFamily="34" charset="0"/>
              </a:rPr>
              <a:t>•	Denuncias ante Ministerio de Trabajo: Dar a conocer las rutas para que las personas que estén siendo afectadas puedan radicar sus denuncias. Es importante que la entidad acompañe y preste asesoría a la víctima. </a:t>
            </a:r>
          </a:p>
          <a:p>
            <a:pPr algn="just"/>
            <a:r>
              <a:rPr lang="es-MX" sz="1200" dirty="0">
                <a:latin typeface="Century Gothic" panose="020B0502020202020204" pitchFamily="34" charset="0"/>
              </a:rPr>
              <a:t>•	Construcción y socialización de protocolos: todas las personas vinculadas a la entidad deben conocer los protocolos de prevención y atención de las VBG. Estos deben estar actualizados y deben ser socializados y discutidos de manera permanente. Es importante además que se establezcan relaciones interinstitucionales, con sector salud, secretarías de la mujer, Fiscalía, Policía para que se logre una atención oportuna cuando se presente algún caso. </a:t>
            </a:r>
          </a:p>
          <a:p>
            <a:pPr algn="just"/>
            <a:r>
              <a:rPr lang="es-MX" sz="1200" dirty="0">
                <a:latin typeface="Century Gothic" panose="020B0502020202020204" pitchFamily="34" charset="0"/>
              </a:rPr>
              <a:t>•	Dar respuesta a las denuncias: El Comité debe </a:t>
            </a:r>
            <a:r>
              <a:rPr lang="es-MX" sz="1200" dirty="0" err="1">
                <a:latin typeface="Century Gothic" panose="020B0502020202020204" pitchFamily="34" charset="0"/>
              </a:rPr>
              <a:t>recepcionar</a:t>
            </a:r>
            <a:r>
              <a:rPr lang="es-MX" sz="1200" dirty="0">
                <a:latin typeface="Century Gothic" panose="020B0502020202020204" pitchFamily="34" charset="0"/>
              </a:rPr>
              <a:t> estas denuncias y tratarlas con la mayor discreción y objetividad posibles, cuando estas no se constituyan en la comisión de un delito. Este mismo órgano podrá desarrollar las acciones de promoción antes mencionadas. </a:t>
            </a:r>
          </a:p>
        </p:txBody>
      </p:sp>
    </p:spTree>
    <p:extLst>
      <p:ext uri="{BB962C8B-B14F-4D97-AF65-F5344CB8AC3E}">
        <p14:creationId xmlns:p14="http://schemas.microsoft.com/office/powerpoint/2010/main" val="41309144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8DE5891D-3FB0-9F49-B7FD-6FFAD1F0D3D9}"/>
              </a:ext>
            </a:extLst>
          </p:cNvPr>
          <p:cNvSpPr txBox="1"/>
          <p:nvPr/>
        </p:nvSpPr>
        <p:spPr>
          <a:xfrm>
            <a:off x="1888066" y="2274734"/>
            <a:ext cx="1515533" cy="246221"/>
          </a:xfrm>
          <a:prstGeom prst="rect">
            <a:avLst/>
          </a:prstGeom>
          <a:noFill/>
        </p:spPr>
        <p:txBody>
          <a:bodyPr wrap="square" rtlCol="0">
            <a:spAutoFit/>
          </a:bodyPr>
          <a:lstStyle/>
          <a:p>
            <a:pPr algn="ctr"/>
            <a:endParaRPr lang="en-US" altLang="ko-KR" sz="1000" dirty="0">
              <a:solidFill>
                <a:schemeClr val="tx2">
                  <a:lumMod val="50000"/>
                </a:schemeClr>
              </a:solidFill>
              <a:latin typeface="Century Gothic" panose="020B0502020202020204" pitchFamily="34" charset="0"/>
              <a:cs typeface="Arial" pitchFamily="34" charset="0"/>
            </a:endParaRPr>
          </a:p>
        </p:txBody>
      </p:sp>
      <p:sp>
        <p:nvSpPr>
          <p:cNvPr id="47" name="CuadroTexto 46">
            <a:extLst>
              <a:ext uri="{FF2B5EF4-FFF2-40B4-BE49-F238E27FC236}">
                <a16:creationId xmlns:a16="http://schemas.microsoft.com/office/drawing/2014/main" id="{DE69E2FD-539E-8E49-8A0D-59D5E061D3AE}"/>
              </a:ext>
            </a:extLst>
          </p:cNvPr>
          <p:cNvSpPr txBox="1"/>
          <p:nvPr/>
        </p:nvSpPr>
        <p:spPr>
          <a:xfrm>
            <a:off x="565103" y="462148"/>
            <a:ext cx="5344733" cy="592470"/>
          </a:xfrm>
          <a:prstGeom prst="rect">
            <a:avLst/>
          </a:prstGeom>
          <a:noFill/>
        </p:spPr>
        <p:txBody>
          <a:bodyPr wrap="none" rtlCol="0">
            <a:spAutoFit/>
          </a:bodyPr>
          <a:lstStyle/>
          <a:p>
            <a:pPr algn="ctr">
              <a:lnSpc>
                <a:spcPts val="3940"/>
              </a:lnSpc>
            </a:pPr>
            <a:r>
              <a:rPr lang="es-CO" sz="3600" b="1" dirty="0">
                <a:solidFill>
                  <a:srgbClr val="FF7500"/>
                </a:solidFill>
                <a:latin typeface="Century Gothic" panose="020B0502020202020204" pitchFamily="34" charset="0"/>
              </a:rPr>
              <a:t>¿Qué se puede hacer?</a:t>
            </a:r>
          </a:p>
        </p:txBody>
      </p:sp>
      <p:sp>
        <p:nvSpPr>
          <p:cNvPr id="32" name="CuadroTexto 31">
            <a:extLst>
              <a:ext uri="{FF2B5EF4-FFF2-40B4-BE49-F238E27FC236}">
                <a16:creationId xmlns:a16="http://schemas.microsoft.com/office/drawing/2014/main" id="{09A75025-22A0-45D2-994A-C45B14A22357}"/>
              </a:ext>
            </a:extLst>
          </p:cNvPr>
          <p:cNvSpPr txBox="1"/>
          <p:nvPr/>
        </p:nvSpPr>
        <p:spPr>
          <a:xfrm>
            <a:off x="565103" y="1347999"/>
            <a:ext cx="7882952" cy="4047262"/>
          </a:xfrm>
          <a:prstGeom prst="rect">
            <a:avLst/>
          </a:prstGeom>
          <a:noFill/>
        </p:spPr>
        <p:txBody>
          <a:bodyPr wrap="square">
            <a:spAutoFit/>
          </a:bodyPr>
          <a:lstStyle/>
          <a:p>
            <a:pPr marL="171450" indent="-171450" algn="just">
              <a:buFont typeface="Arial" panose="020B0604020202020204" pitchFamily="34" charset="0"/>
              <a:buChar char="•"/>
            </a:pPr>
            <a:r>
              <a:rPr lang="es-MX" sz="1300" dirty="0">
                <a:latin typeface="Century Gothic" panose="020B0502020202020204" pitchFamily="34" charset="0"/>
              </a:rPr>
              <a:t>Buscar información para dar la mejor orientación a las víctimas, así como dar a conocer las rutas de atención y las organizaciones y entidades alidadas y responsables de la atención de este tipo de situaciones. </a:t>
            </a:r>
          </a:p>
          <a:p>
            <a:pPr marL="171450" indent="-171450" algn="just">
              <a:buFont typeface="Arial" panose="020B0604020202020204" pitchFamily="34" charset="0"/>
              <a:buChar char="•"/>
            </a:pPr>
            <a:r>
              <a:rPr lang="es-MX" sz="1300" dirty="0">
                <a:latin typeface="Century Gothic" panose="020B0502020202020204" pitchFamily="34" charset="0"/>
              </a:rPr>
              <a:t>Recepción de la queja y contar con pautas para el abordaje a la víctima: </a:t>
            </a:r>
            <a:r>
              <a:rPr lang="es-MX" sz="1300" b="0" i="0" u="none" strike="noStrike" baseline="0" dirty="0">
                <a:latin typeface="Century Gothic" panose="020B0502020202020204" pitchFamily="34" charset="0"/>
              </a:rPr>
              <a:t>deberá describir las conductas de las que fue o está siendo objeto, indicar la identidad de la persona denunciada y cargo que desempeña y el detalle de los elementos probatorios, en caso de que existieran, pero sin que esté obligada a revelar aspectos de su intimidad o que no considere relevantes en la comisión del </a:t>
            </a:r>
            <a:r>
              <a:rPr lang="es-CO" sz="1300" b="0" i="0" u="none" strike="noStrike" baseline="0" dirty="0">
                <a:latin typeface="Century Gothic" panose="020B0502020202020204" pitchFamily="34" charset="0"/>
              </a:rPr>
              <a:t>hecho.</a:t>
            </a:r>
            <a:r>
              <a:rPr lang="es-MX" sz="1300" dirty="0">
                <a:latin typeface="Century Gothic" panose="020B0502020202020204" pitchFamily="34" charset="0"/>
              </a:rPr>
              <a:t> </a:t>
            </a:r>
          </a:p>
          <a:p>
            <a:pPr marL="171450" indent="-171450" algn="just">
              <a:buFont typeface="Arial" panose="020B0604020202020204" pitchFamily="34" charset="0"/>
              <a:buChar char="•"/>
            </a:pPr>
            <a:r>
              <a:rPr lang="es-MX" sz="1300" dirty="0">
                <a:latin typeface="Century Gothic" panose="020B0502020202020204" pitchFamily="34" charset="0"/>
              </a:rPr>
              <a:t>Asesoría y/o entrevista a las víctimas: debe preverse un espacio de asesoría para informar a la víctima de las acciones que se van a tomar y de sus derechos. Este espacio de asesoría prevé tres momentos: la caracterización de la víctima, el abordaje, es decir, el momento en que se establece interacción con la persona a asesorar o entrevistar y el registro del caso. Se debe contar además con mecanismos que faciliten el seguimiento. </a:t>
            </a:r>
          </a:p>
          <a:p>
            <a:pPr marL="171450" indent="-171450" algn="just">
              <a:buFont typeface="Arial" panose="020B0604020202020204" pitchFamily="34" charset="0"/>
              <a:buChar char="•"/>
            </a:pPr>
            <a:r>
              <a:rPr lang="es-MX" sz="1300" dirty="0">
                <a:latin typeface="Century Gothic" panose="020B0502020202020204" pitchFamily="34" charset="0"/>
              </a:rPr>
              <a:t>Orientación e información a la víctima de acoso sexual:  Dentro del abordaje, las personas víctimas de acoso sexual tienen derecho a ser informadas de las instancias legales donde se revisará su queja, así como a ser orientadas para la atención en salud y la asesoría y representación legal.</a:t>
            </a:r>
          </a:p>
          <a:p>
            <a:pPr marL="171450" indent="-171450" algn="just">
              <a:buFont typeface="Arial" panose="020B0604020202020204" pitchFamily="34" charset="0"/>
              <a:buChar char="•"/>
            </a:pPr>
            <a:endParaRPr lang="es-MX" sz="1200" dirty="0">
              <a:latin typeface="Century Gothic" panose="020B0502020202020204" pitchFamily="34" charset="0"/>
            </a:endParaRPr>
          </a:p>
          <a:p>
            <a:pPr marL="171450" indent="-171450" algn="just">
              <a:buFont typeface="Arial" panose="020B0604020202020204" pitchFamily="34" charset="0"/>
              <a:buChar char="•"/>
            </a:pPr>
            <a:endParaRPr lang="es-MX" sz="1200" dirty="0">
              <a:latin typeface="Century Gothic" panose="020B0502020202020204" pitchFamily="34" charset="0"/>
            </a:endParaRPr>
          </a:p>
          <a:p>
            <a:pPr algn="just"/>
            <a:r>
              <a:rPr lang="es-MX" sz="1200" dirty="0">
                <a:latin typeface="Century Gothic" panose="020B0502020202020204" pitchFamily="34" charset="0"/>
              </a:rPr>
              <a:t> </a:t>
            </a:r>
          </a:p>
        </p:txBody>
      </p:sp>
    </p:spTree>
    <p:extLst>
      <p:ext uri="{BB962C8B-B14F-4D97-AF65-F5344CB8AC3E}">
        <p14:creationId xmlns:p14="http://schemas.microsoft.com/office/powerpoint/2010/main" val="30730792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8DE5891D-3FB0-9F49-B7FD-6FFAD1F0D3D9}"/>
              </a:ext>
            </a:extLst>
          </p:cNvPr>
          <p:cNvSpPr txBox="1"/>
          <p:nvPr/>
        </p:nvSpPr>
        <p:spPr>
          <a:xfrm>
            <a:off x="1888066" y="2274734"/>
            <a:ext cx="1515533" cy="246221"/>
          </a:xfrm>
          <a:prstGeom prst="rect">
            <a:avLst/>
          </a:prstGeom>
          <a:noFill/>
        </p:spPr>
        <p:txBody>
          <a:bodyPr wrap="square" rtlCol="0">
            <a:spAutoFit/>
          </a:bodyPr>
          <a:lstStyle/>
          <a:p>
            <a:pPr algn="ctr"/>
            <a:endParaRPr lang="en-US" altLang="ko-KR" sz="1000" dirty="0">
              <a:solidFill>
                <a:schemeClr val="tx2">
                  <a:lumMod val="50000"/>
                </a:schemeClr>
              </a:solidFill>
              <a:latin typeface="Century Gothic" panose="020B0502020202020204" pitchFamily="34" charset="0"/>
              <a:cs typeface="Arial" pitchFamily="34" charset="0"/>
            </a:endParaRPr>
          </a:p>
        </p:txBody>
      </p:sp>
      <p:sp>
        <p:nvSpPr>
          <p:cNvPr id="47" name="CuadroTexto 46">
            <a:extLst>
              <a:ext uri="{FF2B5EF4-FFF2-40B4-BE49-F238E27FC236}">
                <a16:creationId xmlns:a16="http://schemas.microsoft.com/office/drawing/2014/main" id="{DE69E2FD-539E-8E49-8A0D-59D5E061D3AE}"/>
              </a:ext>
            </a:extLst>
          </p:cNvPr>
          <p:cNvSpPr txBox="1"/>
          <p:nvPr/>
        </p:nvSpPr>
        <p:spPr>
          <a:xfrm>
            <a:off x="731232" y="538146"/>
            <a:ext cx="5344733" cy="592470"/>
          </a:xfrm>
          <a:prstGeom prst="rect">
            <a:avLst/>
          </a:prstGeom>
          <a:noFill/>
        </p:spPr>
        <p:txBody>
          <a:bodyPr wrap="none" rtlCol="0">
            <a:spAutoFit/>
          </a:bodyPr>
          <a:lstStyle/>
          <a:p>
            <a:pPr algn="ctr">
              <a:lnSpc>
                <a:spcPts val="3940"/>
              </a:lnSpc>
            </a:pPr>
            <a:r>
              <a:rPr lang="es-CO" sz="3600" b="1" dirty="0">
                <a:solidFill>
                  <a:srgbClr val="FF7500"/>
                </a:solidFill>
                <a:latin typeface="Century Gothic" panose="020B0502020202020204" pitchFamily="34" charset="0"/>
              </a:rPr>
              <a:t>¿Qué se puede hacer?</a:t>
            </a:r>
          </a:p>
        </p:txBody>
      </p:sp>
      <p:sp>
        <p:nvSpPr>
          <p:cNvPr id="32" name="CuadroTexto 31">
            <a:extLst>
              <a:ext uri="{FF2B5EF4-FFF2-40B4-BE49-F238E27FC236}">
                <a16:creationId xmlns:a16="http://schemas.microsoft.com/office/drawing/2014/main" id="{09A75025-22A0-45D2-994A-C45B14A22357}"/>
              </a:ext>
            </a:extLst>
          </p:cNvPr>
          <p:cNvSpPr txBox="1"/>
          <p:nvPr/>
        </p:nvSpPr>
        <p:spPr>
          <a:xfrm>
            <a:off x="519035" y="1720666"/>
            <a:ext cx="7882952" cy="2185214"/>
          </a:xfrm>
          <a:prstGeom prst="rect">
            <a:avLst/>
          </a:prstGeom>
          <a:noFill/>
        </p:spPr>
        <p:txBody>
          <a:bodyPr wrap="square">
            <a:spAutoFit/>
          </a:bodyPr>
          <a:lstStyle/>
          <a:p>
            <a:pPr marL="171450" indent="-171450" algn="just">
              <a:buFont typeface="Arial" panose="020B0604020202020204" pitchFamily="34" charset="0"/>
              <a:buChar char="•"/>
            </a:pPr>
            <a:r>
              <a:rPr lang="es-MX" sz="1600" dirty="0">
                <a:latin typeface="Century Gothic" panose="020B0502020202020204" pitchFamily="34" charset="0"/>
              </a:rPr>
              <a:t>Solicitar medidas de protección ante las Comisarías de familia. La solicitud la puede hacer la víctima o cualquier persona que conozca de una situación de violencia hacia las mujeres. Esto cuando se trata de situaciones ocurridas en el ámbito familiar. </a:t>
            </a:r>
          </a:p>
          <a:p>
            <a:pPr marL="171450" indent="-171450" algn="just">
              <a:buFont typeface="Arial" panose="020B0604020202020204" pitchFamily="34" charset="0"/>
              <a:buChar char="•"/>
            </a:pPr>
            <a:r>
              <a:rPr lang="es-MX" sz="1600" dirty="0">
                <a:latin typeface="Century Gothic" panose="020B0502020202020204" pitchFamily="34" charset="0"/>
              </a:rPr>
              <a:t>El Juzgado de control de garantías puede garantizar la protección de las víctimas de situaciones que ocurrieron fuera del espacio familiar. </a:t>
            </a:r>
          </a:p>
          <a:p>
            <a:pPr marL="171450" indent="-171450" algn="just">
              <a:buFont typeface="Arial" panose="020B0604020202020204" pitchFamily="34" charset="0"/>
              <a:buChar char="•"/>
            </a:pPr>
            <a:r>
              <a:rPr lang="es-MX" sz="1600" dirty="0">
                <a:latin typeface="Century Gothic" panose="020B0502020202020204" pitchFamily="34" charset="0"/>
              </a:rPr>
              <a:t>Asesorar y acompañar para la apertura de procesos disciplinarios.</a:t>
            </a:r>
          </a:p>
          <a:p>
            <a:pPr marL="171450" indent="-171450" algn="just">
              <a:buFont typeface="Arial" panose="020B0604020202020204" pitchFamily="34" charset="0"/>
              <a:buChar char="•"/>
            </a:pPr>
            <a:endParaRPr lang="es-MX" sz="1200" dirty="0">
              <a:latin typeface="Century Gothic" panose="020B0502020202020204" pitchFamily="34" charset="0"/>
            </a:endParaRPr>
          </a:p>
          <a:p>
            <a:pPr algn="just"/>
            <a:r>
              <a:rPr lang="es-MX" sz="1200" dirty="0">
                <a:latin typeface="Century Gothic" panose="020B0502020202020204" pitchFamily="34" charset="0"/>
              </a:rPr>
              <a:t> </a:t>
            </a:r>
          </a:p>
        </p:txBody>
      </p:sp>
    </p:spTree>
    <p:extLst>
      <p:ext uri="{BB962C8B-B14F-4D97-AF65-F5344CB8AC3E}">
        <p14:creationId xmlns:p14="http://schemas.microsoft.com/office/powerpoint/2010/main" val="21516937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8DE5891D-3FB0-9F49-B7FD-6FFAD1F0D3D9}"/>
              </a:ext>
            </a:extLst>
          </p:cNvPr>
          <p:cNvSpPr txBox="1"/>
          <p:nvPr/>
        </p:nvSpPr>
        <p:spPr>
          <a:xfrm>
            <a:off x="1888066" y="2274734"/>
            <a:ext cx="1515533" cy="246221"/>
          </a:xfrm>
          <a:prstGeom prst="rect">
            <a:avLst/>
          </a:prstGeom>
          <a:noFill/>
        </p:spPr>
        <p:txBody>
          <a:bodyPr wrap="square" rtlCol="0">
            <a:spAutoFit/>
          </a:bodyPr>
          <a:lstStyle/>
          <a:p>
            <a:pPr algn="ctr"/>
            <a:endParaRPr lang="en-US" altLang="ko-KR" sz="1000" dirty="0">
              <a:solidFill>
                <a:schemeClr val="tx2">
                  <a:lumMod val="50000"/>
                </a:schemeClr>
              </a:solidFill>
              <a:latin typeface="Century Gothic" panose="020B0502020202020204" pitchFamily="34" charset="0"/>
              <a:cs typeface="Arial" pitchFamily="34" charset="0"/>
            </a:endParaRPr>
          </a:p>
        </p:txBody>
      </p:sp>
      <p:sp>
        <p:nvSpPr>
          <p:cNvPr id="47" name="CuadroTexto 46">
            <a:extLst>
              <a:ext uri="{FF2B5EF4-FFF2-40B4-BE49-F238E27FC236}">
                <a16:creationId xmlns:a16="http://schemas.microsoft.com/office/drawing/2014/main" id="{DE69E2FD-539E-8E49-8A0D-59D5E061D3AE}"/>
              </a:ext>
            </a:extLst>
          </p:cNvPr>
          <p:cNvSpPr txBox="1"/>
          <p:nvPr/>
        </p:nvSpPr>
        <p:spPr>
          <a:xfrm>
            <a:off x="820711" y="431189"/>
            <a:ext cx="5564344" cy="592470"/>
          </a:xfrm>
          <a:prstGeom prst="rect">
            <a:avLst/>
          </a:prstGeom>
          <a:noFill/>
        </p:spPr>
        <p:txBody>
          <a:bodyPr wrap="none" rtlCol="0">
            <a:spAutoFit/>
          </a:bodyPr>
          <a:lstStyle/>
          <a:p>
            <a:pPr algn="ctr">
              <a:lnSpc>
                <a:spcPts val="3940"/>
              </a:lnSpc>
            </a:pPr>
            <a:r>
              <a:rPr lang="es-CO" sz="3600" b="1" dirty="0">
                <a:solidFill>
                  <a:srgbClr val="FF7500"/>
                </a:solidFill>
                <a:latin typeface="Century Gothic" panose="020B0502020202020204" pitchFamily="34" charset="0"/>
              </a:rPr>
              <a:t>Medidas de protección </a:t>
            </a:r>
          </a:p>
        </p:txBody>
      </p:sp>
      <p:sp>
        <p:nvSpPr>
          <p:cNvPr id="32" name="CuadroTexto 31">
            <a:extLst>
              <a:ext uri="{FF2B5EF4-FFF2-40B4-BE49-F238E27FC236}">
                <a16:creationId xmlns:a16="http://schemas.microsoft.com/office/drawing/2014/main" id="{09A75025-22A0-45D2-994A-C45B14A22357}"/>
              </a:ext>
            </a:extLst>
          </p:cNvPr>
          <p:cNvSpPr txBox="1"/>
          <p:nvPr/>
        </p:nvSpPr>
        <p:spPr>
          <a:xfrm>
            <a:off x="708284" y="1448179"/>
            <a:ext cx="7502578" cy="2554545"/>
          </a:xfrm>
          <a:prstGeom prst="rect">
            <a:avLst/>
          </a:prstGeom>
          <a:noFill/>
        </p:spPr>
        <p:txBody>
          <a:bodyPr wrap="square">
            <a:spAutoFit/>
          </a:bodyPr>
          <a:lstStyle/>
          <a:p>
            <a:pPr marL="285750" indent="-285750" algn="just">
              <a:buFont typeface="Arial" panose="020B0604020202020204" pitchFamily="34" charset="0"/>
              <a:buChar char="•"/>
            </a:pPr>
            <a:r>
              <a:rPr lang="es-MX" sz="1600" dirty="0">
                <a:latin typeface="Century Gothic" panose="020B0502020202020204" pitchFamily="34" charset="0"/>
              </a:rPr>
              <a:t>Pueden ser implementadas la reordenación del tiempo de trabajo, desplazamientos y cambios de horarios, siendo recomendable la separación entre la persona denunciada y denunciante durante el tiempo que dure el procedimiento u otros mecanismos proporcionales a la gravedad de la situación denunciada. </a:t>
            </a:r>
          </a:p>
          <a:p>
            <a:pPr marL="285750" indent="-285750" algn="just">
              <a:buFont typeface="Arial" panose="020B0604020202020204" pitchFamily="34" charset="0"/>
              <a:buChar char="•"/>
            </a:pPr>
            <a:endParaRPr lang="es-MX" sz="1600" dirty="0">
              <a:latin typeface="Century Gothic" panose="020B0502020202020204" pitchFamily="34" charset="0"/>
            </a:endParaRPr>
          </a:p>
          <a:p>
            <a:pPr marL="285750" indent="-285750" algn="just">
              <a:buFont typeface="Arial" panose="020B0604020202020204" pitchFamily="34" charset="0"/>
              <a:buChar char="•"/>
            </a:pPr>
            <a:r>
              <a:rPr lang="es-MX" sz="1600" dirty="0">
                <a:latin typeface="Century Gothic" panose="020B0502020202020204" pitchFamily="34" charset="0"/>
              </a:rPr>
              <a:t>En caso de que la conducta de acoso esté siendo perpetrada por un funcionario de mayor rango al de la persona afectad, el caso deberá ser puesto en conocimiento del superior para que se adelanten las medidas necesarias. </a:t>
            </a:r>
          </a:p>
        </p:txBody>
      </p:sp>
    </p:spTree>
    <p:extLst>
      <p:ext uri="{BB962C8B-B14F-4D97-AF65-F5344CB8AC3E}">
        <p14:creationId xmlns:p14="http://schemas.microsoft.com/office/powerpoint/2010/main" val="13562425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2B6F7D7-AF81-41B7-88AC-791243ED1D4D}"/>
              </a:ext>
            </a:extLst>
          </p:cNvPr>
          <p:cNvSpPr txBox="1"/>
          <p:nvPr/>
        </p:nvSpPr>
        <p:spPr>
          <a:xfrm>
            <a:off x="2910326" y="1979280"/>
            <a:ext cx="3323347" cy="635174"/>
          </a:xfrm>
          <a:prstGeom prst="rect">
            <a:avLst/>
          </a:prstGeom>
          <a:noFill/>
        </p:spPr>
        <p:txBody>
          <a:bodyPr wrap="none" rtlCol="0">
            <a:spAutoFit/>
          </a:bodyPr>
          <a:lstStyle/>
          <a:p>
            <a:pPr algn="ctr">
              <a:lnSpc>
                <a:spcPts val="3940"/>
              </a:lnSpc>
            </a:pPr>
            <a:r>
              <a:rPr lang="es-CO" sz="6000" b="1" dirty="0">
                <a:solidFill>
                  <a:srgbClr val="FF7500"/>
                </a:solidFill>
                <a:latin typeface="Century Gothic" panose="020B0502020202020204" pitchFamily="34" charset="0"/>
              </a:rPr>
              <a:t>Gracias </a:t>
            </a:r>
          </a:p>
        </p:txBody>
      </p:sp>
    </p:spTree>
    <p:extLst>
      <p:ext uri="{BB962C8B-B14F-4D97-AF65-F5344CB8AC3E}">
        <p14:creationId xmlns:p14="http://schemas.microsoft.com/office/powerpoint/2010/main" val="2501043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35B058A-DF10-45DC-A481-EE0995A4E865}"/>
              </a:ext>
            </a:extLst>
          </p:cNvPr>
          <p:cNvSpPr txBox="1"/>
          <p:nvPr/>
        </p:nvSpPr>
        <p:spPr>
          <a:xfrm>
            <a:off x="876131" y="1235952"/>
            <a:ext cx="7734924" cy="2953373"/>
          </a:xfrm>
          <a:prstGeom prst="rect">
            <a:avLst/>
          </a:prstGeom>
          <a:noFill/>
        </p:spPr>
        <p:txBody>
          <a:bodyPr wrap="square">
            <a:spAutoFit/>
          </a:bodyPr>
          <a:lstStyle/>
          <a:p>
            <a:pPr marL="285750" indent="-285750" algn="just">
              <a:lnSpc>
                <a:spcPct val="107000"/>
              </a:lnSpc>
              <a:spcAft>
                <a:spcPts val="800"/>
              </a:spcAft>
              <a:buFont typeface="Arial" panose="020B0604020202020204" pitchFamily="34" charset="0"/>
              <a:buChar char="•"/>
            </a:pPr>
            <a:endParaRPr lang="es-CO" dirty="0">
              <a:latin typeface="Century Gothic" panose="020B050202020202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s-CO" dirty="0">
                <a:latin typeface="Century Gothic" panose="020B0502020202020204" pitchFamily="34" charset="0"/>
                <a:ea typeface="Calibri" panose="020F0502020204030204" pitchFamily="34" charset="0"/>
                <a:cs typeface="Times New Roman" panose="02020603050405020304" pitchFamily="18" charset="0"/>
              </a:rPr>
              <a:t>Por qué hablar de igualdad en los espacios laborales </a:t>
            </a:r>
          </a:p>
          <a:p>
            <a:pPr marL="285750" indent="-285750" algn="just">
              <a:lnSpc>
                <a:spcPct val="107000"/>
              </a:lnSpc>
              <a:spcAft>
                <a:spcPts val="800"/>
              </a:spcAft>
              <a:buFont typeface="Arial" panose="020B0604020202020204" pitchFamily="34" charset="0"/>
              <a:buChar char="•"/>
            </a:pPr>
            <a:r>
              <a:rPr lang="es-CO" dirty="0">
                <a:latin typeface="Century Gothic" panose="020B0502020202020204" pitchFamily="34" charset="0"/>
                <a:ea typeface="Calibri" panose="020F0502020204030204" pitchFamily="34" charset="0"/>
                <a:cs typeface="Times New Roman" panose="02020603050405020304" pitchFamily="18" charset="0"/>
              </a:rPr>
              <a:t>Principios de la igualdad en los espacios laborales. </a:t>
            </a:r>
          </a:p>
          <a:p>
            <a:pPr marL="285750" indent="-285750" algn="just">
              <a:lnSpc>
                <a:spcPct val="107000"/>
              </a:lnSpc>
              <a:spcAft>
                <a:spcPts val="800"/>
              </a:spcAft>
              <a:buFont typeface="Arial" panose="020B0604020202020204" pitchFamily="34" charset="0"/>
              <a:buChar char="•"/>
            </a:pPr>
            <a:r>
              <a:rPr lang="es-CO" dirty="0">
                <a:latin typeface="Century Gothic" panose="020B0502020202020204" pitchFamily="34" charset="0"/>
                <a:ea typeface="Calibri" panose="020F0502020204030204" pitchFamily="34" charset="0"/>
                <a:cs typeface="Times New Roman" panose="02020603050405020304" pitchFamily="18" charset="0"/>
              </a:rPr>
              <a:t>¿Cuáles son los aportes de tener una empresa igualitaria e inclusiva?</a:t>
            </a:r>
          </a:p>
          <a:p>
            <a:pPr marL="285750" indent="-285750" algn="just">
              <a:lnSpc>
                <a:spcPct val="107000"/>
              </a:lnSpc>
              <a:spcAft>
                <a:spcPts val="800"/>
              </a:spcAft>
              <a:buFont typeface="Arial" panose="020B0604020202020204" pitchFamily="34" charset="0"/>
              <a:buChar char="•"/>
            </a:pPr>
            <a:r>
              <a:rPr lang="es-CO" dirty="0">
                <a:latin typeface="Century Gothic" panose="020B0502020202020204" pitchFamily="34" charset="0"/>
                <a:ea typeface="Calibri" panose="020F0502020204030204" pitchFamily="34" charset="0"/>
                <a:cs typeface="Times New Roman" panose="02020603050405020304" pitchFamily="18" charset="0"/>
              </a:rPr>
              <a:t>Algunas acciones para avanzar. </a:t>
            </a:r>
          </a:p>
          <a:p>
            <a:pPr marL="285750" indent="-285750" algn="just">
              <a:lnSpc>
                <a:spcPct val="107000"/>
              </a:lnSpc>
              <a:spcAft>
                <a:spcPts val="800"/>
              </a:spcAft>
              <a:buFont typeface="Arial" panose="020B0604020202020204" pitchFamily="34" charset="0"/>
              <a:buChar char="•"/>
            </a:pPr>
            <a:r>
              <a:rPr lang="es-CO" dirty="0">
                <a:latin typeface="Century Gothic" panose="020B0502020202020204" pitchFamily="34" charset="0"/>
                <a:ea typeface="Calibri" panose="020F0502020204030204" pitchFamily="34" charset="0"/>
                <a:cs typeface="Times New Roman" panose="02020603050405020304" pitchFamily="18" charset="0"/>
              </a:rPr>
              <a:t>Superemos algunas barreras: hablemos de violencias basadas en género. </a:t>
            </a:r>
          </a:p>
        </p:txBody>
      </p:sp>
      <p:sp>
        <p:nvSpPr>
          <p:cNvPr id="4" name="CuadroTexto 3">
            <a:extLst>
              <a:ext uri="{FF2B5EF4-FFF2-40B4-BE49-F238E27FC236}">
                <a16:creationId xmlns:a16="http://schemas.microsoft.com/office/drawing/2014/main" id="{7B4B0DC8-2C7F-42B6-ABBA-A5BBF9682366}"/>
              </a:ext>
            </a:extLst>
          </p:cNvPr>
          <p:cNvSpPr txBox="1"/>
          <p:nvPr/>
        </p:nvSpPr>
        <p:spPr>
          <a:xfrm>
            <a:off x="2898768" y="308948"/>
            <a:ext cx="7941325" cy="796983"/>
          </a:xfrm>
          <a:prstGeom prst="rect">
            <a:avLst/>
          </a:prstGeom>
        </p:spPr>
        <p:txBody>
          <a:bodyPr vert="horz" lIns="91440" tIns="45720" rIns="91440" bIns="45720" rtlCol="0" anchor="b">
            <a:noAutofit/>
          </a:bodyPr>
          <a:lstStyle/>
          <a:p>
            <a:pPr defTabSz="914400">
              <a:lnSpc>
                <a:spcPct val="90000"/>
              </a:lnSpc>
              <a:spcBef>
                <a:spcPct val="0"/>
              </a:spcBef>
              <a:spcAft>
                <a:spcPts val="600"/>
              </a:spcAft>
            </a:pPr>
            <a:r>
              <a:rPr lang="en-US" sz="2600" b="1" kern="1200" dirty="0" err="1">
                <a:solidFill>
                  <a:schemeClr val="accent2"/>
                </a:solidFill>
                <a:latin typeface="Century Gothic" panose="020B0502020202020204" pitchFamily="34" charset="0"/>
                <a:ea typeface="+mj-ea"/>
                <a:cs typeface="+mj-cs"/>
              </a:rPr>
              <a:t>Temario</a:t>
            </a:r>
            <a:r>
              <a:rPr lang="en-US" sz="2600" b="1" kern="1200" dirty="0">
                <a:solidFill>
                  <a:schemeClr val="accent2"/>
                </a:solidFill>
                <a:latin typeface="Century Gothic" panose="020B0502020202020204" pitchFamily="34" charset="0"/>
                <a:ea typeface="+mj-ea"/>
                <a:cs typeface="+mj-cs"/>
              </a:rPr>
              <a:t> de la </a:t>
            </a:r>
            <a:r>
              <a:rPr lang="en-US" sz="2600" b="1" kern="1200" dirty="0" err="1">
                <a:solidFill>
                  <a:schemeClr val="accent2"/>
                </a:solidFill>
                <a:latin typeface="Century Gothic" panose="020B0502020202020204" pitchFamily="34" charset="0"/>
                <a:ea typeface="+mj-ea"/>
                <a:cs typeface="+mj-cs"/>
              </a:rPr>
              <a:t>sesión</a:t>
            </a:r>
            <a:r>
              <a:rPr lang="en-US" sz="2600" b="1" kern="1200" dirty="0">
                <a:solidFill>
                  <a:schemeClr val="accent2"/>
                </a:solidFill>
                <a:latin typeface="Century Gothic" panose="020B0502020202020204" pitchFamily="34" charset="0"/>
                <a:ea typeface="+mj-ea"/>
                <a:cs typeface="+mj-cs"/>
              </a:rPr>
              <a:t> </a:t>
            </a:r>
          </a:p>
        </p:txBody>
      </p:sp>
    </p:spTree>
    <p:extLst>
      <p:ext uri="{BB962C8B-B14F-4D97-AF65-F5344CB8AC3E}">
        <p14:creationId xmlns:p14="http://schemas.microsoft.com/office/powerpoint/2010/main" val="1831615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B4B0DC8-2C7F-42B6-ABBA-A5BBF9682366}"/>
              </a:ext>
            </a:extLst>
          </p:cNvPr>
          <p:cNvSpPr txBox="1"/>
          <p:nvPr/>
        </p:nvSpPr>
        <p:spPr>
          <a:xfrm>
            <a:off x="720075" y="733576"/>
            <a:ext cx="7941325" cy="796983"/>
          </a:xfrm>
          <a:prstGeom prst="rect">
            <a:avLst/>
          </a:prstGeom>
        </p:spPr>
        <p:txBody>
          <a:bodyPr vert="horz" lIns="91440" tIns="45720" rIns="91440" bIns="45720" rtlCol="0" anchor="b">
            <a:normAutofit lnSpcReduction="10000"/>
          </a:bodyPr>
          <a:lstStyle/>
          <a:p>
            <a:pPr defTabSz="914400">
              <a:lnSpc>
                <a:spcPct val="90000"/>
              </a:lnSpc>
              <a:spcBef>
                <a:spcPct val="0"/>
              </a:spcBef>
              <a:spcAft>
                <a:spcPts val="600"/>
              </a:spcAft>
            </a:pPr>
            <a:r>
              <a:rPr lang="en-US" sz="2800" b="1" kern="1200" dirty="0">
                <a:solidFill>
                  <a:srgbClr val="FF7500"/>
                </a:solidFill>
                <a:latin typeface="Century Gothic" panose="020B0502020202020204" pitchFamily="34" charset="0"/>
                <a:ea typeface="+mj-ea"/>
                <a:cs typeface="+mj-cs"/>
              </a:rPr>
              <a:t>¿Por </a:t>
            </a:r>
            <a:r>
              <a:rPr lang="en-US" sz="2800" b="1" kern="1200" dirty="0" err="1">
                <a:solidFill>
                  <a:srgbClr val="FF7500"/>
                </a:solidFill>
                <a:latin typeface="Century Gothic" panose="020B0502020202020204" pitchFamily="34" charset="0"/>
                <a:ea typeface="+mj-ea"/>
                <a:cs typeface="+mj-cs"/>
              </a:rPr>
              <a:t>qué</a:t>
            </a:r>
            <a:r>
              <a:rPr lang="en-US" sz="2800" b="1" kern="1200" dirty="0">
                <a:solidFill>
                  <a:srgbClr val="FF7500"/>
                </a:solidFill>
                <a:latin typeface="Century Gothic" panose="020B0502020202020204" pitchFamily="34" charset="0"/>
                <a:ea typeface="+mj-ea"/>
                <a:cs typeface="+mj-cs"/>
              </a:rPr>
              <a:t> </a:t>
            </a:r>
            <a:r>
              <a:rPr lang="en-US" sz="2800" b="1" kern="1200" dirty="0" err="1">
                <a:solidFill>
                  <a:srgbClr val="FF7500"/>
                </a:solidFill>
                <a:latin typeface="Century Gothic" panose="020B0502020202020204" pitchFamily="34" charset="0"/>
                <a:ea typeface="+mj-ea"/>
                <a:cs typeface="+mj-cs"/>
              </a:rPr>
              <a:t>hablar</a:t>
            </a:r>
            <a:r>
              <a:rPr lang="en-US" sz="2800" b="1" kern="1200" dirty="0">
                <a:solidFill>
                  <a:srgbClr val="FF7500"/>
                </a:solidFill>
                <a:latin typeface="Century Gothic" panose="020B0502020202020204" pitchFamily="34" charset="0"/>
                <a:ea typeface="+mj-ea"/>
                <a:cs typeface="+mj-cs"/>
              </a:rPr>
              <a:t> de </a:t>
            </a:r>
            <a:r>
              <a:rPr lang="en-US" sz="2800" b="1" kern="1200" dirty="0" err="1">
                <a:solidFill>
                  <a:srgbClr val="FF7500"/>
                </a:solidFill>
                <a:latin typeface="Century Gothic" panose="020B0502020202020204" pitchFamily="34" charset="0"/>
                <a:ea typeface="+mj-ea"/>
                <a:cs typeface="+mj-cs"/>
              </a:rPr>
              <a:t>igualdad</a:t>
            </a:r>
            <a:r>
              <a:rPr lang="en-US" sz="2800" b="1" kern="1200" dirty="0">
                <a:solidFill>
                  <a:srgbClr val="FF7500"/>
                </a:solidFill>
                <a:latin typeface="Century Gothic" panose="020B0502020202020204" pitchFamily="34" charset="0"/>
                <a:ea typeface="+mj-ea"/>
                <a:cs typeface="+mj-cs"/>
              </a:rPr>
              <a:t> </a:t>
            </a:r>
            <a:r>
              <a:rPr lang="en-US" sz="2800" b="1" kern="1200" dirty="0" err="1">
                <a:solidFill>
                  <a:srgbClr val="FF7500"/>
                </a:solidFill>
                <a:latin typeface="Century Gothic" panose="020B0502020202020204" pitchFamily="34" charset="0"/>
                <a:ea typeface="+mj-ea"/>
                <a:cs typeface="+mj-cs"/>
              </a:rPr>
              <a:t>en</a:t>
            </a:r>
            <a:r>
              <a:rPr lang="en-US" sz="2800" b="1" kern="1200" dirty="0">
                <a:solidFill>
                  <a:srgbClr val="FF7500"/>
                </a:solidFill>
                <a:latin typeface="Century Gothic" panose="020B0502020202020204" pitchFamily="34" charset="0"/>
                <a:ea typeface="+mj-ea"/>
                <a:cs typeface="+mj-cs"/>
              </a:rPr>
              <a:t> </a:t>
            </a:r>
            <a:r>
              <a:rPr lang="en-US" sz="2800" b="1" kern="1200" dirty="0" err="1">
                <a:solidFill>
                  <a:srgbClr val="FF7500"/>
                </a:solidFill>
                <a:latin typeface="Century Gothic" panose="020B0502020202020204" pitchFamily="34" charset="0"/>
                <a:ea typeface="+mj-ea"/>
                <a:cs typeface="+mj-cs"/>
              </a:rPr>
              <a:t>los</a:t>
            </a:r>
            <a:r>
              <a:rPr lang="en-US" sz="2800" b="1" kern="1200" dirty="0">
                <a:solidFill>
                  <a:srgbClr val="FF7500"/>
                </a:solidFill>
                <a:latin typeface="Century Gothic" panose="020B0502020202020204" pitchFamily="34" charset="0"/>
                <a:ea typeface="+mj-ea"/>
                <a:cs typeface="+mj-cs"/>
              </a:rPr>
              <a:t> </a:t>
            </a:r>
            <a:r>
              <a:rPr lang="en-US" sz="2800" b="1" kern="1200" dirty="0" err="1">
                <a:solidFill>
                  <a:srgbClr val="FF7500"/>
                </a:solidFill>
                <a:latin typeface="Century Gothic" panose="020B0502020202020204" pitchFamily="34" charset="0"/>
                <a:ea typeface="+mj-ea"/>
                <a:cs typeface="+mj-cs"/>
              </a:rPr>
              <a:t>espacios</a:t>
            </a:r>
            <a:r>
              <a:rPr lang="en-US" sz="2800" b="1" kern="1200" dirty="0">
                <a:solidFill>
                  <a:srgbClr val="FF7500"/>
                </a:solidFill>
                <a:latin typeface="Century Gothic" panose="020B0502020202020204" pitchFamily="34" charset="0"/>
                <a:ea typeface="+mj-ea"/>
                <a:cs typeface="+mj-cs"/>
              </a:rPr>
              <a:t> </a:t>
            </a:r>
            <a:r>
              <a:rPr lang="en-US" sz="2800" b="1" kern="1200" dirty="0" err="1">
                <a:solidFill>
                  <a:srgbClr val="FF7500"/>
                </a:solidFill>
                <a:latin typeface="Century Gothic" panose="020B0502020202020204" pitchFamily="34" charset="0"/>
                <a:ea typeface="+mj-ea"/>
                <a:cs typeface="+mj-cs"/>
              </a:rPr>
              <a:t>laborales</a:t>
            </a:r>
            <a:r>
              <a:rPr lang="en-US" sz="2800" b="1" kern="1200" dirty="0">
                <a:solidFill>
                  <a:srgbClr val="FF7500"/>
                </a:solidFill>
                <a:latin typeface="Century Gothic" panose="020B0502020202020204" pitchFamily="34" charset="0"/>
                <a:ea typeface="+mj-ea"/>
                <a:cs typeface="+mj-cs"/>
              </a:rPr>
              <a:t>?</a:t>
            </a:r>
          </a:p>
        </p:txBody>
      </p:sp>
      <p:cxnSp>
        <p:nvCxnSpPr>
          <p:cNvPr id="10" name="Straight Connector 9">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5718" y="1698777"/>
            <a:ext cx="7593759"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5" name="Gráfico 4" descr="Dirección con relleno sólido">
            <a:extLst>
              <a:ext uri="{FF2B5EF4-FFF2-40B4-BE49-F238E27FC236}">
                <a16:creationId xmlns:a16="http://schemas.microsoft.com/office/drawing/2014/main" id="{C3623368-D52C-18A2-59BF-5C56C97A359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91026" y="1944777"/>
            <a:ext cx="2196085" cy="2196085"/>
          </a:xfrm>
          <a:prstGeom prst="rect">
            <a:avLst/>
          </a:prstGeom>
        </p:spPr>
      </p:pic>
      <p:sp>
        <p:nvSpPr>
          <p:cNvPr id="3" name="CuadroTexto 2">
            <a:extLst>
              <a:ext uri="{FF2B5EF4-FFF2-40B4-BE49-F238E27FC236}">
                <a16:creationId xmlns:a16="http://schemas.microsoft.com/office/drawing/2014/main" id="{A35B058A-DF10-45DC-A481-EE0995A4E865}"/>
              </a:ext>
            </a:extLst>
          </p:cNvPr>
          <p:cNvSpPr txBox="1"/>
          <p:nvPr/>
        </p:nvSpPr>
        <p:spPr>
          <a:xfrm>
            <a:off x="2877015" y="2011824"/>
            <a:ext cx="5551127" cy="2411812"/>
          </a:xfrm>
          <a:prstGeom prst="rect">
            <a:avLst/>
          </a:prstGeom>
        </p:spPr>
        <p:txBody>
          <a:bodyPr vert="horz" lIns="91440" tIns="45720" rIns="91440" bIns="45720" rtlCol="0">
            <a:noAutofit/>
          </a:bodyPr>
          <a:lstStyle/>
          <a:p>
            <a:pPr marL="285750" indent="-228600" algn="just" defTabSz="914400">
              <a:lnSpc>
                <a:spcPct val="90000"/>
              </a:lnSpc>
              <a:spcAft>
                <a:spcPts val="800"/>
              </a:spcAft>
              <a:buFont typeface="Arial" panose="020B0604020202020204" pitchFamily="34" charset="0"/>
              <a:buChar char="•"/>
            </a:pPr>
            <a:r>
              <a:rPr lang="en-US" sz="1500" dirty="0" err="1">
                <a:effectLst/>
              </a:rPr>
              <a:t>En</a:t>
            </a:r>
            <a:r>
              <a:rPr lang="en-US" sz="1500" dirty="0">
                <a:effectLst/>
              </a:rPr>
              <a:t> </a:t>
            </a:r>
            <a:r>
              <a:rPr lang="en-US" sz="1500" dirty="0" err="1">
                <a:effectLst/>
              </a:rPr>
              <a:t>promedio</a:t>
            </a:r>
            <a:r>
              <a:rPr lang="en-US" sz="1500" dirty="0">
                <a:effectLst/>
              </a:rPr>
              <a:t>, las </a:t>
            </a:r>
            <a:r>
              <a:rPr lang="en-US" sz="1500" dirty="0" err="1">
                <a:effectLst/>
              </a:rPr>
              <a:t>mujeres</a:t>
            </a:r>
            <a:r>
              <a:rPr lang="en-US" sz="1500" dirty="0">
                <a:effectLst/>
              </a:rPr>
              <a:t>, </a:t>
            </a:r>
            <a:r>
              <a:rPr lang="en-US" sz="1500" dirty="0" err="1">
                <a:effectLst/>
              </a:rPr>
              <a:t>ganan</a:t>
            </a:r>
            <a:r>
              <a:rPr lang="en-US" sz="1500" dirty="0">
                <a:effectLst/>
              </a:rPr>
              <a:t> </a:t>
            </a:r>
            <a:r>
              <a:rPr lang="en-US" sz="1500" dirty="0" err="1">
                <a:effectLst/>
              </a:rPr>
              <a:t>alrededor</a:t>
            </a:r>
            <a:r>
              <a:rPr lang="en-US" sz="1500" dirty="0">
                <a:effectLst/>
              </a:rPr>
              <a:t> de 20,2% </a:t>
            </a:r>
            <a:r>
              <a:rPr lang="en-US" sz="1500" dirty="0" err="1">
                <a:effectLst/>
              </a:rPr>
              <a:t>menos</a:t>
            </a:r>
            <a:r>
              <a:rPr lang="en-US" sz="1500" dirty="0">
                <a:effectLst/>
              </a:rPr>
              <a:t> que </a:t>
            </a:r>
            <a:r>
              <a:rPr lang="en-US" sz="1500" dirty="0" err="1">
                <a:effectLst/>
              </a:rPr>
              <a:t>los</a:t>
            </a:r>
            <a:r>
              <a:rPr lang="en-US" sz="1500" dirty="0">
                <a:effectLst/>
              </a:rPr>
              <a:t> hombres (DANE 2015).</a:t>
            </a:r>
          </a:p>
          <a:p>
            <a:pPr marL="285750" indent="-228600" algn="just" defTabSz="914400">
              <a:lnSpc>
                <a:spcPct val="90000"/>
              </a:lnSpc>
              <a:spcAft>
                <a:spcPts val="800"/>
              </a:spcAft>
              <a:buFont typeface="Arial" panose="020B0604020202020204" pitchFamily="34" charset="0"/>
              <a:buChar char="•"/>
            </a:pPr>
            <a:r>
              <a:rPr lang="en-US" sz="1500" dirty="0">
                <a:effectLst/>
              </a:rPr>
              <a:t>La </a:t>
            </a:r>
            <a:r>
              <a:rPr lang="en-US" sz="1500" dirty="0" err="1">
                <a:effectLst/>
              </a:rPr>
              <a:t>tasa</a:t>
            </a:r>
            <a:r>
              <a:rPr lang="en-US" sz="1500" dirty="0">
                <a:effectLst/>
              </a:rPr>
              <a:t> de </a:t>
            </a:r>
            <a:r>
              <a:rPr lang="en-US" sz="1500" dirty="0" err="1">
                <a:effectLst/>
              </a:rPr>
              <a:t>desempleo</a:t>
            </a:r>
            <a:r>
              <a:rPr lang="en-US" sz="1500" dirty="0">
                <a:effectLst/>
              </a:rPr>
              <a:t> de las </a:t>
            </a:r>
            <a:r>
              <a:rPr lang="en-US" sz="1500" dirty="0" err="1">
                <a:effectLst/>
              </a:rPr>
              <a:t>mujeres</a:t>
            </a:r>
            <a:r>
              <a:rPr lang="en-US" sz="1500" dirty="0">
                <a:effectLst/>
              </a:rPr>
              <a:t> </a:t>
            </a:r>
            <a:r>
              <a:rPr lang="en-US" sz="1500" dirty="0" err="1">
                <a:effectLst/>
              </a:rPr>
              <a:t>supera</a:t>
            </a:r>
            <a:r>
              <a:rPr lang="en-US" sz="1500" dirty="0">
                <a:effectLst/>
              </a:rPr>
              <a:t> a la de </a:t>
            </a:r>
            <a:r>
              <a:rPr lang="en-US" sz="1500" dirty="0" err="1">
                <a:effectLst/>
              </a:rPr>
              <a:t>los</a:t>
            </a:r>
            <a:r>
              <a:rPr lang="en-US" sz="1500" dirty="0">
                <a:effectLst/>
              </a:rPr>
              <a:t> hombres </a:t>
            </a:r>
            <a:r>
              <a:rPr lang="en-US" sz="1500" dirty="0" err="1">
                <a:effectLst/>
              </a:rPr>
              <a:t>en</a:t>
            </a:r>
            <a:r>
              <a:rPr lang="en-US" sz="1500" dirty="0">
                <a:effectLst/>
              </a:rPr>
              <a:t> 4.9 puntos </a:t>
            </a:r>
            <a:r>
              <a:rPr lang="en-US" sz="1500" dirty="0" err="1">
                <a:effectLst/>
              </a:rPr>
              <a:t>porcentuales</a:t>
            </a:r>
            <a:r>
              <a:rPr lang="en-US" sz="1500" dirty="0">
                <a:effectLst/>
              </a:rPr>
              <a:t> (DANE, GEIH. 2016).</a:t>
            </a:r>
          </a:p>
          <a:p>
            <a:pPr marL="285750" indent="-228600" algn="just" defTabSz="914400">
              <a:lnSpc>
                <a:spcPct val="90000"/>
              </a:lnSpc>
              <a:spcAft>
                <a:spcPts val="800"/>
              </a:spcAft>
              <a:buFont typeface="Arial" panose="020B0604020202020204" pitchFamily="34" charset="0"/>
              <a:buChar char="•"/>
            </a:pPr>
            <a:r>
              <a:rPr lang="en-US" sz="1500" dirty="0"/>
              <a:t>La </a:t>
            </a:r>
            <a:r>
              <a:rPr lang="en-US" sz="1500" dirty="0" err="1">
                <a:effectLst/>
              </a:rPr>
              <a:t>desigualdad</a:t>
            </a:r>
            <a:r>
              <a:rPr lang="en-US" sz="1500" dirty="0">
                <a:effectLst/>
              </a:rPr>
              <a:t> </a:t>
            </a:r>
            <a:r>
              <a:rPr lang="en-US" sz="1500" dirty="0" err="1">
                <a:effectLst/>
              </a:rPr>
              <a:t>respecto</a:t>
            </a:r>
            <a:r>
              <a:rPr lang="en-US" sz="1500" dirty="0">
                <a:effectLst/>
              </a:rPr>
              <a:t> de las </a:t>
            </a:r>
            <a:r>
              <a:rPr lang="en-US" sz="1500" dirty="0" err="1">
                <a:effectLst/>
              </a:rPr>
              <a:t>oportunidades</a:t>
            </a:r>
            <a:r>
              <a:rPr lang="en-US" sz="1500" dirty="0">
                <a:effectLst/>
              </a:rPr>
              <a:t> </a:t>
            </a:r>
            <a:r>
              <a:rPr lang="en-US" sz="1500" dirty="0" err="1">
                <a:effectLst/>
              </a:rPr>
              <a:t>laborales</a:t>
            </a:r>
            <a:r>
              <a:rPr lang="en-US" sz="1500" dirty="0">
                <a:effectLst/>
              </a:rPr>
              <a:t> y la </a:t>
            </a:r>
            <a:r>
              <a:rPr lang="en-US" sz="1500" dirty="0" err="1">
                <a:effectLst/>
              </a:rPr>
              <a:t>participación</a:t>
            </a:r>
            <a:r>
              <a:rPr lang="en-US" sz="1500" dirty="0">
                <a:effectLst/>
              </a:rPr>
              <a:t> </a:t>
            </a:r>
            <a:r>
              <a:rPr lang="en-US" sz="1500" dirty="0" err="1">
                <a:effectLst/>
              </a:rPr>
              <a:t>económica</a:t>
            </a:r>
            <a:r>
              <a:rPr lang="en-US" sz="1500" dirty="0">
                <a:effectLst/>
              </a:rPr>
              <a:t> </a:t>
            </a:r>
            <a:r>
              <a:rPr lang="en-US" sz="1500" dirty="0" err="1">
                <a:effectLst/>
              </a:rPr>
              <a:t>tardaría</a:t>
            </a:r>
            <a:r>
              <a:rPr lang="en-US" sz="1500" dirty="0">
                <a:effectLst/>
              </a:rPr>
              <a:t> 257 </a:t>
            </a:r>
            <a:r>
              <a:rPr lang="en-US" sz="1500" dirty="0" err="1">
                <a:effectLst/>
              </a:rPr>
              <a:t>años</a:t>
            </a:r>
            <a:r>
              <a:rPr lang="en-US" sz="1500" dirty="0">
                <a:effectLst/>
              </a:rPr>
              <a:t> </a:t>
            </a:r>
            <a:r>
              <a:rPr lang="en-US" sz="1500" dirty="0" err="1">
                <a:effectLst/>
              </a:rPr>
              <a:t>en</a:t>
            </a:r>
            <a:r>
              <a:rPr lang="en-US" sz="1500" dirty="0">
                <a:effectLst/>
              </a:rPr>
              <a:t> </a:t>
            </a:r>
            <a:r>
              <a:rPr lang="en-US" sz="1500" dirty="0" err="1">
                <a:effectLst/>
              </a:rPr>
              <a:t>cerrarse</a:t>
            </a:r>
            <a:r>
              <a:rPr lang="en-US" sz="1500" dirty="0">
                <a:effectLst/>
              </a:rPr>
              <a:t> </a:t>
            </a:r>
            <a:r>
              <a:rPr lang="en-US" sz="1500" dirty="0" err="1">
                <a:effectLst/>
              </a:rPr>
              <a:t>si</a:t>
            </a:r>
            <a:r>
              <a:rPr lang="en-US" sz="1500" dirty="0">
                <a:effectLst/>
              </a:rPr>
              <a:t> no se </a:t>
            </a:r>
            <a:r>
              <a:rPr lang="en-US" sz="1500" dirty="0" err="1">
                <a:effectLst/>
              </a:rPr>
              <a:t>presentan</a:t>
            </a:r>
            <a:r>
              <a:rPr lang="en-US" sz="1500" dirty="0">
                <a:effectLst/>
              </a:rPr>
              <a:t> </a:t>
            </a:r>
            <a:r>
              <a:rPr lang="en-US" sz="1500" dirty="0" err="1">
                <a:effectLst/>
              </a:rPr>
              <a:t>cambios</a:t>
            </a:r>
            <a:r>
              <a:rPr lang="en-US" sz="1500" dirty="0">
                <a:effectLst/>
              </a:rPr>
              <a:t> </a:t>
            </a:r>
            <a:r>
              <a:rPr lang="en-US" sz="1500" dirty="0" err="1">
                <a:effectLst/>
              </a:rPr>
              <a:t>rápidos</a:t>
            </a:r>
            <a:r>
              <a:rPr lang="en-US" sz="1500" dirty="0">
                <a:effectLst/>
              </a:rPr>
              <a:t>. </a:t>
            </a:r>
          </a:p>
          <a:p>
            <a:pPr marL="285750" indent="-228600" algn="just" defTabSz="914400">
              <a:lnSpc>
                <a:spcPct val="90000"/>
              </a:lnSpc>
              <a:spcAft>
                <a:spcPts val="800"/>
              </a:spcAft>
              <a:buFont typeface="Arial" panose="020B0604020202020204" pitchFamily="34" charset="0"/>
              <a:buChar char="•"/>
            </a:pPr>
            <a:r>
              <a:rPr lang="en-US" sz="1500" dirty="0"/>
              <a:t>L</a:t>
            </a:r>
            <a:r>
              <a:rPr lang="en-US" sz="1500" dirty="0">
                <a:effectLst/>
              </a:rPr>
              <a:t>as </a:t>
            </a:r>
            <a:r>
              <a:rPr lang="en-US" sz="1500" dirty="0" err="1">
                <a:effectLst/>
              </a:rPr>
              <a:t>mujeres</a:t>
            </a:r>
            <a:r>
              <a:rPr lang="en-US" sz="1500" dirty="0">
                <a:effectLst/>
              </a:rPr>
              <a:t> a </a:t>
            </a:r>
            <a:r>
              <a:rPr lang="en-US" sz="1500" dirty="0" err="1">
                <a:effectLst/>
              </a:rPr>
              <a:t>nivel</a:t>
            </a:r>
            <a:r>
              <a:rPr lang="en-US" sz="1500" dirty="0">
                <a:effectLst/>
              </a:rPr>
              <a:t> global </a:t>
            </a:r>
            <a:r>
              <a:rPr lang="en-US" sz="1500" dirty="0" err="1">
                <a:effectLst/>
              </a:rPr>
              <a:t>ocupan</a:t>
            </a:r>
            <a:r>
              <a:rPr lang="en-US" sz="1500" dirty="0">
                <a:effectLst/>
              </a:rPr>
              <a:t> </a:t>
            </a:r>
            <a:r>
              <a:rPr lang="en-US" sz="1500" dirty="0" err="1">
                <a:effectLst/>
              </a:rPr>
              <a:t>únicamente</a:t>
            </a:r>
            <a:r>
              <a:rPr lang="en-US" sz="1500" dirty="0">
                <a:effectLst/>
              </a:rPr>
              <a:t> </a:t>
            </a:r>
            <a:r>
              <a:rPr lang="en-US" sz="1500" dirty="0" err="1">
                <a:effectLst/>
              </a:rPr>
              <a:t>el</a:t>
            </a:r>
            <a:r>
              <a:rPr lang="en-US" sz="1500" dirty="0">
                <a:effectLst/>
              </a:rPr>
              <a:t> 29% de las </a:t>
            </a:r>
            <a:r>
              <a:rPr lang="en-US" sz="1500" dirty="0" err="1">
                <a:effectLst/>
              </a:rPr>
              <a:t>posiciones</a:t>
            </a:r>
            <a:r>
              <a:rPr lang="en-US" sz="1500" dirty="0">
                <a:effectLst/>
              </a:rPr>
              <a:t> </a:t>
            </a:r>
            <a:r>
              <a:rPr lang="en-US" sz="1500" dirty="0" err="1">
                <a:effectLst/>
              </a:rPr>
              <a:t>directivas</a:t>
            </a:r>
            <a:r>
              <a:rPr lang="en-US" sz="1500" dirty="0">
                <a:effectLst/>
              </a:rPr>
              <a:t> de las </a:t>
            </a:r>
            <a:r>
              <a:rPr lang="en-US" sz="1500" dirty="0" err="1">
                <a:effectLst/>
              </a:rPr>
              <a:t>empresas</a:t>
            </a:r>
            <a:r>
              <a:rPr lang="en-US" sz="1500" dirty="0">
                <a:effectLst/>
              </a:rPr>
              <a:t> y </a:t>
            </a:r>
            <a:r>
              <a:rPr lang="en-US" sz="1500" dirty="0" err="1">
                <a:effectLst/>
              </a:rPr>
              <a:t>esta</a:t>
            </a:r>
            <a:r>
              <a:rPr lang="en-US" sz="1500" dirty="0">
                <a:effectLst/>
              </a:rPr>
              <a:t> </a:t>
            </a:r>
            <a:r>
              <a:rPr lang="en-US" sz="1500" dirty="0" err="1">
                <a:effectLst/>
              </a:rPr>
              <a:t>cifra</a:t>
            </a:r>
            <a:r>
              <a:rPr lang="en-US" sz="1500" dirty="0">
                <a:effectLst/>
              </a:rPr>
              <a:t> </a:t>
            </a:r>
            <a:r>
              <a:rPr lang="en-US" sz="1500" dirty="0" err="1">
                <a:effectLst/>
              </a:rPr>
              <a:t>sólo</a:t>
            </a:r>
            <a:r>
              <a:rPr lang="en-US" sz="1500" dirty="0">
                <a:effectLst/>
              </a:rPr>
              <a:t> ha </a:t>
            </a:r>
            <a:r>
              <a:rPr lang="en-US" sz="1500" dirty="0" err="1">
                <a:effectLst/>
              </a:rPr>
              <a:t>incrementado</a:t>
            </a:r>
            <a:r>
              <a:rPr lang="en-US" sz="1500" dirty="0">
                <a:effectLst/>
              </a:rPr>
              <a:t> 10 puntos </a:t>
            </a:r>
            <a:r>
              <a:rPr lang="en-US" sz="1500" dirty="0" err="1">
                <a:effectLst/>
              </a:rPr>
              <a:t>porcentuales</a:t>
            </a:r>
            <a:r>
              <a:rPr lang="en-US" sz="1500" dirty="0">
                <a:effectLst/>
              </a:rPr>
              <a:t> </a:t>
            </a:r>
            <a:r>
              <a:rPr lang="en-US" sz="1500" dirty="0" err="1">
                <a:effectLst/>
              </a:rPr>
              <a:t>en</a:t>
            </a:r>
            <a:r>
              <a:rPr lang="en-US" sz="1500" dirty="0">
                <a:effectLst/>
              </a:rPr>
              <a:t> </a:t>
            </a:r>
            <a:r>
              <a:rPr lang="en-US" sz="1500" dirty="0" err="1">
                <a:effectLst/>
              </a:rPr>
              <a:t>los</a:t>
            </a:r>
            <a:r>
              <a:rPr lang="en-US" sz="1500" dirty="0">
                <a:effectLst/>
              </a:rPr>
              <a:t> </a:t>
            </a:r>
            <a:r>
              <a:rPr lang="en-US" sz="1500" dirty="0" err="1">
                <a:effectLst/>
              </a:rPr>
              <a:t>últimos</a:t>
            </a:r>
            <a:r>
              <a:rPr lang="en-US" sz="1500" dirty="0">
                <a:effectLst/>
              </a:rPr>
              <a:t> 15 </a:t>
            </a:r>
            <a:r>
              <a:rPr lang="en-US" sz="1500" dirty="0" err="1">
                <a:effectLst/>
              </a:rPr>
              <a:t>años</a:t>
            </a:r>
            <a:r>
              <a:rPr lang="en-US" sz="1500" dirty="0">
                <a:effectLst/>
              </a:rPr>
              <a:t>.  </a:t>
            </a:r>
            <a:r>
              <a:rPr lang="en-US" sz="1500" dirty="0" err="1">
                <a:effectLst/>
              </a:rPr>
              <a:t>En</a:t>
            </a:r>
            <a:r>
              <a:rPr lang="en-US" sz="1500" dirty="0">
                <a:effectLst/>
              </a:rPr>
              <a:t> AL, </a:t>
            </a:r>
            <a:r>
              <a:rPr lang="en-US" sz="1500" dirty="0" err="1">
                <a:effectLst/>
              </a:rPr>
              <a:t>está</a:t>
            </a:r>
            <a:r>
              <a:rPr lang="en-US" sz="1500" dirty="0">
                <a:effectLst/>
              </a:rPr>
              <a:t> </a:t>
            </a:r>
            <a:r>
              <a:rPr lang="en-US" sz="1500" dirty="0" err="1">
                <a:effectLst/>
              </a:rPr>
              <a:t>cifra</a:t>
            </a:r>
            <a:r>
              <a:rPr lang="en-US" sz="1500" dirty="0">
                <a:effectLst/>
              </a:rPr>
              <a:t> </a:t>
            </a:r>
            <a:r>
              <a:rPr lang="en-US" sz="1500" dirty="0" err="1">
                <a:effectLst/>
              </a:rPr>
              <a:t>sólo</a:t>
            </a:r>
            <a:r>
              <a:rPr lang="en-US" sz="1500" dirty="0">
                <a:effectLst/>
              </a:rPr>
              <a:t> </a:t>
            </a:r>
            <a:r>
              <a:rPr lang="en-US" sz="1500" dirty="0" err="1">
                <a:effectLst/>
              </a:rPr>
              <a:t>alcanza</a:t>
            </a:r>
            <a:r>
              <a:rPr lang="en-US" sz="1500" dirty="0">
                <a:effectLst/>
              </a:rPr>
              <a:t> al 26% de </a:t>
            </a:r>
            <a:r>
              <a:rPr lang="en-US" sz="1500" dirty="0" err="1">
                <a:effectLst/>
              </a:rPr>
              <a:t>los</a:t>
            </a:r>
            <a:r>
              <a:rPr lang="en-US" sz="1500" dirty="0">
                <a:effectLst/>
              </a:rPr>
              <a:t> cargos de </a:t>
            </a:r>
            <a:r>
              <a:rPr lang="en-US" sz="1500" dirty="0" err="1">
                <a:effectLst/>
              </a:rPr>
              <a:t>dirección</a:t>
            </a:r>
            <a:r>
              <a:rPr lang="en-US" sz="1500" dirty="0">
                <a:effectLst/>
              </a:rPr>
              <a:t>. </a:t>
            </a:r>
          </a:p>
        </p:txBody>
      </p:sp>
    </p:spTree>
    <p:extLst>
      <p:ext uri="{BB962C8B-B14F-4D97-AF65-F5344CB8AC3E}">
        <p14:creationId xmlns:p14="http://schemas.microsoft.com/office/powerpoint/2010/main" val="3944087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C920ABA4-486F-4F99-9E76-49A28C138B62}"/>
              </a:ext>
            </a:extLst>
          </p:cNvPr>
          <p:cNvSpPr txBox="1"/>
          <p:nvPr/>
        </p:nvSpPr>
        <p:spPr>
          <a:xfrm>
            <a:off x="487182" y="756208"/>
            <a:ext cx="6041035" cy="1257452"/>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s-MX" sz="3100" b="1" kern="1200" dirty="0">
                <a:solidFill>
                  <a:schemeClr val="accent2"/>
                </a:solidFill>
                <a:effectLst/>
                <a:latin typeface="Century Gothic" panose="020B0502020202020204" pitchFamily="34" charset="0"/>
                <a:ea typeface="+mj-ea"/>
                <a:cs typeface="+mj-cs"/>
              </a:rPr>
              <a:t>Principios de la igualdad en los espacios laborales. </a:t>
            </a:r>
          </a:p>
          <a:p>
            <a:pPr algn="ctr" defTabSz="914400">
              <a:lnSpc>
                <a:spcPct val="90000"/>
              </a:lnSpc>
              <a:spcBef>
                <a:spcPct val="0"/>
              </a:spcBef>
              <a:spcAft>
                <a:spcPts val="600"/>
              </a:spcAft>
            </a:pPr>
            <a:endParaRPr lang="en-US" sz="3100" b="1" kern="1200" dirty="0">
              <a:solidFill>
                <a:schemeClr val="accent2"/>
              </a:solidFill>
              <a:latin typeface="Century Gothic" panose="020B0502020202020204" pitchFamily="34" charset="0"/>
              <a:ea typeface="+mj-ea"/>
              <a:cs typeface="+mj-cs"/>
            </a:endParaRPr>
          </a:p>
        </p:txBody>
      </p:sp>
      <p:sp>
        <p:nvSpPr>
          <p:cNvPr id="4" name="CuadroTexto 3">
            <a:extLst>
              <a:ext uri="{FF2B5EF4-FFF2-40B4-BE49-F238E27FC236}">
                <a16:creationId xmlns:a16="http://schemas.microsoft.com/office/drawing/2014/main" id="{B9591518-CF69-47F6-A8E2-2BFB047847AD}"/>
              </a:ext>
            </a:extLst>
          </p:cNvPr>
          <p:cNvSpPr txBox="1"/>
          <p:nvPr/>
        </p:nvSpPr>
        <p:spPr>
          <a:xfrm>
            <a:off x="788020" y="2007015"/>
            <a:ext cx="5128247" cy="2839064"/>
          </a:xfrm>
          <a:prstGeom prst="rect">
            <a:avLst/>
          </a:prstGeom>
        </p:spPr>
        <p:txBody>
          <a:bodyPr vert="horz" lIns="91440" tIns="45720" rIns="91440" bIns="45720" rtlCol="0">
            <a:normAutofit/>
          </a:bodyPr>
          <a:lstStyle/>
          <a:p>
            <a:pPr algn="just" defTabSz="914400">
              <a:lnSpc>
                <a:spcPct val="90000"/>
              </a:lnSpc>
              <a:spcAft>
                <a:spcPts val="600"/>
              </a:spcAft>
            </a:pPr>
            <a:r>
              <a:rPr lang="en-US" sz="1500" dirty="0">
                <a:latin typeface="Century Gothic" panose="020B0502020202020204" pitchFamily="34" charset="0"/>
              </a:rPr>
              <a:t>La </a:t>
            </a:r>
            <a:r>
              <a:rPr lang="en-US" sz="1500" dirty="0" err="1">
                <a:latin typeface="Century Gothic" panose="020B0502020202020204" pitchFamily="34" charset="0"/>
              </a:rPr>
              <a:t>igualdad</a:t>
            </a:r>
            <a:r>
              <a:rPr lang="en-US" sz="1500" dirty="0">
                <a:latin typeface="Century Gothic" panose="020B0502020202020204" pitchFamily="34" charset="0"/>
              </a:rPr>
              <a:t> </a:t>
            </a:r>
            <a:r>
              <a:rPr lang="en-US" sz="1500" dirty="0" err="1">
                <a:latin typeface="Century Gothic" panose="020B0502020202020204" pitchFamily="34" charset="0"/>
              </a:rPr>
              <a:t>hace</a:t>
            </a:r>
            <a:r>
              <a:rPr lang="en-US" sz="1500" dirty="0">
                <a:latin typeface="Century Gothic" panose="020B0502020202020204" pitchFamily="34" charset="0"/>
              </a:rPr>
              <a:t> </a:t>
            </a:r>
            <a:r>
              <a:rPr lang="en-US" sz="1500" dirty="0" err="1">
                <a:latin typeface="Century Gothic" panose="020B0502020202020204" pitchFamily="34" charset="0"/>
              </a:rPr>
              <a:t>parte</a:t>
            </a:r>
            <a:r>
              <a:rPr lang="en-US" sz="1500" dirty="0">
                <a:latin typeface="Century Gothic" panose="020B0502020202020204" pitchFamily="34" charset="0"/>
              </a:rPr>
              <a:t> de </a:t>
            </a:r>
            <a:r>
              <a:rPr lang="en-US" sz="1500" dirty="0" err="1">
                <a:latin typeface="Century Gothic" panose="020B0502020202020204" pitchFamily="34" charset="0"/>
              </a:rPr>
              <a:t>los</a:t>
            </a:r>
            <a:r>
              <a:rPr lang="en-US" sz="1500" dirty="0">
                <a:latin typeface="Century Gothic" panose="020B0502020202020204" pitchFamily="34" charset="0"/>
              </a:rPr>
              <a:t> </a:t>
            </a:r>
            <a:r>
              <a:rPr lang="en-US" sz="1500" dirty="0" err="1">
                <a:latin typeface="Century Gothic" panose="020B0502020202020204" pitchFamily="34" charset="0"/>
              </a:rPr>
              <a:t>principios</a:t>
            </a:r>
            <a:r>
              <a:rPr lang="en-US" sz="1500" dirty="0">
                <a:latin typeface="Century Gothic" panose="020B0502020202020204" pitchFamily="34" charset="0"/>
              </a:rPr>
              <a:t> de </a:t>
            </a:r>
            <a:r>
              <a:rPr lang="en-US" sz="1500" dirty="0" err="1">
                <a:latin typeface="Century Gothic" panose="020B0502020202020204" pitchFamily="34" charset="0"/>
              </a:rPr>
              <a:t>los</a:t>
            </a:r>
            <a:r>
              <a:rPr lang="en-US" sz="1500" dirty="0">
                <a:latin typeface="Century Gothic" panose="020B0502020202020204" pitchFamily="34" charset="0"/>
              </a:rPr>
              <a:t> derechos </a:t>
            </a:r>
            <a:r>
              <a:rPr lang="en-US" sz="1500" dirty="0" err="1">
                <a:latin typeface="Century Gothic" panose="020B0502020202020204" pitchFamily="34" charset="0"/>
              </a:rPr>
              <a:t>humanos</a:t>
            </a:r>
            <a:r>
              <a:rPr lang="en-US" sz="1500" dirty="0">
                <a:latin typeface="Century Gothic" panose="020B0502020202020204" pitchFamily="34" charset="0"/>
              </a:rPr>
              <a:t>, </a:t>
            </a:r>
            <a:r>
              <a:rPr lang="en-US" sz="1500" dirty="0" err="1">
                <a:latin typeface="Century Gothic" panose="020B0502020202020204" pitchFamily="34" charset="0"/>
              </a:rPr>
              <a:t>por</a:t>
            </a:r>
            <a:r>
              <a:rPr lang="en-US" sz="1500" dirty="0">
                <a:latin typeface="Century Gothic" panose="020B0502020202020204" pitchFamily="34" charset="0"/>
              </a:rPr>
              <a:t> lo </a:t>
            </a:r>
            <a:r>
              <a:rPr lang="en-US" sz="1500" dirty="0" err="1">
                <a:latin typeface="Century Gothic" panose="020B0502020202020204" pitchFamily="34" charset="0"/>
              </a:rPr>
              <a:t>cual</a:t>
            </a:r>
            <a:r>
              <a:rPr lang="en-US" sz="1500" dirty="0">
                <a:latin typeface="Century Gothic" panose="020B0502020202020204" pitchFamily="34" charset="0"/>
              </a:rPr>
              <a:t>, </a:t>
            </a:r>
            <a:r>
              <a:rPr lang="en-US" sz="1500" dirty="0" err="1">
                <a:latin typeface="Century Gothic" panose="020B0502020202020204" pitchFamily="34" charset="0"/>
              </a:rPr>
              <a:t>su</a:t>
            </a:r>
            <a:r>
              <a:rPr lang="en-US" sz="1500" dirty="0">
                <a:latin typeface="Century Gothic" panose="020B0502020202020204" pitchFamily="34" charset="0"/>
              </a:rPr>
              <a:t> </a:t>
            </a:r>
            <a:r>
              <a:rPr lang="en-US" sz="1500" dirty="0" err="1">
                <a:latin typeface="Century Gothic" panose="020B0502020202020204" pitchFamily="34" charset="0"/>
              </a:rPr>
              <a:t>cumplimiento</a:t>
            </a:r>
            <a:r>
              <a:rPr lang="en-US" sz="1500" dirty="0">
                <a:latin typeface="Century Gothic" panose="020B0502020202020204" pitchFamily="34" charset="0"/>
              </a:rPr>
              <a:t> </a:t>
            </a:r>
            <a:r>
              <a:rPr lang="en-US" sz="1500" dirty="0" err="1">
                <a:latin typeface="Century Gothic" panose="020B0502020202020204" pitchFamily="34" charset="0"/>
              </a:rPr>
              <a:t>permitirá</a:t>
            </a:r>
            <a:r>
              <a:rPr lang="en-US" sz="1500" dirty="0">
                <a:latin typeface="Century Gothic" panose="020B0502020202020204" pitchFamily="34" charset="0"/>
              </a:rPr>
              <a:t> que se </a:t>
            </a:r>
            <a:r>
              <a:rPr lang="en-US" sz="1500" dirty="0" err="1">
                <a:latin typeface="Century Gothic" panose="020B0502020202020204" pitchFamily="34" charset="0"/>
              </a:rPr>
              <a:t>desarrollen</a:t>
            </a:r>
            <a:r>
              <a:rPr lang="en-US" sz="1500" dirty="0">
                <a:latin typeface="Century Gothic" panose="020B0502020202020204" pitchFamily="34" charset="0"/>
              </a:rPr>
              <a:t> </a:t>
            </a:r>
            <a:r>
              <a:rPr lang="en-US" sz="1500" dirty="0" err="1">
                <a:latin typeface="Century Gothic" panose="020B0502020202020204" pitchFamily="34" charset="0"/>
              </a:rPr>
              <a:t>relaciones</a:t>
            </a:r>
            <a:r>
              <a:rPr lang="en-US" sz="1500" dirty="0">
                <a:latin typeface="Century Gothic" panose="020B0502020202020204" pitchFamily="34" charset="0"/>
              </a:rPr>
              <a:t>  </a:t>
            </a:r>
            <a:r>
              <a:rPr lang="en-US" sz="1500" dirty="0" err="1">
                <a:latin typeface="Century Gothic" panose="020B0502020202020204" pitchFamily="34" charset="0"/>
              </a:rPr>
              <a:t>equitativas</a:t>
            </a:r>
            <a:r>
              <a:rPr lang="en-US" sz="1500" dirty="0">
                <a:latin typeface="Century Gothic" panose="020B0502020202020204" pitchFamily="34" charset="0"/>
              </a:rPr>
              <a:t>. </a:t>
            </a:r>
          </a:p>
          <a:p>
            <a:pPr algn="just" defTabSz="914400">
              <a:lnSpc>
                <a:spcPct val="90000"/>
              </a:lnSpc>
              <a:spcAft>
                <a:spcPts val="600"/>
              </a:spcAft>
            </a:pPr>
            <a:endParaRPr lang="en-US" sz="1500" dirty="0">
              <a:latin typeface="Century Gothic" panose="020B0502020202020204" pitchFamily="34" charset="0"/>
            </a:endParaRPr>
          </a:p>
          <a:p>
            <a:pPr algn="just" defTabSz="914400">
              <a:lnSpc>
                <a:spcPct val="90000"/>
              </a:lnSpc>
              <a:spcAft>
                <a:spcPts val="600"/>
              </a:spcAft>
            </a:pPr>
            <a:r>
              <a:rPr lang="en-US" sz="1500" dirty="0">
                <a:latin typeface="Century Gothic" panose="020B0502020202020204" pitchFamily="34" charset="0"/>
              </a:rPr>
              <a:t>Al </a:t>
            </a:r>
            <a:r>
              <a:rPr lang="en-US" sz="1500" dirty="0" err="1">
                <a:latin typeface="Century Gothic" panose="020B0502020202020204" pitchFamily="34" charset="0"/>
              </a:rPr>
              <a:t>hablar</a:t>
            </a:r>
            <a:r>
              <a:rPr lang="en-US" sz="1500" dirty="0">
                <a:latin typeface="Century Gothic" panose="020B0502020202020204" pitchFamily="34" charset="0"/>
              </a:rPr>
              <a:t> de </a:t>
            </a:r>
            <a:r>
              <a:rPr lang="en-US" sz="1500" dirty="0" err="1">
                <a:latin typeface="Century Gothic" panose="020B0502020202020204" pitchFamily="34" charset="0"/>
              </a:rPr>
              <a:t>relaciones</a:t>
            </a:r>
            <a:r>
              <a:rPr lang="en-US" sz="1500" dirty="0">
                <a:latin typeface="Century Gothic" panose="020B0502020202020204" pitchFamily="34" charset="0"/>
              </a:rPr>
              <a:t> </a:t>
            </a:r>
            <a:r>
              <a:rPr lang="en-US" sz="1500" dirty="0" err="1">
                <a:latin typeface="Century Gothic" panose="020B0502020202020204" pitchFamily="34" charset="0"/>
              </a:rPr>
              <a:t>equitativas</a:t>
            </a:r>
            <a:r>
              <a:rPr lang="en-US" sz="1500" dirty="0">
                <a:latin typeface="Century Gothic" panose="020B0502020202020204" pitchFamily="34" charset="0"/>
              </a:rPr>
              <a:t>, </a:t>
            </a:r>
            <a:r>
              <a:rPr lang="en-US" sz="1500" dirty="0" err="1">
                <a:latin typeface="Century Gothic" panose="020B0502020202020204" pitchFamily="34" charset="0"/>
              </a:rPr>
              <a:t>hablamos</a:t>
            </a:r>
            <a:r>
              <a:rPr lang="en-US" sz="1500" dirty="0">
                <a:latin typeface="Century Gothic" panose="020B0502020202020204" pitchFamily="34" charset="0"/>
              </a:rPr>
              <a:t> de </a:t>
            </a:r>
            <a:r>
              <a:rPr lang="en-US" sz="1500" dirty="0" err="1">
                <a:latin typeface="Century Gothic" panose="020B0502020202020204" pitchFamily="34" charset="0"/>
              </a:rPr>
              <a:t>espacios</a:t>
            </a:r>
            <a:r>
              <a:rPr lang="en-US" sz="1500" dirty="0">
                <a:latin typeface="Century Gothic" panose="020B0502020202020204" pitchFamily="34" charset="0"/>
              </a:rPr>
              <a:t> </a:t>
            </a:r>
            <a:r>
              <a:rPr lang="en-US" sz="1500" dirty="0" err="1">
                <a:latin typeface="Century Gothic" panose="020B0502020202020204" pitchFamily="34" charset="0"/>
              </a:rPr>
              <a:t>en</a:t>
            </a:r>
            <a:r>
              <a:rPr lang="en-US" sz="1500" dirty="0">
                <a:latin typeface="Century Gothic" panose="020B0502020202020204" pitchFamily="34" charset="0"/>
              </a:rPr>
              <a:t> </a:t>
            </a:r>
            <a:r>
              <a:rPr lang="en-US" sz="1500" dirty="0" err="1">
                <a:latin typeface="Century Gothic" panose="020B0502020202020204" pitchFamily="34" charset="0"/>
              </a:rPr>
              <a:t>los</a:t>
            </a:r>
            <a:r>
              <a:rPr lang="en-US" sz="1500" dirty="0">
                <a:latin typeface="Century Gothic" panose="020B0502020202020204" pitchFamily="34" charset="0"/>
              </a:rPr>
              <a:t> que se toman </a:t>
            </a:r>
            <a:r>
              <a:rPr lang="en-US" sz="1500" dirty="0" err="1">
                <a:latin typeface="Century Gothic" panose="020B0502020202020204" pitchFamily="34" charset="0"/>
              </a:rPr>
              <a:t>medidas</a:t>
            </a:r>
            <a:r>
              <a:rPr lang="en-US" sz="1500" dirty="0">
                <a:latin typeface="Century Gothic" panose="020B0502020202020204" pitchFamily="34" charset="0"/>
              </a:rPr>
              <a:t> </a:t>
            </a:r>
            <a:r>
              <a:rPr lang="en-US" sz="1500" dirty="0" err="1">
                <a:latin typeface="Century Gothic" panose="020B0502020202020204" pitchFamily="34" charset="0"/>
              </a:rPr>
              <a:t>específicas</a:t>
            </a:r>
            <a:r>
              <a:rPr lang="en-US" sz="1500" dirty="0">
                <a:latin typeface="Century Gothic" panose="020B0502020202020204" pitchFamily="34" charset="0"/>
              </a:rPr>
              <a:t> que </a:t>
            </a:r>
            <a:r>
              <a:rPr lang="en-US" sz="1500" dirty="0" err="1">
                <a:latin typeface="Century Gothic" panose="020B0502020202020204" pitchFamily="34" charset="0"/>
              </a:rPr>
              <a:t>benefecien</a:t>
            </a:r>
            <a:r>
              <a:rPr lang="en-US" sz="1500" dirty="0">
                <a:latin typeface="Century Gothic" panose="020B0502020202020204" pitchFamily="34" charset="0"/>
              </a:rPr>
              <a:t> a </a:t>
            </a:r>
            <a:r>
              <a:rPr lang="en-US" sz="1500" dirty="0" err="1">
                <a:latin typeface="Century Gothic" panose="020B0502020202020204" pitchFamily="34" charset="0"/>
              </a:rPr>
              <a:t>los</a:t>
            </a:r>
            <a:r>
              <a:rPr lang="en-US" sz="1500" dirty="0">
                <a:latin typeface="Century Gothic" panose="020B0502020202020204" pitchFamily="34" charset="0"/>
              </a:rPr>
              <a:t> </a:t>
            </a:r>
            <a:r>
              <a:rPr lang="en-US" sz="1500" dirty="0" err="1">
                <a:latin typeface="Century Gothic" panose="020B0502020202020204" pitchFamily="34" charset="0"/>
              </a:rPr>
              <a:t>sectores</a:t>
            </a:r>
            <a:r>
              <a:rPr lang="en-US" sz="1500" dirty="0">
                <a:latin typeface="Century Gothic" panose="020B0502020202020204" pitchFamily="34" charset="0"/>
              </a:rPr>
              <a:t> </a:t>
            </a:r>
            <a:r>
              <a:rPr lang="en-US" sz="1500" dirty="0" err="1">
                <a:latin typeface="Century Gothic" panose="020B0502020202020204" pitchFamily="34" charset="0"/>
              </a:rPr>
              <a:t>historícamente</a:t>
            </a:r>
            <a:r>
              <a:rPr lang="en-US" sz="1500" dirty="0">
                <a:latin typeface="Century Gothic" panose="020B0502020202020204" pitchFamily="34" charset="0"/>
              </a:rPr>
              <a:t> </a:t>
            </a:r>
            <a:r>
              <a:rPr lang="en-US" sz="1500" dirty="0" err="1">
                <a:latin typeface="Century Gothic" panose="020B0502020202020204" pitchFamily="34" charset="0"/>
              </a:rPr>
              <a:t>excluidos</a:t>
            </a:r>
            <a:r>
              <a:rPr lang="en-US" sz="1500" dirty="0">
                <a:latin typeface="Century Gothic" panose="020B0502020202020204" pitchFamily="34" charset="0"/>
              </a:rPr>
              <a:t>, y que </a:t>
            </a:r>
            <a:r>
              <a:rPr lang="en-US" sz="1500" dirty="0" err="1">
                <a:latin typeface="Century Gothic" panose="020B0502020202020204" pitchFamily="34" charset="0"/>
              </a:rPr>
              <a:t>están</a:t>
            </a:r>
            <a:r>
              <a:rPr lang="en-US" sz="1500" dirty="0">
                <a:latin typeface="Century Gothic" panose="020B0502020202020204" pitchFamily="34" charset="0"/>
              </a:rPr>
              <a:t> </a:t>
            </a:r>
            <a:r>
              <a:rPr lang="en-US" sz="1500" dirty="0" err="1">
                <a:latin typeface="Century Gothic" panose="020B0502020202020204" pitchFamily="34" charset="0"/>
              </a:rPr>
              <a:t>orientadas</a:t>
            </a:r>
            <a:r>
              <a:rPr lang="en-US" sz="1500" dirty="0">
                <a:latin typeface="Century Gothic" panose="020B0502020202020204" pitchFamily="34" charset="0"/>
              </a:rPr>
              <a:t> a </a:t>
            </a:r>
            <a:r>
              <a:rPr lang="en-US" sz="1500" dirty="0" err="1">
                <a:latin typeface="Century Gothic" panose="020B0502020202020204" pitchFamily="34" charset="0"/>
              </a:rPr>
              <a:t>equilibrar</a:t>
            </a:r>
            <a:r>
              <a:rPr lang="en-US" sz="1500" dirty="0">
                <a:latin typeface="Century Gothic" panose="020B0502020202020204" pitchFamily="34" charset="0"/>
              </a:rPr>
              <a:t> las </a:t>
            </a:r>
            <a:r>
              <a:rPr lang="en-US" sz="1500" dirty="0" err="1">
                <a:latin typeface="Century Gothic" panose="020B0502020202020204" pitchFamily="34" charset="0"/>
              </a:rPr>
              <a:t>relaciones</a:t>
            </a:r>
            <a:r>
              <a:rPr lang="en-US" sz="1500" dirty="0">
                <a:latin typeface="Century Gothic" panose="020B0502020202020204" pitchFamily="34" charset="0"/>
              </a:rPr>
              <a:t> entre hombres y </a:t>
            </a:r>
            <a:r>
              <a:rPr lang="en-US" sz="1500" dirty="0" err="1">
                <a:latin typeface="Century Gothic" panose="020B0502020202020204" pitchFamily="34" charset="0"/>
              </a:rPr>
              <a:t>mujeres</a:t>
            </a:r>
            <a:r>
              <a:rPr lang="en-US" sz="1500" dirty="0">
                <a:latin typeface="Century Gothic" panose="020B0502020202020204" pitchFamily="34" charset="0"/>
              </a:rPr>
              <a:t>. </a:t>
            </a:r>
          </a:p>
        </p:txBody>
      </p:sp>
    </p:spTree>
    <p:extLst>
      <p:ext uri="{BB962C8B-B14F-4D97-AF65-F5344CB8AC3E}">
        <p14:creationId xmlns:p14="http://schemas.microsoft.com/office/powerpoint/2010/main" val="4144401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B4B0DC8-2C7F-42B6-ABBA-A5BBF9682366}"/>
              </a:ext>
            </a:extLst>
          </p:cNvPr>
          <p:cNvSpPr txBox="1"/>
          <p:nvPr/>
        </p:nvSpPr>
        <p:spPr>
          <a:xfrm>
            <a:off x="4646131" y="369023"/>
            <a:ext cx="3933226" cy="1153597"/>
          </a:xfrm>
          <a:prstGeom prst="rect">
            <a:avLst/>
          </a:prstGeom>
        </p:spPr>
        <p:txBody>
          <a:bodyPr vert="horz" lIns="91440" tIns="45720" rIns="91440" bIns="45720" rtlCol="0" anchor="ctr">
            <a:normAutofit lnSpcReduction="10000"/>
          </a:bodyPr>
          <a:lstStyle/>
          <a:p>
            <a:pPr defTabSz="914400">
              <a:lnSpc>
                <a:spcPct val="90000"/>
              </a:lnSpc>
              <a:spcBef>
                <a:spcPct val="0"/>
              </a:spcBef>
              <a:spcAft>
                <a:spcPts val="600"/>
              </a:spcAft>
            </a:pPr>
            <a:r>
              <a:rPr lang="en-US" sz="2800" b="1" kern="1200" dirty="0" err="1">
                <a:solidFill>
                  <a:srgbClr val="FF7500"/>
                </a:solidFill>
                <a:latin typeface="Century Gothic" panose="020B0502020202020204" pitchFamily="34" charset="0"/>
                <a:ea typeface="+mj-ea"/>
                <a:cs typeface="+mj-cs"/>
              </a:rPr>
              <a:t>Principios</a:t>
            </a:r>
            <a:r>
              <a:rPr lang="en-US" sz="2800" b="1" kern="1200" dirty="0">
                <a:solidFill>
                  <a:srgbClr val="FF7500"/>
                </a:solidFill>
                <a:latin typeface="Century Gothic" panose="020B0502020202020204" pitchFamily="34" charset="0"/>
                <a:ea typeface="+mj-ea"/>
                <a:cs typeface="+mj-cs"/>
              </a:rPr>
              <a:t> de la </a:t>
            </a:r>
            <a:r>
              <a:rPr lang="en-US" sz="2800" b="1" kern="1200" dirty="0" err="1">
                <a:solidFill>
                  <a:srgbClr val="FF7500"/>
                </a:solidFill>
                <a:latin typeface="Century Gothic" panose="020B0502020202020204" pitchFamily="34" charset="0"/>
                <a:ea typeface="+mj-ea"/>
                <a:cs typeface="+mj-cs"/>
              </a:rPr>
              <a:t>igualdad</a:t>
            </a:r>
            <a:r>
              <a:rPr lang="en-US" sz="2800" b="1" kern="1200" dirty="0">
                <a:solidFill>
                  <a:srgbClr val="FF7500"/>
                </a:solidFill>
                <a:latin typeface="Century Gothic" panose="020B0502020202020204" pitchFamily="34" charset="0"/>
                <a:ea typeface="+mj-ea"/>
                <a:cs typeface="+mj-cs"/>
              </a:rPr>
              <a:t> </a:t>
            </a:r>
            <a:r>
              <a:rPr lang="en-US" sz="2800" b="1" kern="1200" dirty="0" err="1">
                <a:solidFill>
                  <a:srgbClr val="FF7500"/>
                </a:solidFill>
                <a:latin typeface="Century Gothic" panose="020B0502020202020204" pitchFamily="34" charset="0"/>
                <a:ea typeface="+mj-ea"/>
                <a:cs typeface="+mj-cs"/>
              </a:rPr>
              <a:t>en</a:t>
            </a:r>
            <a:r>
              <a:rPr lang="en-US" sz="2800" b="1" kern="1200" dirty="0">
                <a:solidFill>
                  <a:srgbClr val="FF7500"/>
                </a:solidFill>
                <a:latin typeface="Century Gothic" panose="020B0502020202020204" pitchFamily="34" charset="0"/>
                <a:ea typeface="+mj-ea"/>
                <a:cs typeface="+mj-cs"/>
              </a:rPr>
              <a:t> </a:t>
            </a:r>
            <a:r>
              <a:rPr lang="en-US" sz="2800" b="1" kern="1200" dirty="0" err="1">
                <a:solidFill>
                  <a:srgbClr val="FF7500"/>
                </a:solidFill>
                <a:latin typeface="Century Gothic" panose="020B0502020202020204" pitchFamily="34" charset="0"/>
                <a:ea typeface="+mj-ea"/>
                <a:cs typeface="+mj-cs"/>
              </a:rPr>
              <a:t>los</a:t>
            </a:r>
            <a:r>
              <a:rPr lang="en-US" sz="2800" b="1" kern="1200" dirty="0">
                <a:solidFill>
                  <a:srgbClr val="FF7500"/>
                </a:solidFill>
                <a:latin typeface="Century Gothic" panose="020B0502020202020204" pitchFamily="34" charset="0"/>
                <a:ea typeface="+mj-ea"/>
                <a:cs typeface="+mj-cs"/>
              </a:rPr>
              <a:t> </a:t>
            </a:r>
            <a:r>
              <a:rPr lang="en-US" sz="2800" b="1" kern="1200" dirty="0" err="1">
                <a:solidFill>
                  <a:srgbClr val="FF7500"/>
                </a:solidFill>
                <a:latin typeface="Century Gothic" panose="020B0502020202020204" pitchFamily="34" charset="0"/>
                <a:ea typeface="+mj-ea"/>
                <a:cs typeface="+mj-cs"/>
              </a:rPr>
              <a:t>espacios</a:t>
            </a:r>
            <a:r>
              <a:rPr lang="en-US" sz="2800" b="1" kern="1200" dirty="0">
                <a:solidFill>
                  <a:srgbClr val="FF7500"/>
                </a:solidFill>
                <a:latin typeface="Century Gothic" panose="020B0502020202020204" pitchFamily="34" charset="0"/>
                <a:ea typeface="+mj-ea"/>
                <a:cs typeface="+mj-cs"/>
              </a:rPr>
              <a:t> </a:t>
            </a:r>
            <a:r>
              <a:rPr lang="en-US" sz="2800" b="1" kern="1200" dirty="0" err="1">
                <a:solidFill>
                  <a:srgbClr val="FF7500"/>
                </a:solidFill>
                <a:latin typeface="Century Gothic" panose="020B0502020202020204" pitchFamily="34" charset="0"/>
                <a:ea typeface="+mj-ea"/>
                <a:cs typeface="+mj-cs"/>
              </a:rPr>
              <a:t>laborales</a:t>
            </a:r>
            <a:r>
              <a:rPr lang="en-US" sz="2800" b="1" kern="1200" dirty="0">
                <a:solidFill>
                  <a:srgbClr val="FF7500"/>
                </a:solidFill>
                <a:latin typeface="Century Gothic" panose="020B0502020202020204" pitchFamily="34" charset="0"/>
                <a:ea typeface="+mj-ea"/>
                <a:cs typeface="+mj-cs"/>
              </a:rPr>
              <a:t>. </a:t>
            </a:r>
          </a:p>
        </p:txBody>
      </p:sp>
      <p:sp>
        <p:nvSpPr>
          <p:cNvPr id="28" name="Freeform 6">
            <a:extLst>
              <a:ext uri="{FF2B5EF4-FFF2-40B4-BE49-F238E27FC236}">
                <a16:creationId xmlns:a16="http://schemas.microsoft.com/office/drawing/2014/main" id="{B6C29DB0-17E9-42FF-986E-0B7F493F4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649688" y="1264239"/>
            <a:ext cx="2456259" cy="3306366"/>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6">
            <a:extLst>
              <a:ext uri="{FF2B5EF4-FFF2-40B4-BE49-F238E27FC236}">
                <a16:creationId xmlns:a16="http://schemas.microsoft.com/office/drawing/2014/main" id="{115AD956-A5B6-4760-B8B2-11E2DF6B0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564643" y="558351"/>
            <a:ext cx="2456751" cy="3306366"/>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pic>
        <p:nvPicPr>
          <p:cNvPr id="6" name="Gráfico 5" descr="Grupo con relleno sólido">
            <a:extLst>
              <a:ext uri="{FF2B5EF4-FFF2-40B4-BE49-F238E27FC236}">
                <a16:creationId xmlns:a16="http://schemas.microsoft.com/office/drawing/2014/main" id="{72C98998-EDD5-CA46-58A7-525703A92EF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10129" y="1343049"/>
            <a:ext cx="2450957" cy="2450957"/>
          </a:xfrm>
          <a:prstGeom prst="rect">
            <a:avLst/>
          </a:prstGeom>
        </p:spPr>
      </p:pic>
      <p:sp>
        <p:nvSpPr>
          <p:cNvPr id="3" name="CuadroTexto 2">
            <a:extLst>
              <a:ext uri="{FF2B5EF4-FFF2-40B4-BE49-F238E27FC236}">
                <a16:creationId xmlns:a16="http://schemas.microsoft.com/office/drawing/2014/main" id="{A35B058A-DF10-45DC-A481-EE0995A4E865}"/>
              </a:ext>
            </a:extLst>
          </p:cNvPr>
          <p:cNvSpPr txBox="1"/>
          <p:nvPr/>
        </p:nvSpPr>
        <p:spPr>
          <a:xfrm>
            <a:off x="4329290" y="1799689"/>
            <a:ext cx="4037739" cy="2602573"/>
          </a:xfrm>
          <a:prstGeom prst="rect">
            <a:avLst/>
          </a:prstGeom>
        </p:spPr>
        <p:txBody>
          <a:bodyPr vert="horz" lIns="91440" tIns="45720" rIns="91440" bIns="45720" rtlCol="0">
            <a:normAutofit/>
          </a:bodyPr>
          <a:lstStyle/>
          <a:p>
            <a:pPr marL="57150" algn="just" defTabSz="914400">
              <a:lnSpc>
                <a:spcPct val="90000"/>
              </a:lnSpc>
              <a:spcAft>
                <a:spcPts val="800"/>
              </a:spcAft>
            </a:pPr>
            <a:r>
              <a:rPr lang="en-US" dirty="0" err="1">
                <a:effectLst/>
              </a:rPr>
              <a:t>En</a:t>
            </a:r>
            <a:r>
              <a:rPr lang="en-US" dirty="0">
                <a:effectLst/>
              </a:rPr>
              <a:t> </a:t>
            </a:r>
            <a:r>
              <a:rPr lang="en-US" dirty="0" err="1">
                <a:effectLst/>
              </a:rPr>
              <a:t>el</a:t>
            </a:r>
            <a:r>
              <a:rPr lang="en-US" dirty="0">
                <a:effectLst/>
              </a:rPr>
              <a:t> </a:t>
            </a:r>
            <a:r>
              <a:rPr lang="en-US" dirty="0" err="1">
                <a:effectLst/>
              </a:rPr>
              <a:t>ordenamiento</a:t>
            </a:r>
            <a:r>
              <a:rPr lang="en-US" dirty="0">
                <a:effectLst/>
              </a:rPr>
              <a:t> </a:t>
            </a:r>
            <a:r>
              <a:rPr lang="en-US" dirty="0" err="1">
                <a:effectLst/>
              </a:rPr>
              <a:t>jurídico</a:t>
            </a:r>
            <a:r>
              <a:rPr lang="en-US" dirty="0">
                <a:effectLst/>
              </a:rPr>
              <a:t> </a:t>
            </a:r>
            <a:r>
              <a:rPr lang="en-US" dirty="0" err="1">
                <a:effectLst/>
              </a:rPr>
              <a:t>colombiano</a:t>
            </a:r>
            <a:r>
              <a:rPr lang="en-US" dirty="0">
                <a:effectLst/>
              </a:rPr>
              <a:t>, la </a:t>
            </a:r>
            <a:r>
              <a:rPr lang="en-US" dirty="0" err="1">
                <a:effectLst/>
              </a:rPr>
              <a:t>igualdad</a:t>
            </a:r>
            <a:r>
              <a:rPr lang="en-US" dirty="0">
                <a:effectLst/>
              </a:rPr>
              <a:t> es un derecho </a:t>
            </a:r>
            <a:r>
              <a:rPr lang="en-US" dirty="0" err="1">
                <a:effectLst/>
              </a:rPr>
              <a:t>reconocido</a:t>
            </a:r>
            <a:r>
              <a:rPr lang="en-US" dirty="0">
                <a:effectLst/>
              </a:rPr>
              <a:t> </a:t>
            </a:r>
            <a:r>
              <a:rPr lang="en-US" dirty="0" err="1">
                <a:effectLst/>
              </a:rPr>
              <a:t>en</a:t>
            </a:r>
            <a:r>
              <a:rPr lang="en-US" dirty="0">
                <a:effectLst/>
              </a:rPr>
              <a:t> </a:t>
            </a:r>
            <a:r>
              <a:rPr lang="en-US" dirty="0" err="1">
                <a:effectLst/>
              </a:rPr>
              <a:t>el</a:t>
            </a:r>
            <a:r>
              <a:rPr lang="en-US" dirty="0">
                <a:effectLst/>
              </a:rPr>
              <a:t> </a:t>
            </a:r>
            <a:r>
              <a:rPr lang="en-US" dirty="0" err="1"/>
              <a:t>A</a:t>
            </a:r>
            <a:r>
              <a:rPr lang="en-US" dirty="0" err="1">
                <a:effectLst/>
              </a:rPr>
              <a:t>rtículo</a:t>
            </a:r>
            <a:r>
              <a:rPr lang="en-US" dirty="0">
                <a:effectLst/>
              </a:rPr>
              <a:t> 13 de la </a:t>
            </a:r>
            <a:r>
              <a:rPr lang="en-US" dirty="0" err="1">
                <a:effectLst/>
              </a:rPr>
              <a:t>Constitución</a:t>
            </a:r>
            <a:r>
              <a:rPr lang="en-US" dirty="0">
                <a:effectLst/>
              </a:rPr>
              <a:t> Política, </a:t>
            </a:r>
            <a:r>
              <a:rPr lang="en-US" dirty="0" err="1">
                <a:effectLst/>
              </a:rPr>
              <a:t>por</a:t>
            </a:r>
            <a:r>
              <a:rPr lang="en-US" dirty="0">
                <a:effectLst/>
              </a:rPr>
              <a:t> lo </a:t>
            </a:r>
            <a:r>
              <a:rPr lang="en-US" dirty="0" err="1">
                <a:effectLst/>
              </a:rPr>
              <a:t>cual</a:t>
            </a:r>
            <a:r>
              <a:rPr lang="en-US" dirty="0"/>
              <a:t>, se </a:t>
            </a:r>
            <a:r>
              <a:rPr lang="en-US" dirty="0" err="1"/>
              <a:t>puede</a:t>
            </a:r>
            <a:r>
              <a:rPr lang="en-US" dirty="0"/>
              <a:t> </a:t>
            </a:r>
            <a:r>
              <a:rPr lang="en-US" dirty="0" err="1"/>
              <a:t>demandar</a:t>
            </a:r>
            <a:r>
              <a:rPr lang="en-US" dirty="0"/>
              <a:t> ante </a:t>
            </a:r>
            <a:r>
              <a:rPr lang="en-US" dirty="0" err="1"/>
              <a:t>éste</a:t>
            </a:r>
            <a:r>
              <a:rPr lang="en-US" dirty="0"/>
              <a:t>. El Estado e </a:t>
            </a:r>
            <a:r>
              <a:rPr lang="en-US" dirty="0" err="1"/>
              <a:t>tiene</a:t>
            </a:r>
            <a:r>
              <a:rPr lang="en-US" dirty="0"/>
              <a:t> la </a:t>
            </a:r>
            <a:r>
              <a:rPr lang="en-US" dirty="0" err="1"/>
              <a:t>obligación</a:t>
            </a:r>
            <a:r>
              <a:rPr lang="en-US" dirty="0"/>
              <a:t> de </a:t>
            </a:r>
            <a:r>
              <a:rPr lang="en-US" dirty="0" err="1"/>
              <a:t>promover</a:t>
            </a:r>
            <a:r>
              <a:rPr lang="en-US" dirty="0"/>
              <a:t>, </a:t>
            </a:r>
            <a:r>
              <a:rPr lang="en-US" dirty="0" err="1"/>
              <a:t>prevenir</a:t>
            </a:r>
            <a:r>
              <a:rPr lang="en-US" dirty="0"/>
              <a:t>, </a:t>
            </a:r>
            <a:r>
              <a:rPr lang="en-US" dirty="0" err="1"/>
              <a:t>investigar</a:t>
            </a:r>
            <a:r>
              <a:rPr lang="en-US" dirty="0"/>
              <a:t> y  </a:t>
            </a:r>
            <a:r>
              <a:rPr lang="en-US" dirty="0" err="1"/>
              <a:t>sancionar</a:t>
            </a:r>
            <a:r>
              <a:rPr lang="en-US" dirty="0"/>
              <a:t> </a:t>
            </a:r>
            <a:r>
              <a:rPr lang="en-US" dirty="0" err="1"/>
              <a:t>todas</a:t>
            </a:r>
            <a:r>
              <a:rPr lang="en-US" dirty="0"/>
              <a:t> las </a:t>
            </a:r>
            <a:r>
              <a:rPr lang="en-US" dirty="0" err="1"/>
              <a:t>formas</a:t>
            </a:r>
            <a:r>
              <a:rPr lang="en-US" dirty="0"/>
              <a:t> de </a:t>
            </a:r>
            <a:r>
              <a:rPr lang="en-US" dirty="0" err="1"/>
              <a:t>violencia</a:t>
            </a:r>
            <a:r>
              <a:rPr lang="en-US" dirty="0"/>
              <a:t> </a:t>
            </a:r>
            <a:r>
              <a:rPr lang="en-US" dirty="0" err="1"/>
              <a:t>hacia</a:t>
            </a:r>
            <a:r>
              <a:rPr lang="en-US" dirty="0"/>
              <a:t> las </a:t>
            </a:r>
            <a:r>
              <a:rPr lang="en-US" dirty="0" err="1"/>
              <a:t>mujeres</a:t>
            </a:r>
            <a:r>
              <a:rPr lang="en-US" dirty="0"/>
              <a:t> y las </a:t>
            </a:r>
            <a:r>
              <a:rPr lang="en-US" dirty="0" err="1"/>
              <a:t>diversidades</a:t>
            </a:r>
            <a:r>
              <a:rPr lang="en-US" dirty="0"/>
              <a:t> </a:t>
            </a:r>
            <a:r>
              <a:rPr lang="en-US" dirty="0" err="1"/>
              <a:t>sexuales</a:t>
            </a:r>
            <a:r>
              <a:rPr lang="en-US" dirty="0"/>
              <a:t>. </a:t>
            </a:r>
            <a:endParaRPr lang="en-US" dirty="0">
              <a:effectLst/>
            </a:endParaRPr>
          </a:p>
        </p:txBody>
      </p:sp>
    </p:spTree>
    <p:extLst>
      <p:ext uri="{BB962C8B-B14F-4D97-AF65-F5344CB8AC3E}">
        <p14:creationId xmlns:p14="http://schemas.microsoft.com/office/powerpoint/2010/main" val="1529161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A8DAB74-5F3B-A961-4A5E-FD35464481BF}"/>
              </a:ext>
            </a:extLst>
          </p:cNvPr>
          <p:cNvSpPr txBox="1"/>
          <p:nvPr/>
        </p:nvSpPr>
        <p:spPr>
          <a:xfrm>
            <a:off x="748168" y="317698"/>
            <a:ext cx="8083494" cy="1257452"/>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3200" b="1" kern="1200" dirty="0" err="1">
                <a:solidFill>
                  <a:srgbClr val="FF7500"/>
                </a:solidFill>
                <a:latin typeface="Century Gothic" panose="020B0502020202020204" pitchFamily="34" charset="0"/>
                <a:ea typeface="+mj-ea"/>
                <a:cs typeface="+mj-cs"/>
              </a:rPr>
              <a:t>Principios</a:t>
            </a:r>
            <a:r>
              <a:rPr lang="en-US" sz="3200" b="1" kern="1200" dirty="0">
                <a:solidFill>
                  <a:srgbClr val="FF7500"/>
                </a:solidFill>
                <a:latin typeface="Century Gothic" panose="020B0502020202020204" pitchFamily="34" charset="0"/>
                <a:ea typeface="+mj-ea"/>
                <a:cs typeface="+mj-cs"/>
              </a:rPr>
              <a:t> de la </a:t>
            </a:r>
            <a:r>
              <a:rPr lang="en-US" sz="3200" b="1" kern="1200" dirty="0" err="1">
                <a:solidFill>
                  <a:srgbClr val="FF7500"/>
                </a:solidFill>
                <a:latin typeface="Century Gothic" panose="020B0502020202020204" pitchFamily="34" charset="0"/>
                <a:ea typeface="+mj-ea"/>
                <a:cs typeface="+mj-cs"/>
              </a:rPr>
              <a:t>igualdad</a:t>
            </a:r>
            <a:r>
              <a:rPr lang="en-US" sz="3200" b="1" kern="1200" dirty="0">
                <a:solidFill>
                  <a:srgbClr val="FF7500"/>
                </a:solidFill>
                <a:latin typeface="Century Gothic" panose="020B0502020202020204" pitchFamily="34" charset="0"/>
                <a:ea typeface="+mj-ea"/>
                <a:cs typeface="+mj-cs"/>
              </a:rPr>
              <a:t> </a:t>
            </a:r>
            <a:r>
              <a:rPr lang="en-US" sz="3200" b="1" kern="1200" dirty="0" err="1">
                <a:solidFill>
                  <a:srgbClr val="FF7500"/>
                </a:solidFill>
                <a:latin typeface="Century Gothic" panose="020B0502020202020204" pitchFamily="34" charset="0"/>
                <a:ea typeface="+mj-ea"/>
                <a:cs typeface="+mj-cs"/>
              </a:rPr>
              <a:t>en</a:t>
            </a:r>
            <a:r>
              <a:rPr lang="en-US" sz="3200" b="1" kern="1200" dirty="0">
                <a:solidFill>
                  <a:srgbClr val="FF7500"/>
                </a:solidFill>
                <a:latin typeface="Century Gothic" panose="020B0502020202020204" pitchFamily="34" charset="0"/>
                <a:ea typeface="+mj-ea"/>
                <a:cs typeface="+mj-cs"/>
              </a:rPr>
              <a:t> </a:t>
            </a:r>
            <a:r>
              <a:rPr lang="en-US" sz="3200" b="1" kern="1200" dirty="0" err="1">
                <a:solidFill>
                  <a:srgbClr val="FF7500"/>
                </a:solidFill>
                <a:latin typeface="Century Gothic" panose="020B0502020202020204" pitchFamily="34" charset="0"/>
                <a:ea typeface="+mj-ea"/>
                <a:cs typeface="+mj-cs"/>
              </a:rPr>
              <a:t>los</a:t>
            </a:r>
            <a:r>
              <a:rPr lang="en-US" sz="3200" b="1" kern="1200" dirty="0">
                <a:solidFill>
                  <a:srgbClr val="FF7500"/>
                </a:solidFill>
                <a:latin typeface="Century Gothic" panose="020B0502020202020204" pitchFamily="34" charset="0"/>
                <a:ea typeface="+mj-ea"/>
                <a:cs typeface="+mj-cs"/>
              </a:rPr>
              <a:t> </a:t>
            </a:r>
            <a:r>
              <a:rPr lang="en-US" sz="3200" b="1" kern="1200" dirty="0" err="1">
                <a:solidFill>
                  <a:srgbClr val="FF7500"/>
                </a:solidFill>
                <a:latin typeface="Century Gothic" panose="020B0502020202020204" pitchFamily="34" charset="0"/>
                <a:ea typeface="+mj-ea"/>
                <a:cs typeface="+mj-cs"/>
              </a:rPr>
              <a:t>espacios</a:t>
            </a:r>
            <a:r>
              <a:rPr lang="en-US" sz="3200" b="1" kern="1200" dirty="0">
                <a:solidFill>
                  <a:srgbClr val="FF7500"/>
                </a:solidFill>
                <a:latin typeface="Century Gothic" panose="020B0502020202020204" pitchFamily="34" charset="0"/>
                <a:ea typeface="+mj-ea"/>
                <a:cs typeface="+mj-cs"/>
              </a:rPr>
              <a:t> </a:t>
            </a:r>
            <a:r>
              <a:rPr lang="en-US" sz="3200" b="1" kern="1200" dirty="0" err="1">
                <a:solidFill>
                  <a:srgbClr val="FF7500"/>
                </a:solidFill>
                <a:latin typeface="Century Gothic" panose="020B0502020202020204" pitchFamily="34" charset="0"/>
                <a:ea typeface="+mj-ea"/>
                <a:cs typeface="+mj-cs"/>
              </a:rPr>
              <a:t>laborales</a:t>
            </a:r>
            <a:r>
              <a:rPr lang="en-US" sz="3200" b="1" kern="1200" dirty="0">
                <a:solidFill>
                  <a:srgbClr val="FF7500"/>
                </a:solidFill>
                <a:latin typeface="Century Gothic" panose="020B0502020202020204" pitchFamily="34" charset="0"/>
                <a:ea typeface="+mj-ea"/>
                <a:cs typeface="+mj-cs"/>
              </a:rPr>
              <a:t>. </a:t>
            </a:r>
          </a:p>
          <a:p>
            <a:pPr algn="ctr" defTabSz="914400">
              <a:lnSpc>
                <a:spcPct val="90000"/>
              </a:lnSpc>
              <a:spcBef>
                <a:spcPct val="0"/>
              </a:spcBef>
              <a:spcAft>
                <a:spcPts val="600"/>
              </a:spcAft>
            </a:pPr>
            <a:endParaRPr lang="en-US" sz="3100" b="1" kern="1200" dirty="0">
              <a:solidFill>
                <a:schemeClr val="accent2"/>
              </a:solidFill>
              <a:latin typeface="Century Gothic" panose="020B0502020202020204" pitchFamily="34" charset="0"/>
              <a:ea typeface="+mj-ea"/>
              <a:cs typeface="+mj-cs"/>
            </a:endParaRPr>
          </a:p>
        </p:txBody>
      </p:sp>
      <p:sp>
        <p:nvSpPr>
          <p:cNvPr id="6" name="CuadroTexto 5">
            <a:extLst>
              <a:ext uri="{FF2B5EF4-FFF2-40B4-BE49-F238E27FC236}">
                <a16:creationId xmlns:a16="http://schemas.microsoft.com/office/drawing/2014/main" id="{BFF6B7A5-8492-847F-DC4F-07657C31D4CB}"/>
              </a:ext>
            </a:extLst>
          </p:cNvPr>
          <p:cNvSpPr txBox="1"/>
          <p:nvPr/>
        </p:nvSpPr>
        <p:spPr>
          <a:xfrm>
            <a:off x="930826" y="1443012"/>
            <a:ext cx="7465006" cy="3240499"/>
          </a:xfrm>
          <a:prstGeom prst="rect">
            <a:avLst/>
          </a:prstGeom>
        </p:spPr>
        <p:txBody>
          <a:bodyPr vert="horz" lIns="91440" tIns="45720" rIns="91440" bIns="45720" rtlCol="0">
            <a:normAutofit fontScale="47500" lnSpcReduction="20000"/>
          </a:bodyPr>
          <a:lstStyle/>
          <a:p>
            <a:pPr algn="just" defTabSz="914400">
              <a:lnSpc>
                <a:spcPct val="90000"/>
              </a:lnSpc>
              <a:spcAft>
                <a:spcPts val="600"/>
              </a:spcAft>
            </a:pPr>
            <a:r>
              <a:rPr lang="en-US" sz="3000" dirty="0">
                <a:latin typeface="Century Gothic" panose="020B0502020202020204" pitchFamily="34" charset="0"/>
              </a:rPr>
              <a:t>El principio de </a:t>
            </a:r>
            <a:r>
              <a:rPr lang="en-US" sz="3000" dirty="0" err="1">
                <a:latin typeface="Century Gothic" panose="020B0502020202020204" pitchFamily="34" charset="0"/>
              </a:rPr>
              <a:t>igualdad</a:t>
            </a:r>
            <a:r>
              <a:rPr lang="en-US" sz="3000" dirty="0">
                <a:latin typeface="Century Gothic" panose="020B0502020202020204" pitchFamily="34" charset="0"/>
              </a:rPr>
              <a:t> </a:t>
            </a:r>
            <a:r>
              <a:rPr lang="en-US" sz="3000" dirty="0" err="1">
                <a:latin typeface="Century Gothic" panose="020B0502020202020204" pitchFamily="34" charset="0"/>
              </a:rPr>
              <a:t>implica</a:t>
            </a:r>
            <a:r>
              <a:rPr lang="en-US" sz="3000" dirty="0">
                <a:latin typeface="Century Gothic" panose="020B0502020202020204" pitchFamily="34" charset="0"/>
              </a:rPr>
              <a:t> la </a:t>
            </a:r>
            <a:r>
              <a:rPr lang="en-US" sz="3000" dirty="0" err="1">
                <a:latin typeface="Century Gothic" panose="020B0502020202020204" pitchFamily="34" charset="0"/>
              </a:rPr>
              <a:t>adopción</a:t>
            </a:r>
            <a:r>
              <a:rPr lang="en-US" sz="3000" dirty="0">
                <a:latin typeface="Century Gothic" panose="020B0502020202020204" pitchFamily="34" charset="0"/>
              </a:rPr>
              <a:t> de </a:t>
            </a:r>
            <a:r>
              <a:rPr lang="en-US" sz="3000" dirty="0" err="1">
                <a:latin typeface="Century Gothic" panose="020B0502020202020204" pitchFamily="34" charset="0"/>
              </a:rPr>
              <a:t>acciones</a:t>
            </a:r>
            <a:r>
              <a:rPr lang="en-US" sz="3000" dirty="0">
                <a:latin typeface="Century Gothic" panose="020B0502020202020204" pitchFamily="34" charset="0"/>
              </a:rPr>
              <a:t> </a:t>
            </a:r>
            <a:r>
              <a:rPr lang="en-US" sz="3000" dirty="0" err="1">
                <a:latin typeface="Century Gothic" panose="020B0502020202020204" pitchFamily="34" charset="0"/>
              </a:rPr>
              <a:t>afirmativas</a:t>
            </a:r>
            <a:r>
              <a:rPr lang="en-US" sz="3000" dirty="0">
                <a:latin typeface="Century Gothic" panose="020B0502020202020204" pitchFamily="34" charset="0"/>
              </a:rPr>
              <a:t> que </a:t>
            </a:r>
            <a:r>
              <a:rPr lang="en-US" sz="3000" dirty="0" err="1">
                <a:latin typeface="Century Gothic" panose="020B0502020202020204" pitchFamily="34" charset="0"/>
              </a:rPr>
              <a:t>lleven</a:t>
            </a:r>
            <a:r>
              <a:rPr lang="en-US" sz="3000" dirty="0">
                <a:latin typeface="Century Gothic" panose="020B0502020202020204" pitchFamily="34" charset="0"/>
              </a:rPr>
              <a:t> a la </a:t>
            </a:r>
            <a:r>
              <a:rPr lang="en-US" sz="3000" dirty="0" err="1">
                <a:latin typeface="Century Gothic" panose="020B0502020202020204" pitchFamily="34" charset="0"/>
              </a:rPr>
              <a:t>superación</a:t>
            </a:r>
            <a:r>
              <a:rPr lang="en-US" sz="3000" dirty="0">
                <a:latin typeface="Century Gothic" panose="020B0502020202020204" pitchFamily="34" charset="0"/>
              </a:rPr>
              <a:t> de </a:t>
            </a:r>
            <a:r>
              <a:rPr lang="en-US" sz="3000" dirty="0" err="1">
                <a:latin typeface="Century Gothic" panose="020B0502020202020204" pitchFamily="34" charset="0"/>
              </a:rPr>
              <a:t>los</a:t>
            </a:r>
            <a:r>
              <a:rPr lang="en-US" sz="3000" dirty="0">
                <a:latin typeface="Century Gothic" panose="020B0502020202020204" pitchFamily="34" charset="0"/>
              </a:rPr>
              <a:t> </a:t>
            </a:r>
            <a:r>
              <a:rPr lang="en-US" sz="3000" dirty="0" err="1">
                <a:latin typeface="Century Gothic" panose="020B0502020202020204" pitchFamily="34" charset="0"/>
              </a:rPr>
              <a:t>desequilibrios</a:t>
            </a:r>
            <a:r>
              <a:rPr lang="en-US" sz="3000" dirty="0">
                <a:latin typeface="Century Gothic" panose="020B0502020202020204" pitchFamily="34" charset="0"/>
              </a:rPr>
              <a:t>. </a:t>
            </a:r>
            <a:r>
              <a:rPr lang="en-US" sz="3000" dirty="0" err="1">
                <a:latin typeface="Century Gothic" panose="020B0502020202020204" pitchFamily="34" charset="0"/>
              </a:rPr>
              <a:t>Algunos</a:t>
            </a:r>
            <a:r>
              <a:rPr lang="en-US" sz="3000" dirty="0">
                <a:latin typeface="Century Gothic" panose="020B0502020202020204" pitchFamily="34" charset="0"/>
              </a:rPr>
              <a:t> </a:t>
            </a:r>
            <a:r>
              <a:rPr lang="en-US" sz="3000" dirty="0" err="1">
                <a:latin typeface="Century Gothic" panose="020B0502020202020204" pitchFamily="34" charset="0"/>
              </a:rPr>
              <a:t>ejemplos</a:t>
            </a:r>
            <a:r>
              <a:rPr lang="en-US" sz="3000" dirty="0">
                <a:latin typeface="Century Gothic" panose="020B0502020202020204" pitchFamily="34" charset="0"/>
              </a:rPr>
              <a:t>: </a:t>
            </a:r>
          </a:p>
          <a:p>
            <a:pPr algn="just" defTabSz="914400">
              <a:lnSpc>
                <a:spcPct val="90000"/>
              </a:lnSpc>
              <a:spcAft>
                <a:spcPts val="600"/>
              </a:spcAft>
            </a:pPr>
            <a:endParaRPr lang="en-US" sz="3000" dirty="0">
              <a:latin typeface="Century Gothic" panose="020B0502020202020204" pitchFamily="34" charset="0"/>
            </a:endParaRPr>
          </a:p>
          <a:p>
            <a:pPr marL="285750" indent="-285750" algn="just" defTabSz="914400">
              <a:lnSpc>
                <a:spcPct val="90000"/>
              </a:lnSpc>
              <a:spcAft>
                <a:spcPts val="600"/>
              </a:spcAft>
              <a:buFontTx/>
              <a:buChar char="-"/>
            </a:pPr>
            <a:r>
              <a:rPr lang="es-MX" sz="3000" dirty="0">
                <a:latin typeface="Century Gothic" panose="020B0502020202020204" pitchFamily="34" charset="0"/>
              </a:rPr>
              <a:t>Artículo 23 de la Ley 1257 de 2008: Los empleadores que ocupen trabajadoras mujeres víctimas de la violencia comprobada, y que estén obligados a presentar declaración de renta y complementarios, tienen derecho a deducir de la renta el 200% del valor de los salarios y prestaciones sociales pagados durante el año o período gravable, desde que exista la relación laboral, y hasta por un periodo de tres años. Este es reglamentado por el Decreto Nacional 2733 de 2012. </a:t>
            </a:r>
          </a:p>
          <a:p>
            <a:pPr algn="just" defTabSz="914400">
              <a:lnSpc>
                <a:spcPct val="90000"/>
              </a:lnSpc>
              <a:spcAft>
                <a:spcPts val="600"/>
              </a:spcAft>
            </a:pPr>
            <a:endParaRPr lang="es-MX" sz="3000" dirty="0">
              <a:latin typeface="Century Gothic" panose="020B0502020202020204" pitchFamily="34" charset="0"/>
            </a:endParaRPr>
          </a:p>
          <a:p>
            <a:pPr marL="285750" indent="-285750" algn="just" defTabSz="914400">
              <a:lnSpc>
                <a:spcPct val="90000"/>
              </a:lnSpc>
              <a:spcAft>
                <a:spcPts val="600"/>
              </a:spcAft>
              <a:buFontTx/>
              <a:buChar char="-"/>
            </a:pPr>
            <a:r>
              <a:rPr lang="es-MX" sz="3000" dirty="0">
                <a:latin typeface="Century Gothic" panose="020B0502020202020204" pitchFamily="34" charset="0"/>
              </a:rPr>
              <a:t>Decreto 4463 de 2011 por medio del cual se orientan las acciones para el Diseño del Programa de Equidad laboral con Enfoque Diferencial y de Género para las Mujeres.  Además  busca la igualdad salarial y acceso a cargos de dirección. </a:t>
            </a:r>
            <a:endParaRPr lang="en-US" sz="3000" dirty="0">
              <a:latin typeface="Century Gothic" panose="020B0502020202020204" pitchFamily="34" charset="0"/>
            </a:endParaRPr>
          </a:p>
          <a:p>
            <a:pPr algn="just" defTabSz="914400">
              <a:lnSpc>
                <a:spcPct val="90000"/>
              </a:lnSpc>
              <a:spcAft>
                <a:spcPts val="600"/>
              </a:spcAft>
            </a:pPr>
            <a:endParaRPr lang="en-US" sz="1500" dirty="0">
              <a:latin typeface="Century Gothic" panose="020B0502020202020204" pitchFamily="34" charset="0"/>
            </a:endParaRPr>
          </a:p>
          <a:p>
            <a:pPr algn="just" defTabSz="914400">
              <a:lnSpc>
                <a:spcPct val="90000"/>
              </a:lnSpc>
              <a:spcAft>
                <a:spcPts val="600"/>
              </a:spcAft>
            </a:pPr>
            <a:endParaRPr lang="en-US" sz="1500" dirty="0">
              <a:latin typeface="Century Gothic" panose="020B0502020202020204" pitchFamily="34" charset="0"/>
            </a:endParaRPr>
          </a:p>
        </p:txBody>
      </p:sp>
    </p:spTree>
    <p:extLst>
      <p:ext uri="{BB962C8B-B14F-4D97-AF65-F5344CB8AC3E}">
        <p14:creationId xmlns:p14="http://schemas.microsoft.com/office/powerpoint/2010/main" val="3957319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35B058A-DF10-45DC-A481-EE0995A4E865}"/>
              </a:ext>
            </a:extLst>
          </p:cNvPr>
          <p:cNvSpPr txBox="1"/>
          <p:nvPr/>
        </p:nvSpPr>
        <p:spPr>
          <a:xfrm>
            <a:off x="704537" y="1395116"/>
            <a:ext cx="7734924" cy="3688317"/>
          </a:xfrm>
          <a:prstGeom prst="rect">
            <a:avLst/>
          </a:prstGeom>
          <a:noFill/>
        </p:spPr>
        <p:txBody>
          <a:bodyPr wrap="square">
            <a:spAutoFit/>
          </a:bodyPr>
          <a:lstStyle/>
          <a:p>
            <a:pPr algn="just">
              <a:lnSpc>
                <a:spcPct val="107000"/>
              </a:lnSpc>
              <a:spcAft>
                <a:spcPts val="800"/>
              </a:spcAft>
            </a:pPr>
            <a:r>
              <a:rPr lang="es-MX" sz="1600" dirty="0">
                <a:effectLst/>
                <a:latin typeface="Century Gothic" panose="020B0502020202020204" pitchFamily="34" charset="0"/>
                <a:ea typeface="Calibri" panose="020F0502020204030204" pitchFamily="34" charset="0"/>
                <a:cs typeface="Times New Roman" panose="02020603050405020304" pitchFamily="18" charset="0"/>
              </a:rPr>
              <a:t>Una entidad, sea pública o privada que le apueste a la igualdad y la inclusión puede lograr: </a:t>
            </a:r>
          </a:p>
          <a:p>
            <a:pPr algn="just">
              <a:lnSpc>
                <a:spcPct val="107000"/>
              </a:lnSpc>
              <a:spcAft>
                <a:spcPts val="800"/>
              </a:spcAft>
            </a:pPr>
            <a:endParaRPr lang="es-MX" sz="1600" dirty="0">
              <a:latin typeface="Century Gothic" panose="020B050202020202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Tx/>
              <a:buChar char="-"/>
            </a:pPr>
            <a:r>
              <a:rPr lang="es-MX" sz="1600" dirty="0">
                <a:effectLst/>
                <a:latin typeface="Century Gothic" panose="020B0502020202020204" pitchFamily="34" charset="0"/>
                <a:ea typeface="Calibri" panose="020F0502020204030204" pitchFamily="34" charset="0"/>
                <a:cs typeface="Times New Roman" panose="02020603050405020304" pitchFamily="18" charset="0"/>
              </a:rPr>
              <a:t>Mayor rentabilidad. </a:t>
            </a:r>
          </a:p>
          <a:p>
            <a:pPr marL="285750" indent="-285750" algn="just">
              <a:lnSpc>
                <a:spcPct val="107000"/>
              </a:lnSpc>
              <a:spcAft>
                <a:spcPts val="800"/>
              </a:spcAft>
              <a:buFontTx/>
              <a:buChar char="-"/>
            </a:pPr>
            <a:r>
              <a:rPr lang="es-MX" sz="1600" dirty="0">
                <a:latin typeface="Century Gothic" panose="020B0502020202020204" pitchFamily="34" charset="0"/>
                <a:ea typeface="Calibri" panose="020F0502020204030204" pitchFamily="34" charset="0"/>
                <a:cs typeface="Times New Roman" panose="02020603050405020304" pitchFamily="18" charset="0"/>
              </a:rPr>
              <a:t>Mejores relaciones laborales. </a:t>
            </a:r>
          </a:p>
          <a:p>
            <a:pPr marL="285750" indent="-285750" algn="just">
              <a:lnSpc>
                <a:spcPct val="107000"/>
              </a:lnSpc>
              <a:spcAft>
                <a:spcPts val="800"/>
              </a:spcAft>
              <a:buFontTx/>
              <a:buChar char="-"/>
            </a:pPr>
            <a:r>
              <a:rPr lang="es-MX" sz="1600" dirty="0">
                <a:effectLst/>
                <a:latin typeface="Century Gothic" panose="020B0502020202020204" pitchFamily="34" charset="0"/>
                <a:ea typeface="Calibri" panose="020F0502020204030204" pitchFamily="34" charset="0"/>
                <a:cs typeface="Times New Roman" panose="02020603050405020304" pitchFamily="18" charset="0"/>
              </a:rPr>
              <a:t>Mayor disposición a la participación </a:t>
            </a:r>
            <a:r>
              <a:rPr lang="es-MX" sz="1600" dirty="0">
                <a:latin typeface="Century Gothic" panose="020B0502020202020204" pitchFamily="34" charset="0"/>
                <a:ea typeface="Calibri" panose="020F0502020204030204" pitchFamily="34" charset="0"/>
                <a:cs typeface="Times New Roman" panose="02020603050405020304" pitchFamily="18" charset="0"/>
              </a:rPr>
              <a:t>y propuesta por parte de los colaboradores y colaboradoras. </a:t>
            </a:r>
          </a:p>
          <a:p>
            <a:pPr marL="285750" indent="-285750" algn="just">
              <a:lnSpc>
                <a:spcPct val="107000"/>
              </a:lnSpc>
              <a:spcAft>
                <a:spcPts val="800"/>
              </a:spcAft>
              <a:buFontTx/>
              <a:buChar char="-"/>
            </a:pPr>
            <a:r>
              <a:rPr lang="es-MX" sz="1600" dirty="0">
                <a:effectLst/>
                <a:latin typeface="Century Gothic" panose="020B0502020202020204" pitchFamily="34" charset="0"/>
                <a:ea typeface="Calibri" panose="020F0502020204030204" pitchFamily="34" charset="0"/>
                <a:cs typeface="Times New Roman" panose="02020603050405020304" pitchFamily="18" charset="0"/>
              </a:rPr>
              <a:t>Son entidades sensibles a las </a:t>
            </a:r>
            <a:r>
              <a:rPr lang="es-MX" sz="1600" dirty="0">
                <a:latin typeface="Century Gothic" panose="020B0502020202020204" pitchFamily="34" charset="0"/>
                <a:ea typeface="Calibri" panose="020F0502020204030204" pitchFamily="34" charset="0"/>
                <a:cs typeface="Times New Roman" panose="02020603050405020304" pitchFamily="18" charset="0"/>
              </a:rPr>
              <a:t>dificultades que viven las mujeres y las personas con orientaciones sexuales e identidades sexuales diversas. </a:t>
            </a:r>
            <a:endParaRPr lang="es-MX" sz="1600" dirty="0">
              <a:effectLst/>
              <a:latin typeface="Century Gothic" panose="020B050202020202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Tx/>
              <a:buChar char="-"/>
            </a:pPr>
            <a:endParaRPr lang="es-MX" sz="1600" dirty="0">
              <a:effectLst/>
              <a:latin typeface="Century Gothic" panose="020B050202020202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Tx/>
              <a:buChar char="-"/>
            </a:pPr>
            <a:endParaRPr lang="es-MX" sz="160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4" name="CuadroTexto 3">
            <a:extLst>
              <a:ext uri="{FF2B5EF4-FFF2-40B4-BE49-F238E27FC236}">
                <a16:creationId xmlns:a16="http://schemas.microsoft.com/office/drawing/2014/main" id="{7B4B0DC8-2C7F-42B6-ABBA-A5BBF9682366}"/>
              </a:ext>
            </a:extLst>
          </p:cNvPr>
          <p:cNvSpPr txBox="1"/>
          <p:nvPr/>
        </p:nvSpPr>
        <p:spPr>
          <a:xfrm>
            <a:off x="601337" y="348013"/>
            <a:ext cx="7941325" cy="796983"/>
          </a:xfrm>
          <a:prstGeom prst="rect">
            <a:avLst/>
          </a:prstGeom>
        </p:spPr>
        <p:txBody>
          <a:bodyPr vert="horz" lIns="91440" tIns="45720" rIns="91440" bIns="45720" rtlCol="0" anchor="b">
            <a:noAutofit/>
          </a:bodyPr>
          <a:lstStyle/>
          <a:p>
            <a:pPr defTabSz="914400">
              <a:lnSpc>
                <a:spcPct val="90000"/>
              </a:lnSpc>
              <a:spcBef>
                <a:spcPct val="0"/>
              </a:spcBef>
              <a:spcAft>
                <a:spcPts val="600"/>
              </a:spcAft>
            </a:pPr>
            <a:r>
              <a:rPr lang="es-MX" sz="2600" b="1" kern="1200" dirty="0">
                <a:solidFill>
                  <a:schemeClr val="accent2"/>
                </a:solidFill>
                <a:latin typeface="Century Gothic" panose="020B0502020202020204" pitchFamily="34" charset="0"/>
                <a:ea typeface="+mj-ea"/>
                <a:cs typeface="+mj-cs"/>
              </a:rPr>
              <a:t>¿Cuáles son los aportes de tener una empresa igualitaria e inclusiva?</a:t>
            </a:r>
          </a:p>
        </p:txBody>
      </p:sp>
    </p:spTree>
    <p:extLst>
      <p:ext uri="{BB962C8B-B14F-4D97-AF65-F5344CB8AC3E}">
        <p14:creationId xmlns:p14="http://schemas.microsoft.com/office/powerpoint/2010/main" val="3064762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C920ABA4-486F-4F99-9E76-49A28C138B62}"/>
              </a:ext>
            </a:extLst>
          </p:cNvPr>
          <p:cNvSpPr txBox="1"/>
          <p:nvPr/>
        </p:nvSpPr>
        <p:spPr>
          <a:xfrm>
            <a:off x="836586" y="272988"/>
            <a:ext cx="6041035" cy="1257452"/>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s-MX" sz="3100" b="1" kern="1200" dirty="0">
                <a:solidFill>
                  <a:schemeClr val="accent2"/>
                </a:solidFill>
                <a:effectLst/>
                <a:latin typeface="Century Gothic" panose="020B0502020202020204" pitchFamily="34" charset="0"/>
                <a:ea typeface="+mj-ea"/>
                <a:cs typeface="+mj-cs"/>
              </a:rPr>
              <a:t>Algunas acciones para avanzar. </a:t>
            </a:r>
          </a:p>
          <a:p>
            <a:pPr algn="ctr" defTabSz="914400">
              <a:lnSpc>
                <a:spcPct val="90000"/>
              </a:lnSpc>
              <a:spcBef>
                <a:spcPct val="0"/>
              </a:spcBef>
              <a:spcAft>
                <a:spcPts val="600"/>
              </a:spcAft>
            </a:pPr>
            <a:endParaRPr lang="en-US" sz="3100" b="1" kern="1200" dirty="0">
              <a:solidFill>
                <a:schemeClr val="accent2"/>
              </a:solidFill>
              <a:latin typeface="Century Gothic" panose="020B0502020202020204" pitchFamily="34" charset="0"/>
              <a:ea typeface="+mj-ea"/>
              <a:cs typeface="+mj-cs"/>
            </a:endParaRPr>
          </a:p>
        </p:txBody>
      </p:sp>
      <p:sp>
        <p:nvSpPr>
          <p:cNvPr id="4" name="CuadroTexto 3">
            <a:extLst>
              <a:ext uri="{FF2B5EF4-FFF2-40B4-BE49-F238E27FC236}">
                <a16:creationId xmlns:a16="http://schemas.microsoft.com/office/drawing/2014/main" id="{B9591518-CF69-47F6-A8E2-2BFB047847AD}"/>
              </a:ext>
            </a:extLst>
          </p:cNvPr>
          <p:cNvSpPr txBox="1"/>
          <p:nvPr/>
        </p:nvSpPr>
        <p:spPr>
          <a:xfrm>
            <a:off x="208155" y="1263805"/>
            <a:ext cx="6371064" cy="3196693"/>
          </a:xfrm>
          <a:prstGeom prst="rect">
            <a:avLst/>
          </a:prstGeom>
        </p:spPr>
        <p:txBody>
          <a:bodyPr vert="horz" lIns="91440" tIns="45720" rIns="91440" bIns="45720" rtlCol="0">
            <a:noAutofit/>
          </a:bodyPr>
          <a:lstStyle/>
          <a:p>
            <a:pPr algn="just" defTabSz="914400">
              <a:lnSpc>
                <a:spcPct val="90000"/>
              </a:lnSpc>
              <a:spcAft>
                <a:spcPts val="600"/>
              </a:spcAft>
            </a:pPr>
            <a:r>
              <a:rPr lang="en-US" sz="1500" b="1" dirty="0" err="1">
                <a:latin typeface="Century Gothic" panose="020B0502020202020204" pitchFamily="34" charset="0"/>
              </a:rPr>
              <a:t>Espacios</a:t>
            </a:r>
            <a:r>
              <a:rPr lang="en-US" sz="1500" b="1" dirty="0">
                <a:latin typeface="Century Gothic" panose="020B0502020202020204" pitchFamily="34" charset="0"/>
              </a:rPr>
              <a:t> </a:t>
            </a:r>
            <a:r>
              <a:rPr lang="en-US" sz="1500" b="1" dirty="0" err="1">
                <a:latin typeface="Century Gothic" panose="020B0502020202020204" pitchFamily="34" charset="0"/>
              </a:rPr>
              <a:t>incluyentes</a:t>
            </a:r>
            <a:r>
              <a:rPr lang="en-US" sz="1500" b="1" dirty="0">
                <a:latin typeface="Century Gothic" panose="020B0502020202020204" pitchFamily="34" charset="0"/>
              </a:rPr>
              <a:t> y </a:t>
            </a:r>
            <a:r>
              <a:rPr lang="en-US" sz="1500" b="1" dirty="0" err="1">
                <a:latin typeface="Century Gothic" panose="020B0502020202020204" pitchFamily="34" charset="0"/>
              </a:rPr>
              <a:t>libres</a:t>
            </a:r>
            <a:r>
              <a:rPr lang="en-US" sz="1500" b="1" dirty="0">
                <a:latin typeface="Century Gothic" panose="020B0502020202020204" pitchFamily="34" charset="0"/>
              </a:rPr>
              <a:t> de </a:t>
            </a:r>
            <a:r>
              <a:rPr lang="en-US" sz="1500" b="1" dirty="0" err="1">
                <a:latin typeface="Century Gothic" panose="020B0502020202020204" pitchFamily="34" charset="0"/>
              </a:rPr>
              <a:t>violencias</a:t>
            </a:r>
            <a:r>
              <a:rPr lang="en-US" sz="1500" b="1" dirty="0">
                <a:latin typeface="Century Gothic" panose="020B0502020202020204" pitchFamily="34" charset="0"/>
              </a:rPr>
              <a:t>: </a:t>
            </a:r>
          </a:p>
          <a:p>
            <a:pPr marL="285750" indent="-285750" algn="just" defTabSz="914400">
              <a:lnSpc>
                <a:spcPct val="90000"/>
              </a:lnSpc>
              <a:spcAft>
                <a:spcPts val="600"/>
              </a:spcAft>
              <a:buFont typeface="Arial" panose="020B0604020202020204" pitchFamily="34" charset="0"/>
              <a:buChar char="•"/>
            </a:pPr>
            <a:endParaRPr lang="en-US" sz="1500" dirty="0">
              <a:latin typeface="Century Gothic" panose="020B0502020202020204" pitchFamily="34" charset="0"/>
            </a:endParaRPr>
          </a:p>
          <a:p>
            <a:pPr marL="285750" indent="-285750" algn="just" defTabSz="914400">
              <a:lnSpc>
                <a:spcPct val="90000"/>
              </a:lnSpc>
              <a:spcAft>
                <a:spcPts val="600"/>
              </a:spcAft>
              <a:buFont typeface="Arial" panose="020B0604020202020204" pitchFamily="34" charset="0"/>
              <a:buChar char="•"/>
            </a:pPr>
            <a:r>
              <a:rPr lang="es-MX" sz="1500" dirty="0">
                <a:latin typeface="Century Gothic" panose="020B0502020202020204" pitchFamily="34" charset="0"/>
              </a:rPr>
              <a:t>Ofrezca igual trato y valoración de hombres y mujeres, de acuerdo a sus competencias y experiencia y propicie que las mujeres ocupen cargos de alto nivel y aquellos ocupados tradicionalmente por hombres.</a:t>
            </a:r>
          </a:p>
          <a:p>
            <a:pPr marL="285750" indent="-285750" algn="just" defTabSz="914400">
              <a:lnSpc>
                <a:spcPct val="90000"/>
              </a:lnSpc>
              <a:spcAft>
                <a:spcPts val="600"/>
              </a:spcAft>
              <a:buFont typeface="Arial" panose="020B0604020202020204" pitchFamily="34" charset="0"/>
              <a:buChar char="•"/>
            </a:pPr>
            <a:r>
              <a:rPr lang="es-MX" sz="1500" dirty="0">
                <a:latin typeface="Century Gothic" panose="020B0502020202020204" pitchFamily="34" charset="0"/>
              </a:rPr>
              <a:t>Promueva un equilibrio entre el uso del tiempo para el trabajo y la vida personal entre todo su equipo. Esto no sólo mejora las relaciones laborales, también motiva a su equipo para alcanzar la excelencia.</a:t>
            </a:r>
          </a:p>
          <a:p>
            <a:pPr marL="285750" indent="-285750" algn="just" defTabSz="914400">
              <a:lnSpc>
                <a:spcPct val="90000"/>
              </a:lnSpc>
              <a:spcAft>
                <a:spcPts val="600"/>
              </a:spcAft>
              <a:buFont typeface="Arial" panose="020B0604020202020204" pitchFamily="34" charset="0"/>
              <a:buChar char="•"/>
            </a:pPr>
            <a:r>
              <a:rPr lang="es-MX" sz="1500" dirty="0">
                <a:latin typeface="Century Gothic" panose="020B0502020202020204" pitchFamily="34" charset="0"/>
              </a:rPr>
              <a:t>Incorpore medidas que permitan contar con entornos laborales seguros y cero tolerancia al acoso sexual.</a:t>
            </a:r>
          </a:p>
          <a:p>
            <a:pPr marL="285750" indent="-285750" algn="just" defTabSz="914400">
              <a:lnSpc>
                <a:spcPct val="90000"/>
              </a:lnSpc>
              <a:spcAft>
                <a:spcPts val="600"/>
              </a:spcAft>
              <a:buFont typeface="Arial" panose="020B0604020202020204" pitchFamily="34" charset="0"/>
              <a:buChar char="•"/>
            </a:pPr>
            <a:r>
              <a:rPr lang="es-MX" sz="1500" dirty="0">
                <a:latin typeface="Century Gothic" panose="020B0502020202020204" pitchFamily="34" charset="0"/>
              </a:rPr>
              <a:t>Comprométase con el fortalecimiento de una paz sostenible empleando a mujeres afectadas por el conflicto armado y excombatientes.</a:t>
            </a:r>
            <a:endParaRPr lang="en-US" sz="1500" dirty="0">
              <a:latin typeface="Century Gothic" panose="020B0502020202020204" pitchFamily="34" charset="0"/>
            </a:endParaRPr>
          </a:p>
        </p:txBody>
      </p:sp>
    </p:spTree>
    <p:extLst>
      <p:ext uri="{BB962C8B-B14F-4D97-AF65-F5344CB8AC3E}">
        <p14:creationId xmlns:p14="http://schemas.microsoft.com/office/powerpoint/2010/main" val="817120844"/>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ae9388c0-b1e2-40ea-b6a8-c51c7913cbd2">H7EN5MXTHQNV-1513-275</_dlc_DocId>
    <_dlc_DocIdUrl xmlns="ae9388c0-b1e2-40ea-b6a8-c51c7913cbd2">
      <Url>https://www.mincultura.gov.co/ministerio/recursos-humanos/_layouts/15/DocIdRedir.aspx?ID=H7EN5MXTHQNV-1513-275</Url>
      <Description>H7EN5MXTHQNV-1513-275</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o" ma:contentTypeID="0x0101006A81FD8BE8D33941B641A993FB072DFD" ma:contentTypeVersion="2" ma:contentTypeDescription="Crear nuevo documento." ma:contentTypeScope="" ma:versionID="10a98ce036d8a2255ee32d4e20cf8e1b">
  <xsd:schema xmlns:xsd="http://www.w3.org/2001/XMLSchema" xmlns:xs="http://www.w3.org/2001/XMLSchema" xmlns:p="http://schemas.microsoft.com/office/2006/metadata/properties" xmlns:ns1="http://schemas.microsoft.com/sharepoint/v3" xmlns:ns2="ae9388c0-b1e2-40ea-b6a8-c51c7913cbd2" targetNamespace="http://schemas.microsoft.com/office/2006/metadata/properties" ma:root="true" ma:fieldsID="2da0221a89756a2ec0c2db0b0b4be7e2" ns1:_="" ns2:_="">
    <xsd:import namespace="http://schemas.microsoft.com/sharepoint/v3"/>
    <xsd:import namespace="ae9388c0-b1e2-40ea-b6a8-c51c7913cbd2"/>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Fecha de inicio programada" ma:internalName="PublishingStartDate">
      <xsd:simpleType>
        <xsd:restriction base="dms:Unknown"/>
      </xsd:simpleType>
    </xsd:element>
    <xsd:element name="PublishingExpirationDate" ma:index="12" nillable="true" ma:displayName="Fecha de finalización programada"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e9388c0-b1e2-40ea-b6a8-c51c7913cbd2" elementFormDefault="qualified">
    <xsd:import namespace="http://schemas.microsoft.com/office/2006/documentManagement/types"/>
    <xsd:import namespace="http://schemas.microsoft.com/office/infopath/2007/PartnerControls"/>
    <xsd:element name="_dlc_DocId" ma:index="8" nillable="true" ma:displayName="Valor de Id. de documento" ma:description="El valor del identificador de documento asignado a este elemento." ma:internalName="_dlc_DocId" ma:readOnly="true">
      <xsd:simpleType>
        <xsd:restriction base="dms:Text"/>
      </xsd:simpleType>
    </xsd:element>
    <xsd:element name="_dlc_DocIdUrl" ma:index="9" nillable="true" ma:displayName="Id. de documento" ma:description="Vínculo permanente a este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61033E5-BCFA-4810-93CC-21043CEE5520}"/>
</file>

<file path=customXml/itemProps2.xml><?xml version="1.0" encoding="utf-8"?>
<ds:datastoreItem xmlns:ds="http://schemas.openxmlformats.org/officeDocument/2006/customXml" ds:itemID="{E4FD4471-2D86-4253-9F87-D4138B4F6FF7}"/>
</file>

<file path=customXml/itemProps3.xml><?xml version="1.0" encoding="utf-8"?>
<ds:datastoreItem xmlns:ds="http://schemas.openxmlformats.org/officeDocument/2006/customXml" ds:itemID="{BA4E0182-B51B-4A0E-A186-963D06FDD25A}"/>
</file>

<file path=customXml/itemProps4.xml><?xml version="1.0" encoding="utf-8"?>
<ds:datastoreItem xmlns:ds="http://schemas.openxmlformats.org/officeDocument/2006/customXml" ds:itemID="{F4C09971-6FAE-47FD-A501-59B9C56C53B7}"/>
</file>

<file path=docProps/app.xml><?xml version="1.0" encoding="utf-8"?>
<Properties xmlns="http://schemas.openxmlformats.org/officeDocument/2006/extended-properties" xmlns:vt="http://schemas.openxmlformats.org/officeDocument/2006/docPropsVTypes">
  <Template>Office Theme</Template>
  <TotalTime>4172</TotalTime>
  <Words>3001</Words>
  <Application>Microsoft Office PowerPoint</Application>
  <PresentationFormat>Presentación en pantalla (16:9)</PresentationFormat>
  <Paragraphs>183</Paragraphs>
  <Slides>29</Slides>
  <Notes>5</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29</vt:i4>
      </vt:variant>
    </vt:vector>
  </HeadingPairs>
  <TitlesOfParts>
    <vt:vector size="35" baseType="lpstr">
      <vt:lpstr>Arial</vt:lpstr>
      <vt:lpstr>Calibri</vt:lpstr>
      <vt:lpstr>Century Gothic</vt:lpstr>
      <vt:lpstr>Rockwell</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Yefferson Andres Bonilla Velasquez</dc:creator>
  <cp:lastModifiedBy>Sandra Castro</cp:lastModifiedBy>
  <cp:revision>364</cp:revision>
  <dcterms:created xsi:type="dcterms:W3CDTF">2019-05-13T14:25:42Z</dcterms:created>
  <dcterms:modified xsi:type="dcterms:W3CDTF">2022-06-24T19:51:39Z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0x0101006A81FD8BE8D33941B641A993FB072DFD</vt:lpwstr>
  </property>
  <property fmtid="{D5CDD505-2E9C-101B-9397-08002B2CF9AE}" pid="3" name="_dlc_DocIdItemGuid">
    <vt:lpwstr>05455ee0-d6ad-412e-beec-2375b96ea974</vt:lpwstr>
  </property>
</Properties>
</file>