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7" r:id="rId1"/>
  </p:sldMasterIdLst>
  <p:notesMasterIdLst>
    <p:notesMasterId r:id="rId10"/>
  </p:notesMasterIdLst>
  <p:sldIdLst>
    <p:sldId id="257" r:id="rId2"/>
    <p:sldId id="264" r:id="rId3"/>
    <p:sldId id="263" r:id="rId4"/>
    <p:sldId id="265" r:id="rId5"/>
    <p:sldId id="258" r:id="rId6"/>
    <p:sldId id="259" r:id="rId7"/>
    <p:sldId id="260" r:id="rId8"/>
    <p:sldId id="261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ztC9wgB0u6hZ3+g2Sg8Iudmaqo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Fernanda Cepeda An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9" Type="http://schemas.openxmlformats.org/officeDocument/2006/relationships/customXml" Target="../customXml/item1.xml"/><Relationship Id="rId3" Type="http://schemas.openxmlformats.org/officeDocument/2006/relationships/slide" Target="slides/slide2.xml"/><Relationship Id="rId34" Type="http://schemas.openxmlformats.org/officeDocument/2006/relationships/commentAuthors" Target="commentAuthors.xml"/><Relationship Id="rId42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33" Type="http://customschemas.google.com/relationships/presentationmetadata" Target="meta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10T22:55:44.519" idx="1">
    <p:pos x="115" y="1167"/>
    <p:text>CAMBIAR A ESPAÑOL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Mf-XQcs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493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3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3149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5" name="Google Shape;14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d387fec07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gdd387fec07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89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47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58607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959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43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169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508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9228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879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40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699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17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/>
          <p:nvPr/>
        </p:nvSpPr>
        <p:spPr>
          <a:xfrm>
            <a:off x="987823" y="495317"/>
            <a:ext cx="9650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s-CO" sz="3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Context</a:t>
            </a:r>
            <a:r>
              <a:rPr lang="es-CO" sz="36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s-CO" sz="3600" b="1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662562" y="1076109"/>
            <a:ext cx="10273200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1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</a:pPr>
            <a:r>
              <a:rPr lang="es-CO" sz="1850" i="1" dirty="0" smtClean="0">
                <a:solidFill>
                  <a:srgbClr val="262626"/>
                </a:solidFill>
              </a:rPr>
              <a:t>“</a:t>
            </a:r>
            <a:r>
              <a:rPr lang="es-CO" sz="1850" i="1" dirty="0">
                <a:solidFill>
                  <a:srgbClr val="262626"/>
                </a:solidFill>
              </a:rPr>
              <a:t>R</a:t>
            </a:r>
            <a:r>
              <a:rPr lang="es-CO" sz="1850" i="1" dirty="0" smtClean="0">
                <a:solidFill>
                  <a:srgbClr val="262626"/>
                </a:solidFill>
              </a:rPr>
              <a:t>educir </a:t>
            </a:r>
            <a:r>
              <a:rPr lang="es-CO" sz="1850" i="1" dirty="0">
                <a:solidFill>
                  <a:srgbClr val="262626"/>
                </a:solidFill>
              </a:rPr>
              <a:t>la aceptación cultural e institucional del machismo y las violencias contra las mujeres, y garantizar el acceso efectivo a la justicia”</a:t>
            </a:r>
            <a:r>
              <a:rPr lang="es-CO" sz="1850" b="0" i="1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85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</a:pPr>
            <a:r>
              <a:rPr lang="es-CO" sz="1850" dirty="0" smtClean="0">
                <a:solidFill>
                  <a:srgbClr val="262626"/>
                </a:solidFill>
              </a:rPr>
              <a:t>Es una </a:t>
            </a:r>
            <a:r>
              <a:rPr lang="es-CO" sz="1850" dirty="0">
                <a:solidFill>
                  <a:srgbClr val="262626"/>
                </a:solidFill>
              </a:rPr>
              <a:t>responsabilidad </a:t>
            </a:r>
            <a:r>
              <a:rPr lang="es-CO" sz="1850" dirty="0" smtClean="0">
                <a:solidFill>
                  <a:srgbClr val="262626"/>
                </a:solidFill>
              </a:rPr>
              <a:t>social que debe ser asumida a  </a:t>
            </a:r>
            <a:r>
              <a:rPr lang="es-CO" sz="1850" dirty="0">
                <a:solidFill>
                  <a:srgbClr val="262626"/>
                </a:solidFill>
              </a:rPr>
              <a:t>partir de la creación de </a:t>
            </a:r>
            <a:r>
              <a:rPr lang="es-CO" sz="1850" dirty="0" smtClean="0">
                <a:solidFill>
                  <a:srgbClr val="262626"/>
                </a:solidFill>
              </a:rPr>
              <a:t> estrategias </a:t>
            </a:r>
            <a:r>
              <a:rPr lang="es-CO" sz="1850" dirty="0">
                <a:solidFill>
                  <a:srgbClr val="262626"/>
                </a:solidFill>
              </a:rPr>
              <a:t>para la prevención de la violencia de género en el ámbito intrafamiliar y de pareja,</a:t>
            </a:r>
            <a:r>
              <a:rPr lang="es-CO" sz="185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850" dirty="0">
                <a:solidFill>
                  <a:srgbClr val="262626"/>
                </a:solidFill>
              </a:rPr>
              <a:t>desde el enfoque de cultura ciudadana</a:t>
            </a:r>
            <a:r>
              <a:rPr lang="es-CO" sz="185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 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1125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</a:pPr>
            <a:r>
              <a:rPr lang="es-CO" sz="1850" dirty="0">
                <a:solidFill>
                  <a:srgbClr val="262626"/>
                </a:solidFill>
              </a:rPr>
              <a:t>Este enfoque promueve el desarrollo de políticas </a:t>
            </a:r>
            <a:r>
              <a:rPr lang="es-CO" sz="1850" dirty="0" smtClean="0">
                <a:solidFill>
                  <a:srgbClr val="262626"/>
                </a:solidFill>
              </a:rPr>
              <a:t>públicas y privadas </a:t>
            </a:r>
            <a:r>
              <a:rPr lang="es-CO" sz="1850" dirty="0">
                <a:solidFill>
                  <a:srgbClr val="262626"/>
                </a:solidFill>
              </a:rPr>
              <a:t>orientadas a la transformación de narrativas, normas sociales y comportamientos a partir de los </a:t>
            </a:r>
            <a:r>
              <a:rPr lang="es-CO" sz="1850" dirty="0" smtClean="0">
                <a:solidFill>
                  <a:srgbClr val="262626"/>
                </a:solidFill>
              </a:rPr>
              <a:t>estos  </a:t>
            </a:r>
            <a:r>
              <a:rPr lang="es-CO" sz="1850" dirty="0">
                <a:solidFill>
                  <a:srgbClr val="262626"/>
                </a:solidFill>
              </a:rPr>
              <a:t>principios</a:t>
            </a:r>
            <a:r>
              <a:rPr lang="es-CO" sz="1850" b="0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" name="Google Shape;94;p2"/>
          <p:cNvGrpSpPr/>
          <p:nvPr/>
        </p:nvGrpSpPr>
        <p:grpSpPr>
          <a:xfrm>
            <a:off x="1311414" y="3585229"/>
            <a:ext cx="9386432" cy="1377540"/>
            <a:chOff x="2394631" y="4867250"/>
            <a:chExt cx="5631747" cy="1522389"/>
          </a:xfrm>
        </p:grpSpPr>
        <p:grpSp>
          <p:nvGrpSpPr>
            <p:cNvPr id="95" name="Google Shape;95;p2"/>
            <p:cNvGrpSpPr/>
            <p:nvPr/>
          </p:nvGrpSpPr>
          <p:grpSpPr>
            <a:xfrm>
              <a:off x="2394631" y="4867250"/>
              <a:ext cx="5631747" cy="1522389"/>
              <a:chOff x="904875" y="2297113"/>
              <a:chExt cx="8358187" cy="2263775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7000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5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1"/>
                      <a:pt x="154" y="219"/>
                      <a:pt x="275" y="219"/>
                    </a:cubicBezTo>
                    <a:cubicBezTo>
                      <a:pt x="395" y="219"/>
                      <a:pt x="494" y="121"/>
                      <a:pt x="494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5" y="27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968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5" y="55"/>
                    </a:moveTo>
                    <a:cubicBezTo>
                      <a:pt x="154" y="55"/>
                      <a:pt x="56" y="154"/>
                      <a:pt x="56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5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5" y="5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936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4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121"/>
                      <a:pt x="154" y="219"/>
                      <a:pt x="274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4" y="27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904875" y="2297113"/>
                <a:ext cx="2259014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74" extrusionOk="0">
                    <a:moveTo>
                      <a:pt x="274" y="55"/>
                    </a:moveTo>
                    <a:cubicBezTo>
                      <a:pt x="153" y="55"/>
                      <a:pt x="55" y="154"/>
                      <a:pt x="55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4" y="0"/>
                    </a:cubicBezTo>
                    <a:cubicBezTo>
                      <a:pt x="425" y="0"/>
                      <a:pt x="548" y="123"/>
                      <a:pt x="548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4" y="55"/>
                    </a:cubicBezTo>
                    <a:close/>
                  </a:path>
                </a:pathLst>
              </a:custGeom>
              <a:solidFill>
                <a:srgbClr val="F2F2F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000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5" y="55"/>
                    </a:moveTo>
                    <a:cubicBezTo>
                      <a:pt x="154" y="55"/>
                      <a:pt x="56" y="154"/>
                      <a:pt x="56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5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4" y="274"/>
                      <a:pt x="494" y="274"/>
                      <a:pt x="494" y="274"/>
                    </a:cubicBezTo>
                    <a:cubicBezTo>
                      <a:pt x="494" y="154"/>
                      <a:pt x="395" y="55"/>
                      <a:pt x="275" y="55"/>
                    </a:cubicBezTo>
                    <a:close/>
                  </a:path>
                </a:pathLst>
              </a:custGeom>
              <a:solidFill>
                <a:srgbClr val="474747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968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5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1"/>
                      <a:pt x="154" y="219"/>
                      <a:pt x="275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5" y="275"/>
                    </a:cubicBezTo>
                    <a:close/>
                  </a:path>
                </a:pathLst>
              </a:custGeom>
              <a:solidFill>
                <a:srgbClr val="FB9FA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4968875" y="3425825"/>
                <a:ext cx="2262187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5" extrusionOk="0">
                    <a:moveTo>
                      <a:pt x="275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6" y="121"/>
                      <a:pt x="154" y="219"/>
                      <a:pt x="275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9" y="0"/>
                      <a:pt x="549" y="0"/>
                      <a:pt x="549" y="0"/>
                    </a:cubicBezTo>
                    <a:cubicBezTo>
                      <a:pt x="549" y="152"/>
                      <a:pt x="426" y="275"/>
                      <a:pt x="275" y="275"/>
                    </a:cubicBezTo>
                    <a:close/>
                  </a:path>
                </a:pathLst>
              </a:custGeom>
              <a:solidFill>
                <a:srgbClr val="F1C232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936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4" y="55"/>
                    </a:moveTo>
                    <a:cubicBezTo>
                      <a:pt x="154" y="55"/>
                      <a:pt x="55" y="154"/>
                      <a:pt x="55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4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4" y="55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936875" y="2297113"/>
                <a:ext cx="2262187" cy="112871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74" extrusionOk="0">
                    <a:moveTo>
                      <a:pt x="274" y="55"/>
                    </a:moveTo>
                    <a:cubicBezTo>
                      <a:pt x="154" y="55"/>
                      <a:pt x="55" y="154"/>
                      <a:pt x="55" y="274"/>
                    </a:cubicBezTo>
                    <a:cubicBezTo>
                      <a:pt x="0" y="274"/>
                      <a:pt x="0" y="274"/>
                      <a:pt x="0" y="274"/>
                    </a:cubicBezTo>
                    <a:cubicBezTo>
                      <a:pt x="0" y="123"/>
                      <a:pt x="123" y="0"/>
                      <a:pt x="274" y="0"/>
                    </a:cubicBezTo>
                    <a:cubicBezTo>
                      <a:pt x="426" y="0"/>
                      <a:pt x="549" y="123"/>
                      <a:pt x="549" y="274"/>
                    </a:cubicBezTo>
                    <a:cubicBezTo>
                      <a:pt x="493" y="274"/>
                      <a:pt x="493" y="274"/>
                      <a:pt x="493" y="274"/>
                    </a:cubicBezTo>
                    <a:cubicBezTo>
                      <a:pt x="493" y="154"/>
                      <a:pt x="395" y="55"/>
                      <a:pt x="274" y="55"/>
                    </a:cubicBezTo>
                    <a:close/>
                  </a:path>
                </a:pathLst>
              </a:custGeom>
              <a:solidFill>
                <a:srgbClr val="009999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904875" y="3425825"/>
                <a:ext cx="2259014" cy="1135063"/>
              </a:xfrm>
              <a:custGeom>
                <a:avLst/>
                <a:gdLst/>
                <a:ahLst/>
                <a:cxnLst/>
                <a:rect l="l" t="t" r="r" b="b"/>
                <a:pathLst>
                  <a:path w="548" h="275" extrusionOk="0">
                    <a:moveTo>
                      <a:pt x="274" y="275"/>
                    </a:moveTo>
                    <a:cubicBezTo>
                      <a:pt x="123" y="275"/>
                      <a:pt x="0" y="152"/>
                      <a:pt x="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121"/>
                      <a:pt x="153" y="219"/>
                      <a:pt x="274" y="219"/>
                    </a:cubicBezTo>
                    <a:cubicBezTo>
                      <a:pt x="395" y="219"/>
                      <a:pt x="493" y="121"/>
                      <a:pt x="493" y="0"/>
                    </a:cubicBezTo>
                    <a:cubicBezTo>
                      <a:pt x="548" y="0"/>
                      <a:pt x="548" y="0"/>
                      <a:pt x="548" y="0"/>
                    </a:cubicBezTo>
                    <a:cubicBezTo>
                      <a:pt x="548" y="152"/>
                      <a:pt x="425" y="275"/>
                      <a:pt x="274" y="275"/>
                    </a:cubicBezTo>
                    <a:close/>
                  </a:path>
                </a:pathLst>
              </a:custGeom>
              <a:solidFill>
                <a:srgbClr val="D05A3E"/>
              </a:solidFill>
              <a:ln w="36500" cap="flat" cmpd="sng">
                <a:solidFill>
                  <a:srgbClr val="FFFF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959353" y="2844625"/>
                <a:ext cx="345221" cy="458476"/>
              </a:xfrm>
              <a:custGeom>
                <a:avLst/>
                <a:gdLst/>
                <a:ahLst/>
                <a:cxnLst/>
                <a:rect l="l" t="t" r="r" b="b"/>
                <a:pathLst>
                  <a:path w="169" h="201" extrusionOk="0">
                    <a:moveTo>
                      <a:pt x="113" y="194"/>
                    </a:moveTo>
                    <a:cubicBezTo>
                      <a:pt x="113" y="198"/>
                      <a:pt x="110" y="201"/>
                      <a:pt x="106" y="201"/>
                    </a:cubicBezTo>
                    <a:cubicBezTo>
                      <a:pt x="63" y="201"/>
                      <a:pt x="63" y="201"/>
                      <a:pt x="63" y="201"/>
                    </a:cubicBezTo>
                    <a:cubicBezTo>
                      <a:pt x="59" y="201"/>
                      <a:pt x="56" y="198"/>
                      <a:pt x="56" y="194"/>
                    </a:cubicBezTo>
                    <a:cubicBezTo>
                      <a:pt x="56" y="194"/>
                      <a:pt x="56" y="194"/>
                      <a:pt x="56" y="194"/>
                    </a:cubicBezTo>
                    <a:cubicBezTo>
                      <a:pt x="56" y="190"/>
                      <a:pt x="59" y="187"/>
                      <a:pt x="63" y="187"/>
                    </a:cubicBezTo>
                    <a:cubicBezTo>
                      <a:pt x="106" y="187"/>
                      <a:pt x="106" y="187"/>
                      <a:pt x="106" y="187"/>
                    </a:cubicBezTo>
                    <a:cubicBezTo>
                      <a:pt x="110" y="187"/>
                      <a:pt x="113" y="190"/>
                      <a:pt x="113" y="194"/>
                    </a:cubicBezTo>
                    <a:close/>
                    <a:moveTo>
                      <a:pt x="113" y="176"/>
                    </a:moveTo>
                    <a:cubicBezTo>
                      <a:pt x="113" y="172"/>
                      <a:pt x="110" y="169"/>
                      <a:pt x="106" y="169"/>
                    </a:cubicBezTo>
                    <a:cubicBezTo>
                      <a:pt x="63" y="169"/>
                      <a:pt x="63" y="169"/>
                      <a:pt x="63" y="169"/>
                    </a:cubicBezTo>
                    <a:cubicBezTo>
                      <a:pt x="59" y="169"/>
                      <a:pt x="56" y="172"/>
                      <a:pt x="56" y="176"/>
                    </a:cubicBezTo>
                    <a:cubicBezTo>
                      <a:pt x="56" y="176"/>
                      <a:pt x="56" y="176"/>
                      <a:pt x="56" y="176"/>
                    </a:cubicBezTo>
                    <a:cubicBezTo>
                      <a:pt x="56" y="180"/>
                      <a:pt x="59" y="183"/>
                      <a:pt x="63" y="183"/>
                    </a:cubicBezTo>
                    <a:cubicBezTo>
                      <a:pt x="106" y="183"/>
                      <a:pt x="106" y="183"/>
                      <a:pt x="106" y="183"/>
                    </a:cubicBezTo>
                    <a:cubicBezTo>
                      <a:pt x="110" y="183"/>
                      <a:pt x="113" y="180"/>
                      <a:pt x="113" y="176"/>
                    </a:cubicBezTo>
                    <a:close/>
                    <a:moveTo>
                      <a:pt x="91" y="99"/>
                    </a:moveTo>
                    <a:cubicBezTo>
                      <a:pt x="82" y="99"/>
                      <a:pt x="82" y="99"/>
                      <a:pt x="82" y="99"/>
                    </a:cubicBezTo>
                    <a:cubicBezTo>
                      <a:pt x="78" y="99"/>
                      <a:pt x="78" y="99"/>
                      <a:pt x="78" y="99"/>
                    </a:cubicBezTo>
                    <a:cubicBezTo>
                      <a:pt x="78" y="165"/>
                      <a:pt x="78" y="165"/>
                      <a:pt x="78" y="165"/>
                    </a:cubicBezTo>
                    <a:cubicBezTo>
                      <a:pt x="80" y="165"/>
                      <a:pt x="82" y="165"/>
                      <a:pt x="84" y="165"/>
                    </a:cubicBezTo>
                    <a:cubicBezTo>
                      <a:pt x="84" y="165"/>
                      <a:pt x="84" y="165"/>
                      <a:pt x="84" y="165"/>
                    </a:cubicBezTo>
                    <a:cubicBezTo>
                      <a:pt x="84" y="165"/>
                      <a:pt x="84" y="165"/>
                      <a:pt x="85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5" y="165"/>
                      <a:pt x="85" y="165"/>
                      <a:pt x="85" y="165"/>
                    </a:cubicBezTo>
                    <a:cubicBezTo>
                      <a:pt x="87" y="165"/>
                      <a:pt x="89" y="165"/>
                      <a:pt x="91" y="165"/>
                    </a:cubicBezTo>
                    <a:lnTo>
                      <a:pt x="91" y="99"/>
                    </a:lnTo>
                    <a:close/>
                    <a:moveTo>
                      <a:pt x="61" y="72"/>
                    </a:moveTo>
                    <a:cubicBezTo>
                      <a:pt x="56" y="72"/>
                      <a:pt x="51" y="77"/>
                      <a:pt x="51" y="82"/>
                    </a:cubicBezTo>
                    <a:cubicBezTo>
                      <a:pt x="51" y="88"/>
                      <a:pt x="56" y="92"/>
                      <a:pt x="61" y="92"/>
                    </a:cubicBezTo>
                    <a:cubicBezTo>
                      <a:pt x="71" y="92"/>
                      <a:pt x="71" y="92"/>
                      <a:pt x="71" y="92"/>
                    </a:cubicBezTo>
                    <a:cubicBezTo>
                      <a:pt x="71" y="82"/>
                      <a:pt x="71" y="82"/>
                      <a:pt x="71" y="82"/>
                    </a:cubicBezTo>
                    <a:cubicBezTo>
                      <a:pt x="71" y="77"/>
                      <a:pt x="67" y="72"/>
                      <a:pt x="61" y="72"/>
                    </a:cubicBezTo>
                    <a:close/>
                    <a:moveTo>
                      <a:pt x="118" y="82"/>
                    </a:moveTo>
                    <a:cubicBezTo>
                      <a:pt x="118" y="77"/>
                      <a:pt x="114" y="72"/>
                      <a:pt x="108" y="72"/>
                    </a:cubicBezTo>
                    <a:cubicBezTo>
                      <a:pt x="102" y="72"/>
                      <a:pt x="98" y="77"/>
                      <a:pt x="98" y="82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8" y="92"/>
                      <a:pt x="108" y="92"/>
                      <a:pt x="108" y="92"/>
                    </a:cubicBezTo>
                    <a:cubicBezTo>
                      <a:pt x="114" y="92"/>
                      <a:pt x="118" y="88"/>
                      <a:pt x="118" y="82"/>
                    </a:cubicBezTo>
                    <a:close/>
                    <a:moveTo>
                      <a:pt x="140" y="64"/>
                    </a:moveTo>
                    <a:cubicBezTo>
                      <a:pt x="136" y="46"/>
                      <a:pt x="114" y="27"/>
                      <a:pt x="85" y="27"/>
                    </a:cubicBezTo>
                    <a:cubicBezTo>
                      <a:pt x="55" y="27"/>
                      <a:pt x="33" y="46"/>
                      <a:pt x="29" y="64"/>
                    </a:cubicBezTo>
                    <a:cubicBezTo>
                      <a:pt x="25" y="78"/>
                      <a:pt x="28" y="90"/>
                      <a:pt x="35" y="103"/>
                    </a:cubicBezTo>
                    <a:cubicBezTo>
                      <a:pt x="41" y="114"/>
                      <a:pt x="47" y="124"/>
                      <a:pt x="52" y="135"/>
                    </a:cubicBezTo>
                    <a:cubicBezTo>
                      <a:pt x="55" y="142"/>
                      <a:pt x="56" y="151"/>
                      <a:pt x="57" y="157"/>
                    </a:cubicBezTo>
                    <a:cubicBezTo>
                      <a:pt x="59" y="163"/>
                      <a:pt x="61" y="165"/>
                      <a:pt x="67" y="165"/>
                    </a:cubicBezTo>
                    <a:cubicBezTo>
                      <a:pt x="69" y="165"/>
                      <a:pt x="70" y="165"/>
                      <a:pt x="71" y="165"/>
                    </a:cubicBezTo>
                    <a:cubicBezTo>
                      <a:pt x="71" y="99"/>
                      <a:pt x="71" y="99"/>
                      <a:pt x="71" y="99"/>
                    </a:cubicBezTo>
                    <a:cubicBezTo>
                      <a:pt x="61" y="99"/>
                      <a:pt x="61" y="99"/>
                      <a:pt x="61" y="99"/>
                    </a:cubicBezTo>
                    <a:cubicBezTo>
                      <a:pt x="57" y="99"/>
                      <a:pt x="53" y="97"/>
                      <a:pt x="49" y="94"/>
                    </a:cubicBezTo>
                    <a:cubicBezTo>
                      <a:pt x="46" y="91"/>
                      <a:pt x="44" y="87"/>
                      <a:pt x="44" y="82"/>
                    </a:cubicBezTo>
                    <a:cubicBezTo>
                      <a:pt x="44" y="78"/>
                      <a:pt x="46" y="74"/>
                      <a:pt x="49" y="70"/>
                    </a:cubicBezTo>
                    <a:cubicBezTo>
                      <a:pt x="53" y="67"/>
                      <a:pt x="57" y="66"/>
                      <a:pt x="61" y="66"/>
                    </a:cubicBezTo>
                    <a:cubicBezTo>
                      <a:pt x="70" y="66"/>
                      <a:pt x="78" y="73"/>
                      <a:pt x="78" y="82"/>
                    </a:cubicBezTo>
                    <a:cubicBezTo>
                      <a:pt x="78" y="82"/>
                      <a:pt x="78" y="82"/>
                      <a:pt x="78" y="82"/>
                    </a:cubicBezTo>
                    <a:cubicBezTo>
                      <a:pt x="78" y="92"/>
                      <a:pt x="78" y="92"/>
                      <a:pt x="78" y="92"/>
                    </a:cubicBezTo>
                    <a:cubicBezTo>
                      <a:pt x="82" y="92"/>
                      <a:pt x="82" y="92"/>
                      <a:pt x="82" y="92"/>
                    </a:cubicBezTo>
                    <a:cubicBezTo>
                      <a:pt x="91" y="92"/>
                      <a:pt x="91" y="92"/>
                      <a:pt x="91" y="92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82"/>
                      <a:pt x="91" y="82"/>
                      <a:pt x="91" y="82"/>
                    </a:cubicBezTo>
                    <a:cubicBezTo>
                      <a:pt x="91" y="78"/>
                      <a:pt x="93" y="73"/>
                      <a:pt x="96" y="70"/>
                    </a:cubicBezTo>
                    <a:cubicBezTo>
                      <a:pt x="99" y="67"/>
                      <a:pt x="103" y="66"/>
                      <a:pt x="108" y="66"/>
                    </a:cubicBezTo>
                    <a:cubicBezTo>
                      <a:pt x="112" y="66"/>
                      <a:pt x="117" y="67"/>
                      <a:pt x="120" y="70"/>
                    </a:cubicBezTo>
                    <a:cubicBezTo>
                      <a:pt x="123" y="74"/>
                      <a:pt x="125" y="78"/>
                      <a:pt x="125" y="82"/>
                    </a:cubicBezTo>
                    <a:cubicBezTo>
                      <a:pt x="125" y="87"/>
                      <a:pt x="123" y="91"/>
                      <a:pt x="120" y="94"/>
                    </a:cubicBezTo>
                    <a:cubicBezTo>
                      <a:pt x="117" y="97"/>
                      <a:pt x="112" y="99"/>
                      <a:pt x="108" y="99"/>
                    </a:cubicBezTo>
                    <a:cubicBezTo>
                      <a:pt x="98" y="99"/>
                      <a:pt x="98" y="99"/>
                      <a:pt x="98" y="99"/>
                    </a:cubicBezTo>
                    <a:cubicBezTo>
                      <a:pt x="98" y="165"/>
                      <a:pt x="98" y="165"/>
                      <a:pt x="98" y="165"/>
                    </a:cubicBezTo>
                    <a:cubicBezTo>
                      <a:pt x="99" y="165"/>
                      <a:pt x="101" y="165"/>
                      <a:pt x="102" y="165"/>
                    </a:cubicBezTo>
                    <a:cubicBezTo>
                      <a:pt x="108" y="165"/>
                      <a:pt x="110" y="163"/>
                      <a:pt x="112" y="157"/>
                    </a:cubicBezTo>
                    <a:cubicBezTo>
                      <a:pt x="113" y="151"/>
                      <a:pt x="114" y="142"/>
                      <a:pt x="117" y="135"/>
                    </a:cubicBezTo>
                    <a:cubicBezTo>
                      <a:pt x="122" y="124"/>
                      <a:pt x="128" y="114"/>
                      <a:pt x="134" y="103"/>
                    </a:cubicBezTo>
                    <a:cubicBezTo>
                      <a:pt x="141" y="90"/>
                      <a:pt x="144" y="78"/>
                      <a:pt x="140" y="64"/>
                    </a:cubicBezTo>
                    <a:close/>
                    <a:moveTo>
                      <a:pt x="91" y="6"/>
                    </a:moveTo>
                    <a:cubicBezTo>
                      <a:pt x="91" y="2"/>
                      <a:pt x="88" y="0"/>
                      <a:pt x="85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1" y="0"/>
                      <a:pt x="78" y="2"/>
                      <a:pt x="78" y="6"/>
                    </a:cubicBezTo>
                    <a:cubicBezTo>
                      <a:pt x="78" y="17"/>
                      <a:pt x="78" y="17"/>
                      <a:pt x="78" y="17"/>
                    </a:cubicBezTo>
                    <a:cubicBezTo>
                      <a:pt x="78" y="20"/>
                      <a:pt x="81" y="23"/>
                      <a:pt x="85" y="23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88" y="23"/>
                      <a:pt x="91" y="20"/>
                      <a:pt x="91" y="17"/>
                    </a:cubicBezTo>
                    <a:lnTo>
                      <a:pt x="91" y="6"/>
                    </a:lnTo>
                    <a:close/>
                    <a:moveTo>
                      <a:pt x="125" y="16"/>
                    </a:moveTo>
                    <a:cubicBezTo>
                      <a:pt x="126" y="13"/>
                      <a:pt x="125" y="9"/>
                      <a:pt x="122" y="7"/>
                    </a:cubicBezTo>
                    <a:cubicBezTo>
                      <a:pt x="122" y="7"/>
                      <a:pt x="122" y="7"/>
                      <a:pt x="122" y="7"/>
                    </a:cubicBezTo>
                    <a:cubicBezTo>
                      <a:pt x="119" y="6"/>
                      <a:pt x="116" y="7"/>
                      <a:pt x="114" y="1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7" y="23"/>
                      <a:pt x="108" y="27"/>
                      <a:pt x="111" y="28"/>
                    </a:cubicBezTo>
                    <a:cubicBezTo>
                      <a:pt x="111" y="28"/>
                      <a:pt x="111" y="28"/>
                      <a:pt x="111" y="28"/>
                    </a:cubicBezTo>
                    <a:cubicBezTo>
                      <a:pt x="114" y="30"/>
                      <a:pt x="118" y="29"/>
                      <a:pt x="119" y="26"/>
                    </a:cubicBezTo>
                    <a:lnTo>
                      <a:pt x="125" y="16"/>
                    </a:lnTo>
                    <a:close/>
                    <a:moveTo>
                      <a:pt x="150" y="36"/>
                    </a:moveTo>
                    <a:cubicBezTo>
                      <a:pt x="152" y="33"/>
                      <a:pt x="153" y="29"/>
                      <a:pt x="150" y="27"/>
                    </a:cubicBezTo>
                    <a:cubicBezTo>
                      <a:pt x="150" y="27"/>
                      <a:pt x="150" y="27"/>
                      <a:pt x="150" y="27"/>
                    </a:cubicBezTo>
                    <a:cubicBezTo>
                      <a:pt x="148" y="24"/>
                      <a:pt x="144" y="24"/>
                      <a:pt x="142" y="26"/>
                    </a:cubicBezTo>
                    <a:cubicBezTo>
                      <a:pt x="133" y="34"/>
                      <a:pt x="133" y="34"/>
                      <a:pt x="133" y="34"/>
                    </a:cubicBezTo>
                    <a:cubicBezTo>
                      <a:pt x="131" y="36"/>
                      <a:pt x="130" y="40"/>
                      <a:pt x="133" y="43"/>
                    </a:cubicBezTo>
                    <a:cubicBezTo>
                      <a:pt x="133" y="43"/>
                      <a:pt x="133" y="43"/>
                      <a:pt x="133" y="43"/>
                    </a:cubicBezTo>
                    <a:cubicBezTo>
                      <a:pt x="135" y="45"/>
                      <a:pt x="139" y="45"/>
                      <a:pt x="141" y="43"/>
                    </a:cubicBezTo>
                    <a:lnTo>
                      <a:pt x="150" y="36"/>
                    </a:lnTo>
                    <a:close/>
                    <a:moveTo>
                      <a:pt x="163" y="66"/>
                    </a:moveTo>
                    <a:cubicBezTo>
                      <a:pt x="166" y="65"/>
                      <a:pt x="169" y="62"/>
                      <a:pt x="168" y="59"/>
                    </a:cubicBezTo>
                    <a:cubicBezTo>
                      <a:pt x="168" y="59"/>
                      <a:pt x="168" y="59"/>
                      <a:pt x="168" y="59"/>
                    </a:cubicBezTo>
                    <a:cubicBezTo>
                      <a:pt x="167" y="55"/>
                      <a:pt x="164" y="53"/>
                      <a:pt x="161" y="54"/>
                    </a:cubicBezTo>
                    <a:cubicBezTo>
                      <a:pt x="150" y="56"/>
                      <a:pt x="150" y="56"/>
                      <a:pt x="150" y="56"/>
                    </a:cubicBezTo>
                    <a:cubicBezTo>
                      <a:pt x="146" y="56"/>
                      <a:pt x="144" y="59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5" y="66"/>
                      <a:pt x="149" y="68"/>
                      <a:pt x="152" y="68"/>
                    </a:cubicBezTo>
                    <a:lnTo>
                      <a:pt x="163" y="66"/>
                    </a:lnTo>
                    <a:close/>
                    <a:moveTo>
                      <a:pt x="160" y="98"/>
                    </a:moveTo>
                    <a:cubicBezTo>
                      <a:pt x="164" y="99"/>
                      <a:pt x="167" y="97"/>
                      <a:pt x="167" y="94"/>
                    </a:cubicBezTo>
                    <a:cubicBezTo>
                      <a:pt x="167" y="94"/>
                      <a:pt x="167" y="94"/>
                      <a:pt x="167" y="94"/>
                    </a:cubicBezTo>
                    <a:cubicBezTo>
                      <a:pt x="168" y="90"/>
                      <a:pt x="166" y="87"/>
                      <a:pt x="163" y="86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48" y="84"/>
                      <a:pt x="145" y="86"/>
                      <a:pt x="144" y="89"/>
                    </a:cubicBezTo>
                    <a:cubicBezTo>
                      <a:pt x="144" y="89"/>
                      <a:pt x="144" y="89"/>
                      <a:pt x="144" y="89"/>
                    </a:cubicBezTo>
                    <a:cubicBezTo>
                      <a:pt x="144" y="92"/>
                      <a:pt x="146" y="96"/>
                      <a:pt x="149" y="96"/>
                    </a:cubicBezTo>
                    <a:lnTo>
                      <a:pt x="160" y="98"/>
                    </a:lnTo>
                    <a:close/>
                    <a:moveTo>
                      <a:pt x="49" y="26"/>
                    </a:moveTo>
                    <a:cubicBezTo>
                      <a:pt x="51" y="29"/>
                      <a:pt x="54" y="30"/>
                      <a:pt x="57" y="28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60" y="27"/>
                      <a:pt x="61" y="23"/>
                      <a:pt x="60" y="2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3" y="7"/>
                      <a:pt x="49" y="6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3" y="9"/>
                      <a:pt x="42" y="13"/>
                      <a:pt x="44" y="16"/>
                    </a:cubicBezTo>
                    <a:lnTo>
                      <a:pt x="49" y="26"/>
                    </a:lnTo>
                    <a:close/>
                    <a:moveTo>
                      <a:pt x="27" y="43"/>
                    </a:moveTo>
                    <a:cubicBezTo>
                      <a:pt x="30" y="45"/>
                      <a:pt x="33" y="45"/>
                      <a:pt x="36" y="43"/>
                    </a:cubicBezTo>
                    <a:cubicBezTo>
                      <a:pt x="36" y="43"/>
                      <a:pt x="36" y="43"/>
                      <a:pt x="36" y="43"/>
                    </a:cubicBezTo>
                    <a:cubicBezTo>
                      <a:pt x="38" y="40"/>
                      <a:pt x="38" y="36"/>
                      <a:pt x="35" y="34"/>
                    </a:cubicBezTo>
                    <a:cubicBezTo>
                      <a:pt x="27" y="26"/>
                      <a:pt x="27" y="26"/>
                      <a:pt x="27" y="26"/>
                    </a:cubicBezTo>
                    <a:cubicBezTo>
                      <a:pt x="24" y="24"/>
                      <a:pt x="20" y="24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6" y="29"/>
                      <a:pt x="16" y="33"/>
                      <a:pt x="19" y="36"/>
                    </a:cubicBezTo>
                    <a:lnTo>
                      <a:pt x="27" y="43"/>
                    </a:lnTo>
                    <a:close/>
                    <a:moveTo>
                      <a:pt x="16" y="68"/>
                    </a:moveTo>
                    <a:cubicBezTo>
                      <a:pt x="20" y="68"/>
                      <a:pt x="23" y="66"/>
                      <a:pt x="24" y="63"/>
                    </a:cubicBezTo>
                    <a:cubicBezTo>
                      <a:pt x="24" y="63"/>
                      <a:pt x="24" y="63"/>
                      <a:pt x="24" y="63"/>
                    </a:cubicBezTo>
                    <a:cubicBezTo>
                      <a:pt x="24" y="59"/>
                      <a:pt x="22" y="56"/>
                      <a:pt x="19" y="5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4" y="53"/>
                      <a:pt x="1" y="55"/>
                      <a:pt x="0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2"/>
                      <a:pt x="2" y="65"/>
                      <a:pt x="5" y="66"/>
                    </a:cubicBezTo>
                    <a:lnTo>
                      <a:pt x="16" y="68"/>
                    </a:lnTo>
                    <a:close/>
                    <a:moveTo>
                      <a:pt x="19" y="96"/>
                    </a:moveTo>
                    <a:cubicBezTo>
                      <a:pt x="22" y="96"/>
                      <a:pt x="25" y="92"/>
                      <a:pt x="24" y="89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3" y="86"/>
                      <a:pt x="20" y="84"/>
                      <a:pt x="17" y="84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2" y="87"/>
                      <a:pt x="0" y="90"/>
                      <a:pt x="1" y="94"/>
                    </a:cubicBezTo>
                    <a:cubicBezTo>
                      <a:pt x="1" y="94"/>
                      <a:pt x="1" y="94"/>
                      <a:pt x="1" y="94"/>
                    </a:cubicBezTo>
                    <a:cubicBezTo>
                      <a:pt x="1" y="97"/>
                      <a:pt x="5" y="99"/>
                      <a:pt x="8" y="98"/>
                    </a:cubicBezTo>
                    <a:lnTo>
                      <a:pt x="19" y="96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5779926" y="3076734"/>
                <a:ext cx="640104" cy="647682"/>
              </a:xfrm>
              <a:custGeom>
                <a:avLst/>
                <a:gdLst/>
                <a:ahLst/>
                <a:cxnLst/>
                <a:rect l="l" t="t" r="r" b="b"/>
                <a:pathLst>
                  <a:path w="235" h="157" extrusionOk="0">
                    <a:moveTo>
                      <a:pt x="187" y="15"/>
                    </a:moveTo>
                    <a:cubicBezTo>
                      <a:pt x="209" y="70"/>
                      <a:pt x="209" y="70"/>
                      <a:pt x="209" y="70"/>
                    </a:cubicBezTo>
                    <a:cubicBezTo>
                      <a:pt x="182" y="81"/>
                      <a:pt x="182" y="81"/>
                      <a:pt x="182" y="81"/>
                    </a:cubicBezTo>
                    <a:cubicBezTo>
                      <a:pt x="167" y="69"/>
                      <a:pt x="123" y="31"/>
                      <a:pt x="119" y="30"/>
                    </a:cubicBezTo>
                    <a:cubicBezTo>
                      <a:pt x="116" y="30"/>
                      <a:pt x="102" y="35"/>
                      <a:pt x="101" y="36"/>
                    </a:cubicBezTo>
                    <a:cubicBezTo>
                      <a:pt x="101" y="36"/>
                      <a:pt x="93" y="38"/>
                      <a:pt x="85" y="38"/>
                    </a:cubicBezTo>
                    <a:cubicBezTo>
                      <a:pt x="82" y="38"/>
                      <a:pt x="79" y="38"/>
                      <a:pt x="77" y="37"/>
                    </a:cubicBezTo>
                    <a:cubicBezTo>
                      <a:pt x="76" y="35"/>
                      <a:pt x="75" y="34"/>
                      <a:pt x="75" y="33"/>
                    </a:cubicBezTo>
                    <a:cubicBezTo>
                      <a:pt x="75" y="30"/>
                      <a:pt x="78" y="27"/>
                      <a:pt x="80" y="26"/>
                    </a:cubicBezTo>
                    <a:cubicBezTo>
                      <a:pt x="92" y="20"/>
                      <a:pt x="123" y="8"/>
                      <a:pt x="126" y="8"/>
                    </a:cubicBezTo>
                    <a:cubicBezTo>
                      <a:pt x="126" y="8"/>
                      <a:pt x="126" y="8"/>
                      <a:pt x="126" y="8"/>
                    </a:cubicBezTo>
                    <a:cubicBezTo>
                      <a:pt x="134" y="8"/>
                      <a:pt x="181" y="14"/>
                      <a:pt x="187" y="15"/>
                    </a:cubicBezTo>
                    <a:close/>
                    <a:moveTo>
                      <a:pt x="206" y="0"/>
                    </a:moveTo>
                    <a:cubicBezTo>
                      <a:pt x="206" y="0"/>
                      <a:pt x="205" y="0"/>
                      <a:pt x="204" y="0"/>
                    </a:cubicBezTo>
                    <a:cubicBezTo>
                      <a:pt x="195" y="4"/>
                      <a:pt x="195" y="4"/>
                      <a:pt x="195" y="4"/>
                    </a:cubicBezTo>
                    <a:cubicBezTo>
                      <a:pt x="194" y="4"/>
                      <a:pt x="193" y="5"/>
                      <a:pt x="192" y="7"/>
                    </a:cubicBezTo>
                    <a:cubicBezTo>
                      <a:pt x="191" y="8"/>
                      <a:pt x="191" y="10"/>
                      <a:pt x="192" y="12"/>
                    </a:cubicBezTo>
                    <a:cubicBezTo>
                      <a:pt x="214" y="69"/>
                      <a:pt x="214" y="69"/>
                      <a:pt x="214" y="69"/>
                    </a:cubicBezTo>
                    <a:cubicBezTo>
                      <a:pt x="216" y="72"/>
                      <a:pt x="219" y="74"/>
                      <a:pt x="222" y="72"/>
                    </a:cubicBezTo>
                    <a:cubicBezTo>
                      <a:pt x="231" y="69"/>
                      <a:pt x="231" y="69"/>
                      <a:pt x="231" y="69"/>
                    </a:cubicBezTo>
                    <a:cubicBezTo>
                      <a:pt x="233" y="68"/>
                      <a:pt x="234" y="67"/>
                      <a:pt x="235" y="66"/>
                    </a:cubicBezTo>
                    <a:cubicBezTo>
                      <a:pt x="235" y="64"/>
                      <a:pt x="235" y="62"/>
                      <a:pt x="235" y="61"/>
                    </a:cubicBezTo>
                    <a:cubicBezTo>
                      <a:pt x="212" y="4"/>
                      <a:pt x="212" y="4"/>
                      <a:pt x="212" y="4"/>
                    </a:cubicBezTo>
                    <a:cubicBezTo>
                      <a:pt x="211" y="1"/>
                      <a:pt x="209" y="0"/>
                      <a:pt x="206" y="0"/>
                    </a:cubicBezTo>
                    <a:close/>
                    <a:moveTo>
                      <a:pt x="0" y="78"/>
                    </a:moveTo>
                    <a:cubicBezTo>
                      <a:pt x="0" y="80"/>
                      <a:pt x="0" y="82"/>
                      <a:pt x="1" y="83"/>
                    </a:cubicBezTo>
                    <a:cubicBezTo>
                      <a:pt x="2" y="84"/>
                      <a:pt x="4" y="85"/>
                      <a:pt x="5" y="85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18" y="86"/>
                      <a:pt x="21" y="83"/>
                      <a:pt x="22" y="80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4"/>
                      <a:pt x="26" y="12"/>
                      <a:pt x="25" y="11"/>
                    </a:cubicBezTo>
                    <a:cubicBezTo>
                      <a:pt x="24" y="10"/>
                      <a:pt x="22" y="9"/>
                      <a:pt x="21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8"/>
                      <a:pt x="5" y="11"/>
                      <a:pt x="5" y="14"/>
                    </a:cubicBezTo>
                    <a:lnTo>
                      <a:pt x="0" y="78"/>
                    </a:lnTo>
                    <a:close/>
                    <a:moveTo>
                      <a:pt x="97" y="136"/>
                    </a:moveTo>
                    <a:cubicBezTo>
                      <a:pt x="96" y="134"/>
                      <a:pt x="95" y="132"/>
                      <a:pt x="93" y="130"/>
                    </a:cubicBezTo>
                    <a:cubicBezTo>
                      <a:pt x="89" y="127"/>
                      <a:pt x="85" y="127"/>
                      <a:pt x="81" y="132"/>
                    </a:cubicBezTo>
                    <a:cubicBezTo>
                      <a:pt x="77" y="137"/>
                      <a:pt x="77" y="137"/>
                      <a:pt x="77" y="137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2" y="142"/>
                      <a:pt x="72" y="142"/>
                      <a:pt x="72" y="142"/>
                    </a:cubicBezTo>
                    <a:cubicBezTo>
                      <a:pt x="67" y="149"/>
                      <a:pt x="72" y="154"/>
                      <a:pt x="74" y="155"/>
                    </a:cubicBezTo>
                    <a:cubicBezTo>
                      <a:pt x="75" y="156"/>
                      <a:pt x="77" y="157"/>
                      <a:pt x="79" y="157"/>
                    </a:cubicBezTo>
                    <a:cubicBezTo>
                      <a:pt x="81" y="157"/>
                      <a:pt x="84" y="156"/>
                      <a:pt x="86" y="153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2" y="145"/>
                      <a:pt x="92" y="145"/>
                      <a:pt x="92" y="145"/>
                    </a:cubicBezTo>
                    <a:cubicBezTo>
                      <a:pt x="94" y="143"/>
                      <a:pt x="94" y="143"/>
                      <a:pt x="94" y="143"/>
                    </a:cubicBezTo>
                    <a:cubicBezTo>
                      <a:pt x="96" y="140"/>
                      <a:pt x="97" y="138"/>
                      <a:pt x="97" y="136"/>
                    </a:cubicBezTo>
                    <a:close/>
                    <a:moveTo>
                      <a:pt x="51" y="132"/>
                    </a:moveTo>
                    <a:cubicBezTo>
                      <a:pt x="47" y="136"/>
                      <a:pt x="48" y="139"/>
                      <a:pt x="53" y="143"/>
                    </a:cubicBezTo>
                    <a:cubicBezTo>
                      <a:pt x="57" y="147"/>
                      <a:pt x="62" y="146"/>
                      <a:pt x="65" y="142"/>
                    </a:cubicBezTo>
                    <a:cubicBezTo>
                      <a:pt x="76" y="128"/>
                      <a:pt x="76" y="128"/>
                      <a:pt x="76" y="128"/>
                    </a:cubicBezTo>
                    <a:cubicBezTo>
                      <a:pt x="82" y="122"/>
                      <a:pt x="77" y="117"/>
                      <a:pt x="75" y="116"/>
                    </a:cubicBezTo>
                    <a:cubicBezTo>
                      <a:pt x="71" y="112"/>
                      <a:pt x="67" y="113"/>
                      <a:pt x="63" y="117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7" y="125"/>
                      <a:pt x="57" y="125"/>
                      <a:pt x="57" y="125"/>
                    </a:cubicBezTo>
                    <a:cubicBezTo>
                      <a:pt x="56" y="126"/>
                      <a:pt x="56" y="126"/>
                      <a:pt x="56" y="126"/>
                    </a:cubicBezTo>
                    <a:lnTo>
                      <a:pt x="51" y="132"/>
                    </a:lnTo>
                    <a:close/>
                    <a:moveTo>
                      <a:pt x="34" y="116"/>
                    </a:moveTo>
                    <a:cubicBezTo>
                      <a:pt x="33" y="118"/>
                      <a:pt x="32" y="120"/>
                      <a:pt x="32" y="123"/>
                    </a:cubicBezTo>
                    <a:cubicBezTo>
                      <a:pt x="33" y="125"/>
                      <a:pt x="34" y="127"/>
                      <a:pt x="36" y="128"/>
                    </a:cubicBezTo>
                    <a:cubicBezTo>
                      <a:pt x="40" y="132"/>
                      <a:pt x="44" y="131"/>
                      <a:pt x="48" y="127"/>
                    </a:cubicBezTo>
                    <a:cubicBezTo>
                      <a:pt x="60" y="112"/>
                      <a:pt x="60" y="112"/>
                      <a:pt x="60" y="112"/>
                    </a:cubicBezTo>
                    <a:cubicBezTo>
                      <a:pt x="62" y="110"/>
                      <a:pt x="63" y="108"/>
                      <a:pt x="62" y="105"/>
                    </a:cubicBezTo>
                    <a:cubicBezTo>
                      <a:pt x="62" y="103"/>
                      <a:pt x="61" y="101"/>
                      <a:pt x="59" y="100"/>
                    </a:cubicBezTo>
                    <a:cubicBezTo>
                      <a:pt x="55" y="96"/>
                      <a:pt x="50" y="97"/>
                      <a:pt x="47" y="101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1" y="109"/>
                      <a:pt x="41" y="109"/>
                      <a:pt x="41" y="109"/>
                    </a:cubicBezTo>
                    <a:cubicBezTo>
                      <a:pt x="40" y="109"/>
                      <a:pt x="40" y="109"/>
                      <a:pt x="40" y="109"/>
                    </a:cubicBezTo>
                    <a:lnTo>
                      <a:pt x="34" y="116"/>
                    </a:lnTo>
                    <a:close/>
                    <a:moveTo>
                      <a:pt x="32" y="110"/>
                    </a:move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0"/>
                      <a:pt x="44" y="85"/>
                      <a:pt x="43" y="83"/>
                    </a:cubicBezTo>
                    <a:cubicBezTo>
                      <a:pt x="38" y="80"/>
                      <a:pt x="34" y="81"/>
                      <a:pt x="31" y="85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7" y="90"/>
                      <a:pt x="27" y="90"/>
                      <a:pt x="27" y="90"/>
                    </a:cubicBezTo>
                    <a:cubicBezTo>
                      <a:pt x="26" y="91"/>
                      <a:pt x="26" y="91"/>
                      <a:pt x="26" y="91"/>
                    </a:cubicBezTo>
                    <a:cubicBezTo>
                      <a:pt x="20" y="97"/>
                      <a:pt x="20" y="97"/>
                      <a:pt x="20" y="97"/>
                    </a:cubicBezTo>
                    <a:cubicBezTo>
                      <a:pt x="18" y="100"/>
                      <a:pt x="17" y="102"/>
                      <a:pt x="18" y="104"/>
                    </a:cubicBezTo>
                    <a:cubicBezTo>
                      <a:pt x="18" y="107"/>
                      <a:pt x="19" y="108"/>
                      <a:pt x="20" y="109"/>
                    </a:cubicBezTo>
                    <a:cubicBezTo>
                      <a:pt x="22" y="111"/>
                      <a:pt x="25" y="113"/>
                      <a:pt x="27" y="113"/>
                    </a:cubicBezTo>
                    <a:cubicBezTo>
                      <a:pt x="29" y="113"/>
                      <a:pt x="30" y="112"/>
                      <a:pt x="32" y="110"/>
                    </a:cubicBezTo>
                    <a:close/>
                    <a:moveTo>
                      <a:pt x="178" y="98"/>
                    </a:moveTo>
                    <a:cubicBezTo>
                      <a:pt x="181" y="95"/>
                      <a:pt x="183" y="90"/>
                      <a:pt x="177" y="85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51" y="62"/>
                      <a:pt x="124" y="40"/>
                      <a:pt x="119" y="36"/>
                    </a:cubicBezTo>
                    <a:cubicBezTo>
                      <a:pt x="116" y="37"/>
                      <a:pt x="109" y="39"/>
                      <a:pt x="103" y="41"/>
                    </a:cubicBezTo>
                    <a:cubicBezTo>
                      <a:pt x="103" y="41"/>
                      <a:pt x="103" y="41"/>
                      <a:pt x="103" y="41"/>
                    </a:cubicBezTo>
                    <a:cubicBezTo>
                      <a:pt x="102" y="41"/>
                      <a:pt x="93" y="44"/>
                      <a:pt x="85" y="44"/>
                    </a:cubicBezTo>
                    <a:cubicBezTo>
                      <a:pt x="81" y="44"/>
                      <a:pt x="77" y="43"/>
                      <a:pt x="74" y="41"/>
                    </a:cubicBezTo>
                    <a:cubicBezTo>
                      <a:pt x="70" y="38"/>
                      <a:pt x="69" y="34"/>
                      <a:pt x="69" y="32"/>
                    </a:cubicBezTo>
                    <a:cubicBezTo>
                      <a:pt x="69" y="27"/>
                      <a:pt x="74" y="23"/>
                      <a:pt x="77" y="21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31" y="76"/>
                      <a:pt x="35" y="76"/>
                      <a:pt x="37" y="76"/>
                    </a:cubicBezTo>
                    <a:cubicBezTo>
                      <a:pt x="40" y="76"/>
                      <a:pt x="43" y="77"/>
                      <a:pt x="46" y="79"/>
                    </a:cubicBezTo>
                    <a:cubicBezTo>
                      <a:pt x="50" y="83"/>
                      <a:pt x="52" y="87"/>
                      <a:pt x="52" y="92"/>
                    </a:cubicBezTo>
                    <a:cubicBezTo>
                      <a:pt x="55" y="91"/>
                      <a:pt x="59" y="93"/>
                      <a:pt x="62" y="95"/>
                    </a:cubicBezTo>
                    <a:cubicBezTo>
                      <a:pt x="67" y="99"/>
                      <a:pt x="69" y="103"/>
                      <a:pt x="68" y="108"/>
                    </a:cubicBezTo>
                    <a:cubicBezTo>
                      <a:pt x="72" y="108"/>
                      <a:pt x="75" y="109"/>
                      <a:pt x="78" y="112"/>
                    </a:cubicBezTo>
                    <a:cubicBezTo>
                      <a:pt x="82" y="115"/>
                      <a:pt x="84" y="119"/>
                      <a:pt x="84" y="123"/>
                    </a:cubicBezTo>
                    <a:cubicBezTo>
                      <a:pt x="88" y="122"/>
                      <a:pt x="93" y="123"/>
                      <a:pt x="96" y="126"/>
                    </a:cubicBezTo>
                    <a:cubicBezTo>
                      <a:pt x="102" y="130"/>
                      <a:pt x="103" y="136"/>
                      <a:pt x="101" y="141"/>
                    </a:cubicBezTo>
                    <a:cubicBezTo>
                      <a:pt x="105" y="145"/>
                      <a:pt x="105" y="145"/>
                      <a:pt x="105" y="145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6" y="145"/>
                      <a:pt x="106" y="145"/>
                      <a:pt x="106" y="145"/>
                    </a:cubicBezTo>
                    <a:cubicBezTo>
                      <a:pt x="108" y="146"/>
                      <a:pt x="109" y="147"/>
                      <a:pt x="111" y="147"/>
                    </a:cubicBezTo>
                    <a:cubicBezTo>
                      <a:pt x="114" y="147"/>
                      <a:pt x="116" y="145"/>
                      <a:pt x="117" y="144"/>
                    </a:cubicBezTo>
                    <a:cubicBezTo>
                      <a:pt x="120" y="140"/>
                      <a:pt x="121" y="138"/>
                      <a:pt x="118" y="134"/>
                    </a:cubicBezTo>
                    <a:cubicBezTo>
                      <a:pt x="118" y="134"/>
                      <a:pt x="118" y="134"/>
                      <a:pt x="118" y="134"/>
                    </a:cubicBezTo>
                    <a:cubicBezTo>
                      <a:pt x="98" y="117"/>
                      <a:pt x="98" y="117"/>
                      <a:pt x="98" y="117"/>
                    </a:cubicBezTo>
                    <a:cubicBezTo>
                      <a:pt x="97" y="116"/>
                      <a:pt x="97" y="116"/>
                      <a:pt x="97" y="115"/>
                    </a:cubicBezTo>
                    <a:cubicBezTo>
                      <a:pt x="97" y="114"/>
                      <a:pt x="97" y="113"/>
                      <a:pt x="97" y="113"/>
                    </a:cubicBezTo>
                    <a:cubicBezTo>
                      <a:pt x="99" y="111"/>
                      <a:pt x="101" y="111"/>
                      <a:pt x="102" y="112"/>
                    </a:cubicBezTo>
                    <a:cubicBezTo>
                      <a:pt x="128" y="134"/>
                      <a:pt x="128" y="134"/>
                      <a:pt x="128" y="134"/>
                    </a:cubicBezTo>
                    <a:cubicBezTo>
                      <a:pt x="129" y="135"/>
                      <a:pt x="131" y="135"/>
                      <a:pt x="132" y="135"/>
                    </a:cubicBezTo>
                    <a:cubicBezTo>
                      <a:pt x="135" y="135"/>
                      <a:pt x="138" y="134"/>
                      <a:pt x="140" y="132"/>
                    </a:cubicBezTo>
                    <a:cubicBezTo>
                      <a:pt x="141" y="130"/>
                      <a:pt x="142" y="128"/>
                      <a:pt x="142" y="125"/>
                    </a:cubicBezTo>
                    <a:cubicBezTo>
                      <a:pt x="141" y="123"/>
                      <a:pt x="140" y="121"/>
                      <a:pt x="138" y="119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35" y="117"/>
                      <a:pt x="135" y="117"/>
                      <a:pt x="135" y="117"/>
                    </a:cubicBezTo>
                    <a:cubicBezTo>
                      <a:pt x="120" y="105"/>
                      <a:pt x="120" y="105"/>
                      <a:pt x="120" y="105"/>
                    </a:cubicBezTo>
                    <a:cubicBezTo>
                      <a:pt x="120" y="104"/>
                      <a:pt x="119" y="103"/>
                      <a:pt x="119" y="103"/>
                    </a:cubicBezTo>
                    <a:cubicBezTo>
                      <a:pt x="119" y="102"/>
                      <a:pt x="119" y="101"/>
                      <a:pt x="120" y="100"/>
                    </a:cubicBezTo>
                    <a:cubicBezTo>
                      <a:pt x="121" y="99"/>
                      <a:pt x="123" y="99"/>
                      <a:pt x="124" y="100"/>
                    </a:cubicBezTo>
                    <a:cubicBezTo>
                      <a:pt x="148" y="119"/>
                      <a:pt x="148" y="119"/>
                      <a:pt x="148" y="119"/>
                    </a:cubicBezTo>
                    <a:cubicBezTo>
                      <a:pt x="150" y="121"/>
                      <a:pt x="152" y="121"/>
                      <a:pt x="154" y="121"/>
                    </a:cubicBezTo>
                    <a:cubicBezTo>
                      <a:pt x="156" y="121"/>
                      <a:pt x="159" y="120"/>
                      <a:pt x="162" y="117"/>
                    </a:cubicBezTo>
                    <a:cubicBezTo>
                      <a:pt x="163" y="115"/>
                      <a:pt x="164" y="113"/>
                      <a:pt x="164" y="111"/>
                    </a:cubicBezTo>
                    <a:cubicBezTo>
                      <a:pt x="164" y="108"/>
                      <a:pt x="163" y="106"/>
                      <a:pt x="160" y="104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53" y="99"/>
                      <a:pt x="153" y="99"/>
                      <a:pt x="153" y="99"/>
                    </a:cubicBezTo>
                    <a:cubicBezTo>
                      <a:pt x="141" y="89"/>
                      <a:pt x="141" y="89"/>
                      <a:pt x="141" y="89"/>
                    </a:cubicBezTo>
                    <a:cubicBezTo>
                      <a:pt x="139" y="87"/>
                      <a:pt x="139" y="85"/>
                      <a:pt x="140" y="84"/>
                    </a:cubicBezTo>
                    <a:cubicBezTo>
                      <a:pt x="141" y="83"/>
                      <a:pt x="143" y="83"/>
                      <a:pt x="145" y="84"/>
                    </a:cubicBezTo>
                    <a:cubicBezTo>
                      <a:pt x="165" y="100"/>
                      <a:pt x="165" y="100"/>
                      <a:pt x="165" y="100"/>
                    </a:cubicBezTo>
                    <a:cubicBezTo>
                      <a:pt x="169" y="104"/>
                      <a:pt x="174" y="103"/>
                      <a:pt x="178" y="98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689786" y="3000265"/>
                <a:ext cx="640094" cy="708378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70" extrusionOk="0">
                    <a:moveTo>
                      <a:pt x="27" y="139"/>
                    </a:moveTo>
                    <a:cubicBezTo>
                      <a:pt x="27" y="93"/>
                      <a:pt x="27" y="93"/>
                      <a:pt x="27" y="93"/>
                    </a:cubicBezTo>
                    <a:cubicBezTo>
                      <a:pt x="27" y="89"/>
                      <a:pt x="30" y="86"/>
                      <a:pt x="34" y="86"/>
                    </a:cubicBezTo>
                    <a:cubicBezTo>
                      <a:pt x="45" y="86"/>
                      <a:pt x="45" y="86"/>
                      <a:pt x="45" y="86"/>
                    </a:cubicBezTo>
                    <a:cubicBezTo>
                      <a:pt x="49" y="86"/>
                      <a:pt x="52" y="89"/>
                      <a:pt x="52" y="93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52" y="142"/>
                      <a:pt x="49" y="145"/>
                      <a:pt x="45" y="145"/>
                    </a:cubicBezTo>
                    <a:cubicBezTo>
                      <a:pt x="34" y="145"/>
                      <a:pt x="34" y="145"/>
                      <a:pt x="34" y="145"/>
                    </a:cubicBezTo>
                    <a:cubicBezTo>
                      <a:pt x="30" y="145"/>
                      <a:pt x="27" y="142"/>
                      <a:pt x="27" y="139"/>
                    </a:cubicBezTo>
                    <a:close/>
                    <a:moveTo>
                      <a:pt x="75" y="70"/>
                    </a:moveTo>
                    <a:cubicBezTo>
                      <a:pt x="71" y="70"/>
                      <a:pt x="68" y="73"/>
                      <a:pt x="68" y="76"/>
                    </a:cubicBezTo>
                    <a:cubicBezTo>
                      <a:pt x="68" y="139"/>
                      <a:pt x="68" y="139"/>
                      <a:pt x="68" y="139"/>
                    </a:cubicBezTo>
                    <a:cubicBezTo>
                      <a:pt x="68" y="142"/>
                      <a:pt x="71" y="145"/>
                      <a:pt x="75" y="145"/>
                    </a:cubicBezTo>
                    <a:cubicBezTo>
                      <a:pt x="86" y="145"/>
                      <a:pt x="86" y="145"/>
                      <a:pt x="86" y="145"/>
                    </a:cubicBezTo>
                    <a:cubicBezTo>
                      <a:pt x="90" y="145"/>
                      <a:pt x="93" y="142"/>
                      <a:pt x="93" y="139"/>
                    </a:cubicBezTo>
                    <a:cubicBezTo>
                      <a:pt x="93" y="76"/>
                      <a:pt x="93" y="76"/>
                      <a:pt x="93" y="76"/>
                    </a:cubicBezTo>
                    <a:cubicBezTo>
                      <a:pt x="93" y="73"/>
                      <a:pt x="90" y="70"/>
                      <a:pt x="86" y="70"/>
                    </a:cubicBezTo>
                    <a:lnTo>
                      <a:pt x="75" y="70"/>
                    </a:lnTo>
                    <a:close/>
                    <a:moveTo>
                      <a:pt x="116" y="56"/>
                    </a:moveTo>
                    <a:cubicBezTo>
                      <a:pt x="112" y="56"/>
                      <a:pt x="109" y="59"/>
                      <a:pt x="109" y="62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42"/>
                      <a:pt x="112" y="145"/>
                      <a:pt x="116" y="145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30" y="145"/>
                      <a:pt x="133" y="142"/>
                      <a:pt x="133" y="139"/>
                    </a:cubicBezTo>
                    <a:cubicBezTo>
                      <a:pt x="133" y="62"/>
                      <a:pt x="133" y="62"/>
                      <a:pt x="133" y="62"/>
                    </a:cubicBezTo>
                    <a:cubicBezTo>
                      <a:pt x="133" y="59"/>
                      <a:pt x="130" y="56"/>
                      <a:pt x="127" y="56"/>
                    </a:cubicBezTo>
                    <a:lnTo>
                      <a:pt x="116" y="56"/>
                    </a:lnTo>
                    <a:close/>
                    <a:moveTo>
                      <a:pt x="156" y="41"/>
                    </a:moveTo>
                    <a:cubicBezTo>
                      <a:pt x="153" y="41"/>
                      <a:pt x="150" y="44"/>
                      <a:pt x="150" y="48"/>
                    </a:cubicBezTo>
                    <a:cubicBezTo>
                      <a:pt x="150" y="139"/>
                      <a:pt x="150" y="139"/>
                      <a:pt x="150" y="139"/>
                    </a:cubicBezTo>
                    <a:cubicBezTo>
                      <a:pt x="150" y="142"/>
                      <a:pt x="153" y="145"/>
                      <a:pt x="156" y="145"/>
                    </a:cubicBezTo>
                    <a:cubicBezTo>
                      <a:pt x="168" y="145"/>
                      <a:pt x="168" y="145"/>
                      <a:pt x="168" y="145"/>
                    </a:cubicBezTo>
                    <a:cubicBezTo>
                      <a:pt x="171" y="145"/>
                      <a:pt x="174" y="142"/>
                      <a:pt x="174" y="139"/>
                    </a:cubicBezTo>
                    <a:cubicBezTo>
                      <a:pt x="174" y="48"/>
                      <a:pt x="174" y="48"/>
                      <a:pt x="174" y="48"/>
                    </a:cubicBezTo>
                    <a:cubicBezTo>
                      <a:pt x="174" y="44"/>
                      <a:pt x="171" y="41"/>
                      <a:pt x="168" y="41"/>
                    </a:cubicBezTo>
                    <a:lnTo>
                      <a:pt x="156" y="41"/>
                    </a:lnTo>
                    <a:close/>
                    <a:moveTo>
                      <a:pt x="31" y="68"/>
                    </a:moveTo>
                    <a:cubicBezTo>
                      <a:pt x="74" y="60"/>
                      <a:pt x="115" y="44"/>
                      <a:pt x="151" y="23"/>
                    </a:cubicBezTo>
                    <a:cubicBezTo>
                      <a:pt x="155" y="29"/>
                      <a:pt x="155" y="29"/>
                      <a:pt x="155" y="29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44" y="8"/>
                      <a:pt x="144" y="8"/>
                      <a:pt x="144" y="8"/>
                    </a:cubicBezTo>
                    <a:cubicBezTo>
                      <a:pt x="147" y="15"/>
                      <a:pt x="147" y="15"/>
                      <a:pt x="147" y="15"/>
                    </a:cubicBezTo>
                    <a:cubicBezTo>
                      <a:pt x="111" y="36"/>
                      <a:pt x="72" y="51"/>
                      <a:pt x="29" y="59"/>
                    </a:cubicBezTo>
                    <a:lnTo>
                      <a:pt x="31" y="68"/>
                    </a:lnTo>
                    <a:close/>
                    <a:moveTo>
                      <a:pt x="204" y="158"/>
                    </a:moveTo>
                    <a:cubicBezTo>
                      <a:pt x="183" y="146"/>
                      <a:pt x="183" y="146"/>
                      <a:pt x="183" y="146"/>
                    </a:cubicBezTo>
                    <a:cubicBezTo>
                      <a:pt x="183" y="154"/>
                      <a:pt x="183" y="154"/>
                      <a:pt x="183" y="154"/>
                    </a:cubicBezTo>
                    <a:cubicBezTo>
                      <a:pt x="17" y="154"/>
                      <a:pt x="17" y="154"/>
                      <a:pt x="17" y="154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54"/>
                      <a:pt x="8" y="154"/>
                      <a:pt x="8" y="154"/>
                    </a:cubicBez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63"/>
                      <a:pt x="8" y="163"/>
                      <a:pt x="8" y="163"/>
                    </a:cubicBezTo>
                    <a:cubicBezTo>
                      <a:pt x="183" y="163"/>
                      <a:pt x="183" y="163"/>
                      <a:pt x="183" y="163"/>
                    </a:cubicBezTo>
                    <a:cubicBezTo>
                      <a:pt x="183" y="170"/>
                      <a:pt x="183" y="170"/>
                      <a:pt x="183" y="170"/>
                    </a:cubicBezTo>
                    <a:lnTo>
                      <a:pt x="204" y="158"/>
                    </a:ln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7872627" y="3425837"/>
                <a:ext cx="518689" cy="458478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56" extrusionOk="0">
                    <a:moveTo>
                      <a:pt x="216" y="147"/>
                    </a:moveTo>
                    <a:cubicBezTo>
                      <a:pt x="212" y="149"/>
                      <a:pt x="207" y="151"/>
                      <a:pt x="202" y="152"/>
                    </a:cubicBezTo>
                    <a:cubicBezTo>
                      <a:pt x="188" y="155"/>
                      <a:pt x="172" y="156"/>
                      <a:pt x="153" y="156"/>
                    </a:cubicBezTo>
                    <a:cubicBezTo>
                      <a:pt x="134" y="156"/>
                      <a:pt x="119" y="155"/>
                      <a:pt x="104" y="152"/>
                    </a:cubicBezTo>
                    <a:cubicBezTo>
                      <a:pt x="99" y="151"/>
                      <a:pt x="95" y="149"/>
                      <a:pt x="91" y="147"/>
                    </a:cubicBezTo>
                    <a:cubicBezTo>
                      <a:pt x="78" y="141"/>
                      <a:pt x="78" y="131"/>
                      <a:pt x="85" y="123"/>
                    </a:cubicBezTo>
                    <a:cubicBezTo>
                      <a:pt x="93" y="115"/>
                      <a:pt x="102" y="110"/>
                      <a:pt x="113" y="105"/>
                    </a:cubicBezTo>
                    <a:cubicBezTo>
                      <a:pt x="117" y="103"/>
                      <a:pt x="122" y="101"/>
                      <a:pt x="126" y="100"/>
                    </a:cubicBezTo>
                    <a:cubicBezTo>
                      <a:pt x="135" y="96"/>
                      <a:pt x="138" y="87"/>
                      <a:pt x="131" y="81"/>
                    </a:cubicBezTo>
                    <a:cubicBezTo>
                      <a:pt x="118" y="68"/>
                      <a:pt x="113" y="52"/>
                      <a:pt x="114" y="34"/>
                    </a:cubicBezTo>
                    <a:cubicBezTo>
                      <a:pt x="115" y="16"/>
                      <a:pt x="125" y="6"/>
                      <a:pt x="142" y="2"/>
                    </a:cubicBezTo>
                    <a:cubicBezTo>
                      <a:pt x="146" y="1"/>
                      <a:pt x="150" y="1"/>
                      <a:pt x="153" y="0"/>
                    </a:cubicBezTo>
                    <a:cubicBezTo>
                      <a:pt x="157" y="1"/>
                      <a:pt x="160" y="1"/>
                      <a:pt x="164" y="2"/>
                    </a:cubicBezTo>
                    <a:cubicBezTo>
                      <a:pt x="181" y="6"/>
                      <a:pt x="192" y="16"/>
                      <a:pt x="193" y="34"/>
                    </a:cubicBezTo>
                    <a:cubicBezTo>
                      <a:pt x="193" y="52"/>
                      <a:pt x="188" y="68"/>
                      <a:pt x="175" y="81"/>
                    </a:cubicBezTo>
                    <a:cubicBezTo>
                      <a:pt x="169" y="87"/>
                      <a:pt x="171" y="96"/>
                      <a:pt x="180" y="100"/>
                    </a:cubicBezTo>
                    <a:cubicBezTo>
                      <a:pt x="185" y="101"/>
                      <a:pt x="189" y="103"/>
                      <a:pt x="194" y="105"/>
                    </a:cubicBezTo>
                    <a:cubicBezTo>
                      <a:pt x="204" y="110"/>
                      <a:pt x="214" y="115"/>
                      <a:pt x="222" y="123"/>
                    </a:cubicBezTo>
                    <a:cubicBezTo>
                      <a:pt x="227" y="128"/>
                      <a:pt x="229" y="141"/>
                      <a:pt x="216" y="147"/>
                    </a:cubicBezTo>
                    <a:close/>
                    <a:moveTo>
                      <a:pt x="294" y="133"/>
                    </a:moveTo>
                    <a:cubicBezTo>
                      <a:pt x="289" y="128"/>
                      <a:pt x="282" y="124"/>
                      <a:pt x="275" y="121"/>
                    </a:cubicBezTo>
                    <a:cubicBezTo>
                      <a:pt x="272" y="119"/>
                      <a:pt x="269" y="118"/>
                      <a:pt x="265" y="117"/>
                    </a:cubicBezTo>
                    <a:cubicBezTo>
                      <a:pt x="259" y="114"/>
                      <a:pt x="258" y="108"/>
                      <a:pt x="262" y="104"/>
                    </a:cubicBezTo>
                    <a:cubicBezTo>
                      <a:pt x="271" y="95"/>
                      <a:pt x="275" y="84"/>
                      <a:pt x="274" y="72"/>
                    </a:cubicBezTo>
                    <a:cubicBezTo>
                      <a:pt x="274" y="59"/>
                      <a:pt x="266" y="52"/>
                      <a:pt x="254" y="49"/>
                    </a:cubicBezTo>
                    <a:cubicBezTo>
                      <a:pt x="252" y="48"/>
                      <a:pt x="249" y="48"/>
                      <a:pt x="247" y="48"/>
                    </a:cubicBezTo>
                    <a:cubicBezTo>
                      <a:pt x="244" y="48"/>
                      <a:pt x="242" y="48"/>
                      <a:pt x="239" y="49"/>
                    </a:cubicBezTo>
                    <a:cubicBezTo>
                      <a:pt x="227" y="52"/>
                      <a:pt x="220" y="59"/>
                      <a:pt x="219" y="72"/>
                    </a:cubicBezTo>
                    <a:cubicBezTo>
                      <a:pt x="219" y="84"/>
                      <a:pt x="222" y="95"/>
                      <a:pt x="231" y="104"/>
                    </a:cubicBezTo>
                    <a:cubicBezTo>
                      <a:pt x="236" y="108"/>
                      <a:pt x="234" y="114"/>
                      <a:pt x="228" y="117"/>
                    </a:cubicBezTo>
                    <a:cubicBezTo>
                      <a:pt x="228" y="117"/>
                      <a:pt x="228" y="117"/>
                      <a:pt x="227" y="117"/>
                    </a:cubicBezTo>
                    <a:cubicBezTo>
                      <a:pt x="228" y="118"/>
                      <a:pt x="229" y="119"/>
                      <a:pt x="230" y="120"/>
                    </a:cubicBezTo>
                    <a:cubicBezTo>
                      <a:pt x="234" y="124"/>
                      <a:pt x="236" y="131"/>
                      <a:pt x="235" y="137"/>
                    </a:cubicBezTo>
                    <a:cubicBezTo>
                      <a:pt x="234" y="143"/>
                      <a:pt x="230" y="149"/>
                      <a:pt x="223" y="152"/>
                    </a:cubicBezTo>
                    <a:cubicBezTo>
                      <a:pt x="221" y="153"/>
                      <a:pt x="219" y="153"/>
                      <a:pt x="217" y="154"/>
                    </a:cubicBezTo>
                    <a:cubicBezTo>
                      <a:pt x="226" y="156"/>
                      <a:pt x="236" y="156"/>
                      <a:pt x="247" y="156"/>
                    </a:cubicBezTo>
                    <a:cubicBezTo>
                      <a:pt x="260" y="156"/>
                      <a:pt x="271" y="156"/>
                      <a:pt x="281" y="153"/>
                    </a:cubicBezTo>
                    <a:cubicBezTo>
                      <a:pt x="284" y="152"/>
                      <a:pt x="287" y="151"/>
                      <a:pt x="290" y="150"/>
                    </a:cubicBezTo>
                    <a:cubicBezTo>
                      <a:pt x="299" y="146"/>
                      <a:pt x="298" y="137"/>
                      <a:pt x="294" y="133"/>
                    </a:cubicBezTo>
                    <a:close/>
                    <a:moveTo>
                      <a:pt x="70" y="137"/>
                    </a:moveTo>
                    <a:cubicBezTo>
                      <a:pt x="69" y="131"/>
                      <a:pt x="72" y="125"/>
                      <a:pt x="76" y="120"/>
                    </a:cubicBezTo>
                    <a:cubicBezTo>
                      <a:pt x="78" y="118"/>
                      <a:pt x="80" y="116"/>
                      <a:pt x="83" y="114"/>
                    </a:cubicBezTo>
                    <a:cubicBezTo>
                      <a:pt x="81" y="114"/>
                      <a:pt x="80" y="113"/>
                      <a:pt x="79" y="113"/>
                    </a:cubicBezTo>
                    <a:cubicBezTo>
                      <a:pt x="72" y="110"/>
                      <a:pt x="70" y="103"/>
                      <a:pt x="75" y="98"/>
                    </a:cubicBezTo>
                    <a:cubicBezTo>
                      <a:pt x="85" y="88"/>
                      <a:pt x="89" y="76"/>
                      <a:pt x="88" y="62"/>
                    </a:cubicBezTo>
                    <a:cubicBezTo>
                      <a:pt x="88" y="48"/>
                      <a:pt x="80" y="41"/>
                      <a:pt x="66" y="37"/>
                    </a:cubicBezTo>
                    <a:cubicBezTo>
                      <a:pt x="64" y="37"/>
                      <a:pt x="61" y="36"/>
                      <a:pt x="58" y="36"/>
                    </a:cubicBezTo>
                    <a:cubicBezTo>
                      <a:pt x="55" y="36"/>
                      <a:pt x="53" y="37"/>
                      <a:pt x="50" y="37"/>
                    </a:cubicBezTo>
                    <a:cubicBezTo>
                      <a:pt x="37" y="41"/>
                      <a:pt x="28" y="48"/>
                      <a:pt x="28" y="62"/>
                    </a:cubicBezTo>
                    <a:cubicBezTo>
                      <a:pt x="27" y="76"/>
                      <a:pt x="31" y="88"/>
                      <a:pt x="41" y="98"/>
                    </a:cubicBezTo>
                    <a:cubicBezTo>
                      <a:pt x="46" y="103"/>
                      <a:pt x="44" y="110"/>
                      <a:pt x="37" y="113"/>
                    </a:cubicBezTo>
                    <a:cubicBezTo>
                      <a:pt x="34" y="114"/>
                      <a:pt x="30" y="115"/>
                      <a:pt x="27" y="117"/>
                    </a:cubicBezTo>
                    <a:cubicBezTo>
                      <a:pt x="19" y="121"/>
                      <a:pt x="12" y="125"/>
                      <a:pt x="5" y="131"/>
                    </a:cubicBezTo>
                    <a:cubicBezTo>
                      <a:pt x="0" y="137"/>
                      <a:pt x="0" y="145"/>
                      <a:pt x="10" y="149"/>
                    </a:cubicBezTo>
                    <a:cubicBezTo>
                      <a:pt x="13" y="151"/>
                      <a:pt x="17" y="152"/>
                      <a:pt x="20" y="153"/>
                    </a:cubicBezTo>
                    <a:cubicBezTo>
                      <a:pt x="32" y="155"/>
                      <a:pt x="43" y="156"/>
                      <a:pt x="58" y="156"/>
                    </a:cubicBezTo>
                    <a:cubicBezTo>
                      <a:pt x="70" y="156"/>
                      <a:pt x="80" y="156"/>
                      <a:pt x="89" y="154"/>
                    </a:cubicBezTo>
                    <a:cubicBezTo>
                      <a:pt x="87" y="153"/>
                      <a:pt x="85" y="153"/>
                      <a:pt x="84" y="152"/>
                    </a:cubicBezTo>
                    <a:cubicBezTo>
                      <a:pt x="76" y="148"/>
                      <a:pt x="71" y="143"/>
                      <a:pt x="70" y="137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" name="Google Shape;110;p2"/>
            <p:cNvSpPr/>
            <p:nvPr/>
          </p:nvSpPr>
          <p:spPr>
            <a:xfrm>
              <a:off x="4263254" y="5356305"/>
              <a:ext cx="467700" cy="444000"/>
            </a:xfrm>
            <a:prstGeom prst="cloudCallout">
              <a:avLst>
                <a:gd name="adj1" fmla="val -20833"/>
                <a:gd name="adj2" fmla="val 62500"/>
              </a:avLst>
            </a:prstGeom>
            <a:solidFill>
              <a:srgbClr val="FFFFFF"/>
            </a:solidFill>
            <a:ln w="25400" cap="flat" cmpd="sng">
              <a:solidFill>
                <a:srgbClr val="A5A5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1" name="Google Shape;111;p2"/>
          <p:cNvSpPr txBox="1"/>
          <p:nvPr/>
        </p:nvSpPr>
        <p:spPr>
          <a:xfrm>
            <a:off x="1211385" y="5131003"/>
            <a:ext cx="246431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chemeClr val="dk1"/>
                </a:solidFill>
              </a:rPr>
              <a:t>Los datos son </a:t>
            </a:r>
            <a:r>
              <a:rPr lang="es-CO" sz="1600" dirty="0" smtClean="0">
                <a:solidFill>
                  <a:schemeClr val="dk1"/>
                </a:solidFill>
              </a:rPr>
              <a:t>un </a:t>
            </a:r>
            <a:r>
              <a:rPr lang="es-CO" sz="1600" dirty="0">
                <a:solidFill>
                  <a:schemeClr val="dk1"/>
                </a:solidFill>
              </a:rPr>
              <a:t>punto de partida y de llegada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"/>
          <p:cNvSpPr txBox="1"/>
          <p:nvPr/>
        </p:nvSpPr>
        <p:spPr>
          <a:xfrm>
            <a:off x="3593396" y="5175196"/>
            <a:ext cx="240157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Transformación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Narrativas</a:t>
            </a:r>
            <a:endParaRPr sz="1600" dirty="0"/>
          </a:p>
        </p:txBody>
      </p:sp>
      <p:sp>
        <p:nvSpPr>
          <p:cNvPr id="113" name="Google Shape;113;p2"/>
          <p:cNvSpPr txBox="1"/>
          <p:nvPr/>
        </p:nvSpPr>
        <p:spPr>
          <a:xfrm>
            <a:off x="4908061" y="5116345"/>
            <a:ext cx="44274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El cambio debe </a:t>
            </a:r>
            <a:endParaRPr sz="16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/>
              <a:t>ser voluntario</a:t>
            </a:r>
            <a:endParaRPr sz="1600" dirty="0"/>
          </a:p>
        </p:txBody>
      </p:sp>
      <p:sp>
        <p:nvSpPr>
          <p:cNvPr id="114" name="Google Shape;114;p2"/>
          <p:cNvSpPr txBox="1"/>
          <p:nvPr/>
        </p:nvSpPr>
        <p:spPr>
          <a:xfrm>
            <a:off x="8010769" y="5037448"/>
            <a:ext cx="3235569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La ciudadanía tiene el poder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de cambiar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45990" y="1220371"/>
            <a:ext cx="5797550" cy="1127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22275" indent="-409575">
              <a:lnSpc>
                <a:spcPct val="100000"/>
              </a:lnSpc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Los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ci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u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dad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tenemos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sz="1700" b="1" spc="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poder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ca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bia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:</a:t>
            </a:r>
            <a:endParaRPr sz="1700">
              <a:latin typeface="Arial"/>
              <a:cs typeface="Arial"/>
            </a:endParaRPr>
          </a:p>
          <a:p>
            <a:pPr marL="422275" indent="-409575">
              <a:lnSpc>
                <a:spcPct val="100000"/>
              </a:lnSpc>
              <a:spcBef>
                <a:spcPts val="285"/>
              </a:spcBef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Los</a:t>
            </a:r>
            <a:r>
              <a:rPr sz="1700" b="1" spc="1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d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ato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s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y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700" b="1" spc="3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5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spc="10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-40" dirty="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est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gación</a:t>
            </a:r>
            <a:r>
              <a:rPr sz="1700" b="1" spc="2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so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2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sz="1700" b="1" spc="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punto</a:t>
            </a:r>
            <a:r>
              <a:rPr sz="1700" b="1" spc="2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part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da:</a:t>
            </a:r>
            <a:endParaRPr sz="1700">
              <a:latin typeface="Arial"/>
              <a:cs typeface="Arial"/>
            </a:endParaRPr>
          </a:p>
          <a:p>
            <a:pPr marL="422275" indent="-409575">
              <a:lnSpc>
                <a:spcPct val="100000"/>
              </a:lnSpc>
              <a:spcBef>
                <a:spcPts val="290"/>
              </a:spcBef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Transfor</a:t>
            </a:r>
            <a:r>
              <a:rPr sz="1700" b="1" spc="-20" dirty="0">
                <a:solidFill>
                  <a:srgbClr val="323232"/>
                </a:solidFill>
                <a:latin typeface="Arial"/>
                <a:cs typeface="Arial"/>
              </a:rPr>
              <a:t>m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aci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ó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</a:t>
            </a:r>
            <a:r>
              <a:rPr sz="1700" b="1" spc="1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de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a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narra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t</a:t>
            </a:r>
            <a:r>
              <a:rPr sz="1700" b="1" spc="5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spc="-15" dirty="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a:</a:t>
            </a:r>
            <a:endParaRPr sz="1700">
              <a:latin typeface="Arial"/>
              <a:cs typeface="Arial"/>
            </a:endParaRPr>
          </a:p>
          <a:p>
            <a:pPr marL="422275" indent="-409575">
              <a:lnSpc>
                <a:spcPct val="100000"/>
              </a:lnSpc>
              <a:spcBef>
                <a:spcPts val="275"/>
              </a:spcBef>
              <a:buClr>
                <a:srgbClr val="FCA638"/>
              </a:buClr>
              <a:buFont typeface="Arial"/>
              <a:buAutoNum type="arabicPeriod"/>
              <a:tabLst>
                <a:tab pos="422909" algn="l"/>
              </a:tabLst>
            </a:pP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El</a:t>
            </a:r>
            <a:r>
              <a:rPr sz="1700" b="1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cambi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700" b="1" spc="5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cult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ural</a:t>
            </a:r>
            <a:r>
              <a:rPr sz="1700" b="1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es</a:t>
            </a:r>
            <a:r>
              <a:rPr sz="1700" b="1" spc="30" dirty="0">
                <a:solidFill>
                  <a:srgbClr val="323232"/>
                </a:solidFill>
                <a:latin typeface="Times New Roman"/>
                <a:cs typeface="Times New Roman"/>
              </a:rPr>
              <a:t> </a:t>
            </a:r>
            <a:r>
              <a:rPr sz="1700" b="1" spc="-40" dirty="0">
                <a:solidFill>
                  <a:srgbClr val="323232"/>
                </a:solidFill>
                <a:latin typeface="Arial"/>
                <a:cs typeface="Arial"/>
              </a:rPr>
              <a:t>v</a:t>
            </a:r>
            <a:r>
              <a:rPr sz="1700" b="1" spc="10" dirty="0">
                <a:solidFill>
                  <a:srgbClr val="323232"/>
                </a:solidFill>
                <a:latin typeface="Arial"/>
                <a:cs typeface="Arial"/>
              </a:rPr>
              <a:t>o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l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unta</a:t>
            </a:r>
            <a:r>
              <a:rPr sz="1700" b="1" spc="-10" dirty="0">
                <a:solidFill>
                  <a:srgbClr val="323232"/>
                </a:solidFill>
                <a:latin typeface="Arial"/>
                <a:cs typeface="Arial"/>
              </a:rPr>
              <a:t>r</a:t>
            </a:r>
            <a:r>
              <a:rPr sz="1700" b="1" spc="-5" dirty="0">
                <a:solidFill>
                  <a:srgbClr val="323232"/>
                </a:solidFill>
                <a:latin typeface="Arial"/>
                <a:cs typeface="Arial"/>
              </a:rPr>
              <a:t>i</a:t>
            </a:r>
            <a:r>
              <a:rPr sz="1700" b="1" dirty="0">
                <a:solidFill>
                  <a:srgbClr val="323232"/>
                </a:solidFill>
                <a:latin typeface="Arial"/>
                <a:cs typeface="Arial"/>
              </a:rPr>
              <a:t>o:</a:t>
            </a:r>
            <a:endParaRPr sz="1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57724" y="3181730"/>
            <a:ext cx="6859905" cy="3005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Enten</a:t>
            </a:r>
            <a:r>
              <a:rPr sz="1800" spc="5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el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uc</a:t>
            </a: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ural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4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5" dirty="0">
                <a:latin typeface="Calibri"/>
                <a:cs typeface="Calibri"/>
              </a:rPr>
              <a:t>Cu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oncepció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re?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70"/>
              </a:lnSpc>
              <a:spcBef>
                <a:spcPts val="45"/>
              </a:spcBef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15" dirty="0">
                <a:latin typeface="Calibri"/>
                <a:cs typeface="Calibri"/>
              </a:rPr>
              <a:t>Qué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5" dirty="0">
                <a:latin typeface="Calibri"/>
                <a:cs typeface="Calibri"/>
              </a:rPr>
              <a:t>ginar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práct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mportam</a:t>
            </a:r>
            <a:r>
              <a:rPr sz="1800" spc="-10" dirty="0">
                <a:latin typeface="Calibri"/>
                <a:cs typeface="Calibri"/>
              </a:rPr>
              <a:t>ien</a:t>
            </a:r>
            <a:r>
              <a:rPr sz="1800" dirty="0">
                <a:latin typeface="Calibri"/>
                <a:cs typeface="Calibri"/>
              </a:rPr>
              <a:t>tos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ha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7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natura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zado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mas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n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dad</a:t>
            </a:r>
            <a:r>
              <a:rPr sz="1800" spc="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s?</a:t>
            </a:r>
            <a:endParaRPr sz="1800">
              <a:latin typeface="Calibri"/>
              <a:cs typeface="Calibri"/>
            </a:endParaRPr>
          </a:p>
          <a:p>
            <a:pPr marL="12700" marR="27305">
              <a:lnSpc>
                <a:spcPts val="2160"/>
              </a:lnSpc>
              <a:spcBef>
                <a:spcPts val="10"/>
              </a:spcBef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5" dirty="0">
                <a:latin typeface="Calibri"/>
                <a:cs typeface="Calibri"/>
              </a:rPr>
              <a:t>Com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5" dirty="0">
                <a:latin typeface="Calibri"/>
                <a:cs typeface="Calibri"/>
              </a:rPr>
              <a:t>dua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m</a:t>
            </a:r>
            <a:r>
              <a:rPr sz="1800" spc="-2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nt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aportan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ese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ma</a:t>
            </a:r>
            <a:r>
              <a:rPr sz="1800" spc="-5" dirty="0">
                <a:latin typeface="Calibri"/>
                <a:cs typeface="Calibri"/>
              </a:rPr>
              <a:t>ginar</a:t>
            </a:r>
            <a:r>
              <a:rPr sz="1800" dirty="0">
                <a:latin typeface="Calibri"/>
                <a:cs typeface="Calibri"/>
              </a:rPr>
              <a:t>io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soc</a:t>
            </a:r>
            <a:r>
              <a:rPr sz="1800" dirty="0">
                <a:latin typeface="Calibri"/>
                <a:cs typeface="Calibri"/>
              </a:rPr>
              <a:t>ial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homb</a:t>
            </a:r>
            <a:r>
              <a:rPr sz="1800" spc="-10" dirty="0">
                <a:latin typeface="Calibri"/>
                <a:cs typeface="Calibri"/>
              </a:rPr>
              <a:t>re?</a:t>
            </a:r>
            <a:endParaRPr sz="1800">
              <a:latin typeface="Calibri"/>
              <a:cs typeface="Calibri"/>
            </a:endParaRPr>
          </a:p>
          <a:p>
            <a:pPr marL="12700" marR="534670">
              <a:lnSpc>
                <a:spcPts val="2170"/>
              </a:lnSpc>
            </a:pPr>
            <a:r>
              <a:rPr sz="1800" dirty="0">
                <a:latin typeface="Calibri"/>
                <a:cs typeface="Calibri"/>
              </a:rPr>
              <a:t>¿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oncepció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so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que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ser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re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a</a:t>
            </a:r>
            <a:r>
              <a:rPr sz="1800" spc="-5" dirty="0">
                <a:latin typeface="Calibri"/>
                <a:cs typeface="Calibri"/>
              </a:rPr>
              <a:t>ció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su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ontexto?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5"/>
              </a:lnSpc>
            </a:pP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5" dirty="0">
                <a:latin typeface="Calibri"/>
                <a:cs typeface="Calibri"/>
              </a:rPr>
              <a:t>o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0" dirty="0">
                <a:latin typeface="Calibri"/>
                <a:cs typeface="Calibri"/>
              </a:rPr>
              <a:t>ect</a:t>
            </a:r>
            <a:r>
              <a:rPr sz="1800" spc="-2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va.</a:t>
            </a:r>
            <a:endParaRPr sz="1800">
              <a:latin typeface="Calibri"/>
              <a:cs typeface="Calibri"/>
            </a:endParaRPr>
          </a:p>
          <a:p>
            <a:pPr marL="12700" marR="6985">
              <a:lnSpc>
                <a:spcPts val="2160"/>
              </a:lnSpc>
              <a:spcBef>
                <a:spcPts val="60"/>
              </a:spcBef>
            </a:pP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l</a:t>
            </a:r>
            <a:r>
              <a:rPr sz="1800" spc="-20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ur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dado</a:t>
            </a:r>
            <a:r>
              <a:rPr sz="1800" dirty="0">
                <a:latin typeface="Calibri"/>
                <a:cs typeface="Calibri"/>
              </a:rPr>
              <a:t>,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vi</a:t>
            </a:r>
            <a:r>
              <a:rPr sz="1800" spc="-5" dirty="0">
                <a:latin typeface="Calibri"/>
                <a:cs typeface="Calibri"/>
              </a:rPr>
              <a:t>sió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de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lo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hom</a:t>
            </a:r>
            <a:r>
              <a:rPr sz="1800" spc="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res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om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protec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-2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es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ro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no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dadore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835" y="56514"/>
            <a:ext cx="3235960" cy="3127375"/>
          </a:xfrm>
          <a:custGeom>
            <a:avLst/>
            <a:gdLst/>
            <a:ahLst/>
            <a:cxnLst/>
            <a:rect l="l" t="t" r="r" b="b"/>
            <a:pathLst>
              <a:path w="3235960" h="3127375">
                <a:moveTo>
                  <a:pt x="1617980" y="0"/>
                </a:moveTo>
                <a:lnTo>
                  <a:pt x="1568450" y="635"/>
                </a:lnTo>
                <a:lnTo>
                  <a:pt x="1518920" y="3175"/>
                </a:lnTo>
                <a:lnTo>
                  <a:pt x="1470660" y="6350"/>
                </a:lnTo>
                <a:lnTo>
                  <a:pt x="1422400" y="11430"/>
                </a:lnTo>
                <a:lnTo>
                  <a:pt x="1374140" y="17780"/>
                </a:lnTo>
                <a:lnTo>
                  <a:pt x="1327150" y="25400"/>
                </a:lnTo>
                <a:lnTo>
                  <a:pt x="1280160" y="34290"/>
                </a:lnTo>
                <a:lnTo>
                  <a:pt x="1233805" y="44450"/>
                </a:lnTo>
                <a:lnTo>
                  <a:pt x="1187450" y="55880"/>
                </a:lnTo>
                <a:lnTo>
                  <a:pt x="1142365" y="68580"/>
                </a:lnTo>
                <a:lnTo>
                  <a:pt x="1097280" y="82550"/>
                </a:lnTo>
                <a:lnTo>
                  <a:pt x="1053465" y="97790"/>
                </a:lnTo>
                <a:lnTo>
                  <a:pt x="1009650" y="114300"/>
                </a:lnTo>
                <a:lnTo>
                  <a:pt x="966470" y="132080"/>
                </a:lnTo>
                <a:lnTo>
                  <a:pt x="923925" y="150495"/>
                </a:lnTo>
                <a:lnTo>
                  <a:pt x="882650" y="170815"/>
                </a:lnTo>
                <a:lnTo>
                  <a:pt x="841375" y="191770"/>
                </a:lnTo>
                <a:lnTo>
                  <a:pt x="801370" y="213360"/>
                </a:lnTo>
                <a:lnTo>
                  <a:pt x="761365" y="236855"/>
                </a:lnTo>
                <a:lnTo>
                  <a:pt x="722630" y="260985"/>
                </a:lnTo>
                <a:lnTo>
                  <a:pt x="684530" y="286385"/>
                </a:lnTo>
                <a:lnTo>
                  <a:pt x="647700" y="312420"/>
                </a:lnTo>
                <a:lnTo>
                  <a:pt x="610870" y="339725"/>
                </a:lnTo>
                <a:lnTo>
                  <a:pt x="575310" y="367665"/>
                </a:lnTo>
                <a:lnTo>
                  <a:pt x="540385" y="396875"/>
                </a:lnTo>
                <a:lnTo>
                  <a:pt x="506730" y="427355"/>
                </a:lnTo>
                <a:lnTo>
                  <a:pt x="473710" y="457835"/>
                </a:lnTo>
                <a:lnTo>
                  <a:pt x="441960" y="490220"/>
                </a:lnTo>
                <a:lnTo>
                  <a:pt x="410845" y="522605"/>
                </a:lnTo>
                <a:lnTo>
                  <a:pt x="380365" y="556260"/>
                </a:lnTo>
                <a:lnTo>
                  <a:pt x="351155" y="590550"/>
                </a:lnTo>
                <a:lnTo>
                  <a:pt x="323215" y="626110"/>
                </a:lnTo>
                <a:lnTo>
                  <a:pt x="295910" y="662305"/>
                </a:lnTo>
                <a:lnTo>
                  <a:pt x="269875" y="698500"/>
                </a:lnTo>
                <a:lnTo>
                  <a:pt x="244475" y="736600"/>
                </a:lnTo>
                <a:lnTo>
                  <a:pt x="220980" y="774700"/>
                </a:lnTo>
                <a:lnTo>
                  <a:pt x="198120" y="813435"/>
                </a:lnTo>
                <a:lnTo>
                  <a:pt x="175895" y="853440"/>
                </a:lnTo>
                <a:lnTo>
                  <a:pt x="155575" y="893445"/>
                </a:lnTo>
                <a:lnTo>
                  <a:pt x="136525" y="934720"/>
                </a:lnTo>
                <a:lnTo>
                  <a:pt x="118110" y="975995"/>
                </a:lnTo>
                <a:lnTo>
                  <a:pt x="100965" y="1017905"/>
                </a:lnTo>
                <a:lnTo>
                  <a:pt x="85090" y="1061085"/>
                </a:lnTo>
                <a:lnTo>
                  <a:pt x="71120" y="1104265"/>
                </a:lnTo>
                <a:lnTo>
                  <a:pt x="57785" y="1148080"/>
                </a:lnTo>
                <a:lnTo>
                  <a:pt x="45720" y="1192530"/>
                </a:lnTo>
                <a:lnTo>
                  <a:pt x="34925" y="1237615"/>
                </a:lnTo>
                <a:lnTo>
                  <a:pt x="26035" y="1282700"/>
                </a:lnTo>
                <a:lnTo>
                  <a:pt x="17780" y="1328420"/>
                </a:lnTo>
                <a:lnTo>
                  <a:pt x="11430" y="1374775"/>
                </a:lnTo>
                <a:lnTo>
                  <a:pt x="6350" y="1421765"/>
                </a:lnTo>
                <a:lnTo>
                  <a:pt x="2540" y="1468755"/>
                </a:lnTo>
                <a:lnTo>
                  <a:pt x="635" y="1515745"/>
                </a:lnTo>
                <a:lnTo>
                  <a:pt x="0" y="1564005"/>
                </a:lnTo>
                <a:lnTo>
                  <a:pt x="635" y="1611630"/>
                </a:lnTo>
                <a:lnTo>
                  <a:pt x="2540" y="1659255"/>
                </a:lnTo>
                <a:lnTo>
                  <a:pt x="6350" y="1706245"/>
                </a:lnTo>
                <a:lnTo>
                  <a:pt x="11430" y="1752600"/>
                </a:lnTo>
                <a:lnTo>
                  <a:pt x="17780" y="1798955"/>
                </a:lnTo>
                <a:lnTo>
                  <a:pt x="26035" y="1844675"/>
                </a:lnTo>
                <a:lnTo>
                  <a:pt x="34925" y="1890395"/>
                </a:lnTo>
                <a:lnTo>
                  <a:pt x="45720" y="1934845"/>
                </a:lnTo>
                <a:lnTo>
                  <a:pt x="57785" y="1979295"/>
                </a:lnTo>
                <a:lnTo>
                  <a:pt x="71120" y="2023110"/>
                </a:lnTo>
                <a:lnTo>
                  <a:pt x="85090" y="2066290"/>
                </a:lnTo>
                <a:lnTo>
                  <a:pt x="100965" y="2109470"/>
                </a:lnTo>
                <a:lnTo>
                  <a:pt x="118110" y="2151380"/>
                </a:lnTo>
                <a:lnTo>
                  <a:pt x="136525" y="2193290"/>
                </a:lnTo>
                <a:lnTo>
                  <a:pt x="155575" y="2233930"/>
                </a:lnTo>
                <a:lnTo>
                  <a:pt x="175895" y="2274570"/>
                </a:lnTo>
                <a:lnTo>
                  <a:pt x="198120" y="2313940"/>
                </a:lnTo>
                <a:lnTo>
                  <a:pt x="220980" y="2352675"/>
                </a:lnTo>
                <a:lnTo>
                  <a:pt x="244475" y="2391410"/>
                </a:lnTo>
                <a:lnTo>
                  <a:pt x="269875" y="2428875"/>
                </a:lnTo>
                <a:lnTo>
                  <a:pt x="295910" y="2465705"/>
                </a:lnTo>
                <a:lnTo>
                  <a:pt x="323215" y="2501265"/>
                </a:lnTo>
                <a:lnTo>
                  <a:pt x="351155" y="2536825"/>
                </a:lnTo>
                <a:lnTo>
                  <a:pt x="380365" y="2571115"/>
                </a:lnTo>
                <a:lnTo>
                  <a:pt x="410845" y="2604770"/>
                </a:lnTo>
                <a:lnTo>
                  <a:pt x="441960" y="2637790"/>
                </a:lnTo>
                <a:lnTo>
                  <a:pt x="473710" y="2669540"/>
                </a:lnTo>
                <a:lnTo>
                  <a:pt x="506730" y="2700655"/>
                </a:lnTo>
                <a:lnTo>
                  <a:pt x="540385" y="2730500"/>
                </a:lnTo>
                <a:lnTo>
                  <a:pt x="575310" y="2759710"/>
                </a:lnTo>
                <a:lnTo>
                  <a:pt x="610870" y="2787650"/>
                </a:lnTo>
                <a:lnTo>
                  <a:pt x="647700" y="2814955"/>
                </a:lnTo>
                <a:lnTo>
                  <a:pt x="684530" y="2841625"/>
                </a:lnTo>
                <a:lnTo>
                  <a:pt x="722630" y="2866390"/>
                </a:lnTo>
                <a:lnTo>
                  <a:pt x="761365" y="2890520"/>
                </a:lnTo>
                <a:lnTo>
                  <a:pt x="801370" y="2914015"/>
                </a:lnTo>
                <a:lnTo>
                  <a:pt x="841375" y="2936240"/>
                </a:lnTo>
                <a:lnTo>
                  <a:pt x="882650" y="2957195"/>
                </a:lnTo>
                <a:lnTo>
                  <a:pt x="923925" y="2976880"/>
                </a:lnTo>
                <a:lnTo>
                  <a:pt x="966470" y="2995295"/>
                </a:lnTo>
                <a:lnTo>
                  <a:pt x="1009650" y="3013075"/>
                </a:lnTo>
                <a:lnTo>
                  <a:pt x="1053465" y="3029585"/>
                </a:lnTo>
                <a:lnTo>
                  <a:pt x="1097280" y="3044825"/>
                </a:lnTo>
                <a:lnTo>
                  <a:pt x="1142365" y="3058795"/>
                </a:lnTo>
                <a:lnTo>
                  <a:pt x="1187450" y="3071495"/>
                </a:lnTo>
                <a:lnTo>
                  <a:pt x="1233805" y="3082925"/>
                </a:lnTo>
                <a:lnTo>
                  <a:pt x="1280160" y="3093085"/>
                </a:lnTo>
                <a:lnTo>
                  <a:pt x="1327150" y="3101975"/>
                </a:lnTo>
                <a:lnTo>
                  <a:pt x="1374140" y="3109595"/>
                </a:lnTo>
                <a:lnTo>
                  <a:pt x="1422400" y="3115945"/>
                </a:lnTo>
                <a:lnTo>
                  <a:pt x="1470660" y="3121025"/>
                </a:lnTo>
                <a:lnTo>
                  <a:pt x="1518920" y="3124200"/>
                </a:lnTo>
                <a:lnTo>
                  <a:pt x="1568450" y="3126740"/>
                </a:lnTo>
                <a:lnTo>
                  <a:pt x="1617980" y="3127375"/>
                </a:lnTo>
                <a:lnTo>
                  <a:pt x="1667510" y="3126740"/>
                </a:lnTo>
                <a:lnTo>
                  <a:pt x="1716405" y="3124200"/>
                </a:lnTo>
                <a:lnTo>
                  <a:pt x="1765300" y="3121025"/>
                </a:lnTo>
                <a:lnTo>
                  <a:pt x="1813560" y="3115945"/>
                </a:lnTo>
                <a:lnTo>
                  <a:pt x="1861185" y="3109595"/>
                </a:lnTo>
                <a:lnTo>
                  <a:pt x="1908810" y="3101975"/>
                </a:lnTo>
                <a:lnTo>
                  <a:pt x="1955800" y="3093085"/>
                </a:lnTo>
                <a:lnTo>
                  <a:pt x="2002155" y="3082925"/>
                </a:lnTo>
                <a:lnTo>
                  <a:pt x="2047875" y="3071495"/>
                </a:lnTo>
                <a:lnTo>
                  <a:pt x="2092960" y="3058795"/>
                </a:lnTo>
                <a:lnTo>
                  <a:pt x="2138045" y="3044825"/>
                </a:lnTo>
                <a:lnTo>
                  <a:pt x="2182495" y="3029585"/>
                </a:lnTo>
                <a:lnTo>
                  <a:pt x="2225675" y="3013075"/>
                </a:lnTo>
                <a:lnTo>
                  <a:pt x="2268855" y="2995295"/>
                </a:lnTo>
                <a:lnTo>
                  <a:pt x="2311400" y="2976880"/>
                </a:lnTo>
                <a:lnTo>
                  <a:pt x="2353310" y="2957195"/>
                </a:lnTo>
                <a:lnTo>
                  <a:pt x="2393950" y="2936240"/>
                </a:lnTo>
                <a:lnTo>
                  <a:pt x="2434590" y="2914015"/>
                </a:lnTo>
                <a:lnTo>
                  <a:pt x="2473960" y="2890520"/>
                </a:lnTo>
                <a:lnTo>
                  <a:pt x="2512695" y="2866390"/>
                </a:lnTo>
                <a:lnTo>
                  <a:pt x="2550795" y="2841625"/>
                </a:lnTo>
                <a:lnTo>
                  <a:pt x="2588260" y="2814955"/>
                </a:lnTo>
                <a:lnTo>
                  <a:pt x="2624455" y="2787650"/>
                </a:lnTo>
                <a:lnTo>
                  <a:pt x="2660015" y="2759710"/>
                </a:lnTo>
                <a:lnTo>
                  <a:pt x="2694940" y="2730500"/>
                </a:lnTo>
                <a:lnTo>
                  <a:pt x="2728595" y="2700655"/>
                </a:lnTo>
                <a:lnTo>
                  <a:pt x="2761615" y="2669540"/>
                </a:lnTo>
                <a:lnTo>
                  <a:pt x="2794000" y="2637790"/>
                </a:lnTo>
                <a:lnTo>
                  <a:pt x="2825115" y="2604770"/>
                </a:lnTo>
                <a:lnTo>
                  <a:pt x="2854960" y="2571115"/>
                </a:lnTo>
                <a:lnTo>
                  <a:pt x="2884170" y="2536825"/>
                </a:lnTo>
                <a:lnTo>
                  <a:pt x="2912745" y="2501265"/>
                </a:lnTo>
                <a:lnTo>
                  <a:pt x="2939415" y="2465705"/>
                </a:lnTo>
                <a:lnTo>
                  <a:pt x="2966085" y="2428875"/>
                </a:lnTo>
                <a:lnTo>
                  <a:pt x="2990850" y="2391410"/>
                </a:lnTo>
                <a:lnTo>
                  <a:pt x="3014980" y="2352675"/>
                </a:lnTo>
                <a:lnTo>
                  <a:pt x="3037840" y="2313940"/>
                </a:lnTo>
                <a:lnTo>
                  <a:pt x="3059430" y="2274570"/>
                </a:lnTo>
                <a:lnTo>
                  <a:pt x="3079750" y="2233930"/>
                </a:lnTo>
                <a:lnTo>
                  <a:pt x="3099435" y="2193290"/>
                </a:lnTo>
                <a:lnTo>
                  <a:pt x="3117215" y="2151380"/>
                </a:lnTo>
                <a:lnTo>
                  <a:pt x="3134360" y="2109470"/>
                </a:lnTo>
                <a:lnTo>
                  <a:pt x="3150235" y="2066290"/>
                </a:lnTo>
                <a:lnTo>
                  <a:pt x="3164840" y="2023110"/>
                </a:lnTo>
                <a:lnTo>
                  <a:pt x="3178175" y="1979295"/>
                </a:lnTo>
                <a:lnTo>
                  <a:pt x="3189605" y="1934845"/>
                </a:lnTo>
                <a:lnTo>
                  <a:pt x="3200400" y="1890395"/>
                </a:lnTo>
                <a:lnTo>
                  <a:pt x="3209290" y="1844675"/>
                </a:lnTo>
                <a:lnTo>
                  <a:pt x="3217545" y="1798955"/>
                </a:lnTo>
                <a:lnTo>
                  <a:pt x="3223895" y="1752600"/>
                </a:lnTo>
                <a:lnTo>
                  <a:pt x="3228975" y="1706245"/>
                </a:lnTo>
                <a:lnTo>
                  <a:pt x="3232785" y="1659255"/>
                </a:lnTo>
                <a:lnTo>
                  <a:pt x="3234690" y="1611630"/>
                </a:lnTo>
                <a:lnTo>
                  <a:pt x="3235960" y="1564005"/>
                </a:lnTo>
                <a:lnTo>
                  <a:pt x="3234690" y="1513840"/>
                </a:lnTo>
                <a:lnTo>
                  <a:pt x="3232150" y="1464310"/>
                </a:lnTo>
                <a:lnTo>
                  <a:pt x="3228340" y="1415415"/>
                </a:lnTo>
                <a:lnTo>
                  <a:pt x="3222625" y="1366520"/>
                </a:lnTo>
                <a:lnTo>
                  <a:pt x="3215640" y="1317625"/>
                </a:lnTo>
                <a:lnTo>
                  <a:pt x="3206750" y="1269365"/>
                </a:lnTo>
                <a:lnTo>
                  <a:pt x="3196590" y="1221105"/>
                </a:lnTo>
                <a:lnTo>
                  <a:pt x="3184525" y="1173480"/>
                </a:lnTo>
                <a:lnTo>
                  <a:pt x="3171190" y="1126490"/>
                </a:lnTo>
                <a:lnTo>
                  <a:pt x="3155950" y="1080135"/>
                </a:lnTo>
                <a:lnTo>
                  <a:pt x="3140075" y="1033780"/>
                </a:lnTo>
                <a:lnTo>
                  <a:pt x="3122295" y="988060"/>
                </a:lnTo>
                <a:lnTo>
                  <a:pt x="3102610" y="942975"/>
                </a:lnTo>
                <a:lnTo>
                  <a:pt x="3081655" y="898525"/>
                </a:lnTo>
                <a:lnTo>
                  <a:pt x="3059430" y="854710"/>
                </a:lnTo>
                <a:lnTo>
                  <a:pt x="3035935" y="811530"/>
                </a:lnTo>
                <a:lnTo>
                  <a:pt x="3011170" y="768985"/>
                </a:lnTo>
                <a:lnTo>
                  <a:pt x="2984500" y="727075"/>
                </a:lnTo>
                <a:lnTo>
                  <a:pt x="2956560" y="685800"/>
                </a:lnTo>
                <a:lnTo>
                  <a:pt x="2927350" y="645795"/>
                </a:lnTo>
                <a:lnTo>
                  <a:pt x="2896870" y="606425"/>
                </a:lnTo>
                <a:lnTo>
                  <a:pt x="2865120" y="568325"/>
                </a:lnTo>
                <a:lnTo>
                  <a:pt x="2832100" y="530225"/>
                </a:lnTo>
                <a:lnTo>
                  <a:pt x="2797810" y="494030"/>
                </a:lnTo>
                <a:lnTo>
                  <a:pt x="2761615" y="457835"/>
                </a:lnTo>
                <a:lnTo>
                  <a:pt x="2724785" y="423545"/>
                </a:lnTo>
                <a:lnTo>
                  <a:pt x="2686685" y="390525"/>
                </a:lnTo>
                <a:lnTo>
                  <a:pt x="2647950" y="358140"/>
                </a:lnTo>
                <a:lnTo>
                  <a:pt x="2607945" y="327660"/>
                </a:lnTo>
                <a:lnTo>
                  <a:pt x="2567305" y="297815"/>
                </a:lnTo>
                <a:lnTo>
                  <a:pt x="2526030" y="269875"/>
                </a:lnTo>
                <a:lnTo>
                  <a:pt x="2483485" y="242570"/>
                </a:lnTo>
                <a:lnTo>
                  <a:pt x="2440305" y="217170"/>
                </a:lnTo>
                <a:lnTo>
                  <a:pt x="2396490" y="193040"/>
                </a:lnTo>
                <a:lnTo>
                  <a:pt x="2351405" y="170180"/>
                </a:lnTo>
                <a:lnTo>
                  <a:pt x="2306320" y="148590"/>
                </a:lnTo>
                <a:lnTo>
                  <a:pt x="2259965" y="128905"/>
                </a:lnTo>
                <a:lnTo>
                  <a:pt x="2213610" y="109855"/>
                </a:lnTo>
                <a:lnTo>
                  <a:pt x="2165985" y="92710"/>
                </a:lnTo>
                <a:lnTo>
                  <a:pt x="2118360" y="76835"/>
                </a:lnTo>
                <a:lnTo>
                  <a:pt x="2070100" y="62230"/>
                </a:lnTo>
                <a:lnTo>
                  <a:pt x="2021205" y="49530"/>
                </a:lnTo>
                <a:lnTo>
                  <a:pt x="1972310" y="38100"/>
                </a:lnTo>
                <a:lnTo>
                  <a:pt x="1922145" y="27940"/>
                </a:lnTo>
                <a:lnTo>
                  <a:pt x="1872615" y="19685"/>
                </a:lnTo>
                <a:lnTo>
                  <a:pt x="1821815" y="12700"/>
                </a:lnTo>
                <a:lnTo>
                  <a:pt x="1771015" y="6985"/>
                </a:lnTo>
                <a:lnTo>
                  <a:pt x="1720215" y="3175"/>
                </a:lnTo>
                <a:lnTo>
                  <a:pt x="1669415" y="1270"/>
                </a:lnTo>
                <a:lnTo>
                  <a:pt x="1617980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0054" y="1031002"/>
            <a:ext cx="2045335" cy="1190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995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oqu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tran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rm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ción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Cult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Ciudada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2838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468" y="206375"/>
            <a:ext cx="1134427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938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Teor</a:t>
            </a:r>
            <a:r>
              <a:rPr kumimoji="0" sz="3400" b="1" i="0" u="none" strike="noStrike" kern="1200" cap="none" spc="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í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11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400" b="1" i="0" u="none" strike="noStrike" kern="1200" cap="none" spc="-1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400" b="1" i="0" u="none" strike="noStrike" kern="1200" cap="none" spc="-1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bio</a:t>
            </a:r>
            <a:r>
              <a:rPr kumimoji="0" sz="3400" b="1" i="0" u="none" strike="noStrike" kern="1200" cap="none" spc="-10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400" b="1" i="0" u="none" strike="noStrike" kern="1200" cap="none" spc="-114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114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Estra</a:t>
            </a:r>
            <a:r>
              <a:rPr kumimoji="0" sz="3400" b="1" i="0" u="none" strike="noStrike" kern="1200" cap="none" spc="-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r>
              <a:rPr kumimoji="0" sz="3400" b="1" i="0" u="none" strike="noStrike" kern="1200" cap="none" spc="-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400" b="1" i="0" u="none" strike="noStrike" kern="1200" cap="none" spc="-2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400" b="1" i="0" u="none" strike="noStrike" kern="1200" cap="none" spc="-110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1" i="0" u="none" strike="noStrike" kern="1200" cap="none" spc="-2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PV</a:t>
            </a:r>
            <a:r>
              <a:rPr kumimoji="0" sz="3400" b="1" i="0" u="none" strike="noStrike" kern="1200" cap="none" spc="-15" normalizeH="0" baseline="0" noProof="0" dirty="0">
                <a:ln>
                  <a:noFill/>
                </a:ln>
                <a:solidFill>
                  <a:srgbClr val="351B75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G”</a:t>
            </a:r>
            <a:endParaRPr kumimoji="0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algn="l" defTabSz="914400" rtl="0" eaLnBrk="1" fontAlgn="auto" latinLnBrk="0" hangingPunct="1">
              <a:lnSpc>
                <a:spcPts val="1639"/>
              </a:lnSpc>
              <a:spcBef>
                <a:spcPts val="8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uen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ponibl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s,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1400" b="0" i="0" u="none" strike="noStrike" kern="1200" cap="none" spc="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se 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iden</a:t>
            </a:r>
            <a:r>
              <a:rPr kumimoji="0" sz="14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</a:t>
            </a:r>
            <a:r>
              <a:rPr kumimoji="0" sz="1400" b="0" i="0" u="none" strike="noStrike" kern="1200" cap="none" spc="-1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es-ES" sz="1400" b="0" i="0" u="none" strike="noStrike" kern="1200" cap="none" spc="-5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1400" b="0" i="0" u="none" strike="noStrike" kern="1200" cap="none" spc="3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ipó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</a:t>
            </a:r>
            <a:r>
              <a:rPr kumimoji="0" sz="1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sz="14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s-ES" sz="1400" b="0" i="0" u="none" strike="noStrike" kern="1200" cap="none" spc="2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lograr el </a:t>
            </a:r>
            <a:r>
              <a:rPr kumimoji="0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propós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599142"/>
              </p:ext>
            </p:extLst>
          </p:nvPr>
        </p:nvGraphicFramePr>
        <p:xfrm>
          <a:off x="220468" y="1344245"/>
          <a:ext cx="11655986" cy="52448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1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7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7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741">
                <a:tc gridSpan="3">
                  <a:txBody>
                    <a:bodyPr/>
                    <a:lstStyle/>
                    <a:p>
                      <a:pPr marL="3234055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Propósito: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Lograr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prendi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aje</a:t>
                      </a:r>
                      <a:r>
                        <a:rPr sz="900" b="1" spc="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el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his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2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900" b="1" spc="-4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pre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ención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iole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cias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gé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900" b="1" spc="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Bog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á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1302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741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Hip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ótesis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900" b="1" spc="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ec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nism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</a:pP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sultad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900" b="1" spc="-15" dirty="0">
                          <a:solidFill>
                            <a:srgbClr val="674EA6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900" b="1" spc="-5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ra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00" b="1" spc="-10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900" b="1" dirty="0">
                          <a:solidFill>
                            <a:srgbClr val="674EA6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9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59">
                      <a:solidFill>
                        <a:srgbClr val="000000"/>
                      </a:solidFill>
                      <a:prstDash val="solid"/>
                    </a:lnB>
                    <a:solidFill>
                      <a:srgbClr val="D9D1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1875">
                <a:tc>
                  <a:txBody>
                    <a:bodyPr/>
                    <a:lstStyle/>
                    <a:p>
                      <a:pPr marL="57785" marR="76835">
                        <a:lnSpc>
                          <a:spcPct val="1024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rans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bres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mane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emo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comu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ión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ts val="1195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la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ts val="119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du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iv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</a:p>
                    <a:p>
                      <a:pPr marL="514350" marR="203835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otro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bre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rtan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anera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marR="294640" indent="-306705">
                        <a:lnSpc>
                          <a:spcPts val="1200"/>
                        </a:lnSpc>
                        <a:spcBef>
                          <a:spcPts val="25"/>
                        </a:spcBef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Logra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3080" marR="449580" indent="-314325">
                        <a:lnSpc>
                          <a:spcPct val="102699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bre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25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ces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esaho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rse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 marR="396875" indent="-314325">
                        <a:lnSpc>
                          <a:spcPct val="10180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pre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udab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emocione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endo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seres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59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0180">
                <a:tc>
                  <a:txBody>
                    <a:bodyPr/>
                    <a:lstStyle/>
                    <a:p>
                      <a:pPr marL="57785" marR="168275">
                        <a:lnSpc>
                          <a:spcPct val="1022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rans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mandato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mac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rela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ión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“h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ía” y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los</a:t>
                      </a:r>
                      <a:r>
                        <a:rPr sz="11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sí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tá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do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marR="387350" indent="-306705">
                        <a:lnSpc>
                          <a:spcPts val="1190"/>
                        </a:lnSpc>
                        <a:spcBef>
                          <a:spcPts val="45"/>
                        </a:spcBef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erna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ctos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es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ts val="117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paña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Logra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os: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7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13080" marR="316230" indent="-314325">
                        <a:lnSpc>
                          <a:spcPct val="102299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ersione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ascu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vi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nado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óx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ust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éner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pá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ascu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dad.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 marR="271780" indent="-314325">
                        <a:lnSpc>
                          <a:spcPts val="1360"/>
                        </a:lnSpc>
                        <a:spcBef>
                          <a:spcPts val="35"/>
                        </a:spcBef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ambia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estab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ece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hom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tre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ami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ares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)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enere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empá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nta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 indent="-314325">
                        <a:lnSpc>
                          <a:spcPts val="1290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ende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ach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cer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su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51308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coti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61279">
                <a:tc>
                  <a:txBody>
                    <a:bodyPr/>
                    <a:lstStyle/>
                    <a:p>
                      <a:pPr marL="57785" marR="123189">
                        <a:lnSpc>
                          <a:spcPct val="102299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rans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so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ale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diná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mbre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mu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eres,</a:t>
                      </a:r>
                      <a:r>
                        <a:rPr sz="11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am</a:t>
                      </a:r>
                      <a:r>
                        <a:rPr sz="1100" b="1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án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co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514350" indent="-306705">
                        <a:lnSpc>
                          <a:spcPts val="119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514350" indent="-306705">
                        <a:lnSpc>
                          <a:spcPts val="1195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Per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</a:p>
                    <a:p>
                      <a:pPr marL="514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str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qu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tá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ur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do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marR="387350" indent="-306705">
                        <a:lnSpc>
                          <a:spcPct val="100000"/>
                        </a:lnSpc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erna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ctos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es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 marL="514350" indent="-306705"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Arial"/>
                        <a:buChar char="●"/>
                        <a:tabLst>
                          <a:tab pos="514984" algn="l"/>
                        </a:tabLst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paña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rt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0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tal</a:t>
                      </a: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3463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 marR="160655" indent="-314325">
                        <a:lnSpc>
                          <a:spcPct val="102699"/>
                        </a:lnSpc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Pos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onamient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ed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ernida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emen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ados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ses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ó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ja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éne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o.</a:t>
                      </a:r>
                      <a:endParaRPr sz="1100" dirty="0">
                        <a:latin typeface="Arial"/>
                        <a:cs typeface="Arial"/>
                      </a:endParaRPr>
                    </a:p>
                    <a:p>
                      <a:pPr marL="513080" marR="848360" indent="-314325">
                        <a:lnSpc>
                          <a:spcPts val="1350"/>
                        </a:lnSpc>
                        <a:spcBef>
                          <a:spcPts val="45"/>
                        </a:spcBef>
                        <a:buFont typeface="Arial"/>
                        <a:buChar char="●"/>
                        <a:tabLst>
                          <a:tab pos="513715" algn="l"/>
                        </a:tabLst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udadan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con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amie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ar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one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ba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comun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ón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dad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co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spc="-1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1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spc="-20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100" spc="1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ca.</a:t>
                      </a:r>
                    </a:p>
                  </a:txBody>
                  <a:tcPr marL="0" marR="0" marT="0" marB="0">
                    <a:lnL w="13463">
                      <a:solidFill>
                        <a:srgbClr val="000000"/>
                      </a:solidFill>
                      <a:prstDash val="solid"/>
                    </a:lnL>
                    <a:lnR w="11302">
                      <a:solidFill>
                        <a:srgbClr val="000000"/>
                      </a:solidFill>
                      <a:prstDash val="solid"/>
                    </a:lnR>
                    <a:lnT w="13463">
                      <a:solidFill>
                        <a:srgbClr val="000000"/>
                      </a:solidFill>
                      <a:prstDash val="solid"/>
                    </a:lnT>
                    <a:lnB w="13463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735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1151988" y="1079827"/>
            <a:ext cx="10058400" cy="402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3405" marR="5080">
              <a:lnSpc>
                <a:spcPct val="101299"/>
              </a:lnSpc>
            </a:pPr>
            <a:r>
              <a:rPr spc="-15" dirty="0"/>
              <a:t>L</a:t>
            </a:r>
            <a:r>
              <a:rPr spc="-10" dirty="0"/>
              <a:t>as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5" dirty="0"/>
              <a:t>den</a:t>
            </a:r>
            <a:r>
              <a:rPr spc="-5" dirty="0"/>
              <a:t>ti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elementos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co</a:t>
            </a:r>
            <a:r>
              <a:rPr spc="-15" dirty="0"/>
              <a:t>sa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spc="-10" dirty="0"/>
              <a:t>ac</a:t>
            </a:r>
            <a:r>
              <a:rPr spc="-20" dirty="0"/>
              <a:t>e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homb</a:t>
            </a:r>
            <a:r>
              <a:rPr spc="-5" dirty="0"/>
              <a:t>r</a:t>
            </a:r>
            <a:r>
              <a:rPr spc="-10" dirty="0"/>
              <a:t>es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i</a:t>
            </a:r>
            <a:r>
              <a:rPr spc="-15" dirty="0"/>
              <a:t>den</a:t>
            </a:r>
            <a:r>
              <a:rPr spc="-5" dirty="0"/>
              <a:t>tifi</a:t>
            </a:r>
            <a:r>
              <a:rPr spc="-15" dirty="0"/>
              <a:t>que</a:t>
            </a:r>
            <a:r>
              <a:rPr spc="-10" dirty="0"/>
              <a:t>n</a:t>
            </a:r>
            <a:r>
              <a:rPr spc="-30" dirty="0">
                <a:latin typeface="Times New Roman"/>
                <a:cs typeface="Times New Roman"/>
              </a:rPr>
              <a:t> </a:t>
            </a:r>
            <a:r>
              <a:rPr spc="-10" dirty="0"/>
              <a:t>con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u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d.</a:t>
            </a:r>
          </a:p>
          <a:p>
            <a:pPr marL="1843405">
              <a:lnSpc>
                <a:spcPct val="100000"/>
              </a:lnSpc>
              <a:spcBef>
                <a:spcPts val="85"/>
              </a:spcBef>
            </a:pPr>
            <a:r>
              <a:rPr spc="-10" dirty="0"/>
              <a:t>¿</a:t>
            </a:r>
            <a:r>
              <a:rPr spc="-15" dirty="0"/>
              <a:t>Cu</a:t>
            </a:r>
            <a:r>
              <a:rPr spc="-10" dirty="0"/>
              <a:t>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5" dirty="0"/>
              <a:t>l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0" dirty="0"/>
              <a:t>va</a:t>
            </a:r>
            <a:r>
              <a:rPr dirty="0"/>
              <a:t>l</a:t>
            </a:r>
            <a:r>
              <a:rPr spc="-15" dirty="0"/>
              <a:t>o</a:t>
            </a:r>
            <a:r>
              <a:rPr spc="-10"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q</a:t>
            </a:r>
            <a:r>
              <a:rPr spc="-15" dirty="0"/>
              <a:t>u</a:t>
            </a:r>
            <a:r>
              <a:rPr spc="-10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spc="-10" dirty="0"/>
              <a:t>an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estos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5" dirty="0"/>
              <a:t>obje</a:t>
            </a:r>
            <a:r>
              <a:rPr spc="-5" dirty="0"/>
              <a:t>to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u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entorno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5" dirty="0"/>
              <a:t>o</a:t>
            </a:r>
            <a:r>
              <a:rPr spc="-10" dirty="0"/>
              <a:t>cial?</a:t>
            </a:r>
          </a:p>
          <a:p>
            <a:pPr marL="1843405">
              <a:lnSpc>
                <a:spcPct val="100000"/>
              </a:lnSpc>
              <a:spcBef>
                <a:spcPts val="20"/>
              </a:spcBef>
            </a:pPr>
            <a:r>
              <a:rPr spc="-10" dirty="0"/>
              <a:t>¿</a:t>
            </a:r>
            <a:r>
              <a:rPr spc="-15" dirty="0"/>
              <a:t>Don</a:t>
            </a:r>
            <a:r>
              <a:rPr spc="-10" dirty="0"/>
              <a:t>de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br</a:t>
            </a:r>
            <a:r>
              <a:rPr spc="-10" dirty="0"/>
              <a:t>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ienten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más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5" dirty="0"/>
              <a:t>g</a:t>
            </a:r>
            <a:r>
              <a:rPr spc="-15" dirty="0"/>
              <a:t>us</a:t>
            </a:r>
            <a:r>
              <a:rPr spc="-5" dirty="0"/>
              <a:t>t</a:t>
            </a:r>
            <a:r>
              <a:rPr spc="-10" dirty="0"/>
              <a:t>o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con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u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pos</a:t>
            </a:r>
            <a:r>
              <a:rPr spc="5" dirty="0"/>
              <a:t>i</a:t>
            </a:r>
            <a:r>
              <a:rPr spc="-10" dirty="0"/>
              <a:t>ci</a:t>
            </a:r>
            <a:r>
              <a:rPr spc="-15" dirty="0"/>
              <a:t>ó</a:t>
            </a:r>
            <a:r>
              <a:rPr spc="-10"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c</a:t>
            </a:r>
            <a:r>
              <a:rPr spc="-5" dirty="0"/>
              <a:t>o</a:t>
            </a:r>
            <a:r>
              <a:rPr spc="-15" dirty="0"/>
              <a:t>mo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5" dirty="0"/>
              <a:t>e</a:t>
            </a:r>
            <a:r>
              <a:rPr spc="-15" dirty="0"/>
              <a:t>s?</a:t>
            </a:r>
          </a:p>
          <a:p>
            <a:pPr marL="1843405">
              <a:lnSpc>
                <a:spcPts val="1910"/>
              </a:lnSpc>
              <a:spcBef>
                <a:spcPts val="35"/>
              </a:spcBef>
            </a:pPr>
            <a:r>
              <a:rPr spc="-10" dirty="0"/>
              <a:t>¿</a:t>
            </a:r>
            <a:r>
              <a:rPr spc="-15" dirty="0"/>
              <a:t>Lo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ro</a:t>
            </a:r>
            <a:r>
              <a:rPr spc="-10" dirty="0"/>
              <a:t>les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y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man</a:t>
            </a:r>
            <a:r>
              <a:rPr dirty="0"/>
              <a:t>d</a:t>
            </a:r>
            <a:r>
              <a:rPr spc="-10" dirty="0"/>
              <a:t>a</a:t>
            </a:r>
            <a:r>
              <a:rPr spc="-5" dirty="0"/>
              <a:t>t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g</a:t>
            </a:r>
            <a:r>
              <a:rPr dirty="0"/>
              <a:t>é</a:t>
            </a:r>
            <a:r>
              <a:rPr spc="-15" dirty="0"/>
              <a:t>ne</a:t>
            </a:r>
            <a:r>
              <a:rPr spc="-5" dirty="0"/>
              <a:t>r</a:t>
            </a:r>
            <a:r>
              <a:rPr spc="-15" dirty="0"/>
              <a:t>o?</a:t>
            </a:r>
          </a:p>
          <a:p>
            <a:pPr marL="1843405" marR="776605">
              <a:lnSpc>
                <a:spcPts val="1960"/>
              </a:lnSpc>
              <a:spcBef>
                <a:spcPts val="20"/>
              </a:spcBef>
            </a:pPr>
            <a:r>
              <a:rPr spc="-10" dirty="0"/>
              <a:t>¿</a:t>
            </a:r>
            <a:r>
              <a:rPr spc="-15" dirty="0"/>
              <a:t>Cu</a:t>
            </a:r>
            <a:r>
              <a:rPr spc="-10" dirty="0"/>
              <a:t>ales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so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pr</a:t>
            </a:r>
            <a:r>
              <a:rPr spc="0" dirty="0"/>
              <a:t>i</a:t>
            </a:r>
            <a:r>
              <a:rPr spc="-10" dirty="0"/>
              <a:t>vi</a:t>
            </a:r>
            <a:r>
              <a:rPr dirty="0"/>
              <a:t>l</a:t>
            </a:r>
            <a:r>
              <a:rPr spc="-10" dirty="0"/>
              <a:t>eg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tienen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n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ma</a:t>
            </a:r>
            <a:r>
              <a:rPr dirty="0"/>
              <a:t>s</a:t>
            </a:r>
            <a:r>
              <a:rPr spc="-10" dirty="0"/>
              <a:t>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des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5" dirty="0"/>
              <a:t>hegemón</a:t>
            </a:r>
            <a:r>
              <a:rPr dirty="0"/>
              <a:t>i</a:t>
            </a:r>
            <a:r>
              <a:rPr spc="-10" dirty="0"/>
              <a:t>cas?</a:t>
            </a:r>
          </a:p>
          <a:p>
            <a:pPr marL="1843405">
              <a:lnSpc>
                <a:spcPts val="1910"/>
              </a:lnSpc>
              <a:spcBef>
                <a:spcPts val="15"/>
              </a:spcBef>
            </a:pPr>
            <a:r>
              <a:rPr spc="-10" dirty="0"/>
              <a:t>¿</a:t>
            </a:r>
            <a:r>
              <a:rPr spc="-15" dirty="0"/>
              <a:t>Com</a:t>
            </a:r>
            <a:r>
              <a:rPr spc="-10"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e</a:t>
            </a:r>
            <a:r>
              <a:rPr spc="-15" dirty="0"/>
              <a:t>so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dirty="0"/>
              <a:t>p</a:t>
            </a:r>
            <a:r>
              <a:rPr spc="-15" dirty="0"/>
              <a:t>r</a:t>
            </a:r>
            <a:r>
              <a:rPr spc="-5" dirty="0"/>
              <a:t>ivi</a:t>
            </a:r>
            <a:r>
              <a:rPr dirty="0"/>
              <a:t>l</a:t>
            </a:r>
            <a:r>
              <a:rPr spc="-10" dirty="0"/>
              <a:t>eg</a:t>
            </a:r>
            <a:r>
              <a:rPr dirty="0"/>
              <a:t>i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dirty="0"/>
              <a:t>f</a:t>
            </a:r>
            <a:r>
              <a:rPr spc="-10" dirty="0"/>
              <a:t>e</a:t>
            </a:r>
            <a:r>
              <a:rPr spc="-20" dirty="0"/>
              <a:t>c</a:t>
            </a:r>
            <a:r>
              <a:rPr spc="-10" dirty="0"/>
              <a:t>tan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mujeres?</a:t>
            </a:r>
          </a:p>
          <a:p>
            <a:pPr marL="1843405" marR="619760">
              <a:lnSpc>
                <a:spcPts val="1960"/>
              </a:lnSpc>
              <a:spcBef>
                <a:spcPts val="20"/>
              </a:spcBef>
            </a:pPr>
            <a:r>
              <a:rPr spc="-10" dirty="0"/>
              <a:t>¿</a:t>
            </a:r>
            <a:r>
              <a:rPr spc="-15" dirty="0"/>
              <a:t>Cu</a:t>
            </a:r>
            <a:r>
              <a:rPr spc="-10" dirty="0"/>
              <a:t>ales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so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dirty="0"/>
              <a:t>e</a:t>
            </a:r>
            <a:r>
              <a:rPr spc="-15" dirty="0"/>
              <a:t>svent</a:t>
            </a:r>
            <a:r>
              <a:rPr spc="-5" dirty="0"/>
              <a:t>a</a:t>
            </a:r>
            <a:r>
              <a:rPr spc="-10" dirty="0"/>
              <a:t>jas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y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5" dirty="0"/>
              <a:t>it</a:t>
            </a:r>
            <a:r>
              <a:rPr spc="-15" dirty="0"/>
              <a:t>u</a:t>
            </a:r>
            <a:r>
              <a:rPr spc="-10" dirty="0"/>
              <a:t>aci</a:t>
            </a:r>
            <a:r>
              <a:rPr spc="-15" dirty="0"/>
              <a:t>one</a:t>
            </a:r>
            <a:r>
              <a:rPr spc="-10" dirty="0"/>
              <a:t>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q</a:t>
            </a:r>
            <a:r>
              <a:rPr dirty="0"/>
              <a:t>u</a:t>
            </a:r>
            <a:r>
              <a:rPr spc="-10" dirty="0"/>
              <a:t>e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dirty="0"/>
              <a:t>f</a:t>
            </a:r>
            <a:r>
              <a:rPr spc="-10" dirty="0"/>
              <a:t>e</a:t>
            </a:r>
            <a:r>
              <a:rPr spc="-20" dirty="0"/>
              <a:t>c</a:t>
            </a:r>
            <a:r>
              <a:rPr spc="-10" dirty="0"/>
              <a:t>tan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spc="-15" dirty="0"/>
              <a:t>o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dirty="0"/>
              <a:t>o</a:t>
            </a:r>
            <a:r>
              <a:rPr spc="-15" dirty="0"/>
              <a:t>mb</a:t>
            </a:r>
            <a:r>
              <a:rPr spc="-20" dirty="0"/>
              <a:t>r</a:t>
            </a:r>
            <a:r>
              <a:rPr spc="-5" dirty="0"/>
              <a:t>e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5" dirty="0"/>
              <a:t>l</a:t>
            </a:r>
            <a:r>
              <a:rPr dirty="0"/>
              <a:t>a</a:t>
            </a:r>
            <a:r>
              <a:rPr spc="-10" dirty="0"/>
              <a:t>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gemónicas?</a:t>
            </a:r>
          </a:p>
          <a:p>
            <a:pPr marL="1843405">
              <a:lnSpc>
                <a:spcPts val="1914"/>
              </a:lnSpc>
            </a:pPr>
            <a:r>
              <a:rPr spc="-10" dirty="0"/>
              <a:t>La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t</a:t>
            </a:r>
            <a:r>
              <a:rPr spc="-15" dirty="0"/>
              <a:t>r</a:t>
            </a:r>
            <a:r>
              <a:rPr spc="-10" dirty="0"/>
              <a:t>an</a:t>
            </a:r>
            <a:r>
              <a:rPr spc="-15" dirty="0"/>
              <a:t>s</a:t>
            </a:r>
            <a:r>
              <a:rPr spc="-5" dirty="0"/>
              <a:t>f</a:t>
            </a:r>
            <a:r>
              <a:rPr spc="-15" dirty="0"/>
              <a:t>o</a:t>
            </a:r>
            <a:r>
              <a:rPr spc="-5" dirty="0"/>
              <a:t>r</a:t>
            </a:r>
            <a:r>
              <a:rPr spc="-10" dirty="0"/>
              <a:t>maci</a:t>
            </a:r>
            <a:r>
              <a:rPr spc="-15" dirty="0"/>
              <a:t>ó</a:t>
            </a:r>
            <a:r>
              <a:rPr spc="-10" dirty="0"/>
              <a:t>n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e</a:t>
            </a:r>
            <a:r>
              <a:rPr spc="-10" dirty="0"/>
              <a:t>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un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ej</a:t>
            </a:r>
            <a:r>
              <a:rPr spc="-5" dirty="0"/>
              <a:t>e</a:t>
            </a:r>
            <a:r>
              <a:rPr spc="-15" dirty="0"/>
              <a:t>r</a:t>
            </a:r>
            <a:r>
              <a:rPr spc="-10" dirty="0"/>
              <a:t>cicio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pe</a:t>
            </a:r>
            <a:r>
              <a:rPr spc="-5" dirty="0"/>
              <a:t>r</a:t>
            </a:r>
            <a:r>
              <a:rPr spc="-10" dirty="0"/>
              <a:t>manente</a:t>
            </a:r>
          </a:p>
          <a:p>
            <a:pPr marL="1843405" marR="257175">
              <a:lnSpc>
                <a:spcPts val="1939"/>
              </a:lnSpc>
              <a:spcBef>
                <a:spcPts val="40"/>
              </a:spcBef>
            </a:pPr>
            <a:r>
              <a:rPr spc="-25" dirty="0"/>
              <a:t>Q</a:t>
            </a:r>
            <a:r>
              <a:rPr spc="-15" dirty="0"/>
              <a:t>u</a:t>
            </a:r>
            <a:r>
              <a:rPr spc="-10" dirty="0"/>
              <a:t>é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b</a:t>
            </a:r>
            <a:r>
              <a:rPr spc="0" dirty="0"/>
              <a:t>a</a:t>
            </a:r>
            <a:r>
              <a:rPr spc="-15" dirty="0"/>
              <a:t>r</a:t>
            </a:r>
            <a:r>
              <a:rPr spc="-5" dirty="0"/>
              <a:t>r</a:t>
            </a:r>
            <a:r>
              <a:rPr spc="-10" dirty="0"/>
              <a:t>e</a:t>
            </a:r>
            <a:r>
              <a:rPr spc="-20" dirty="0"/>
              <a:t>r</a:t>
            </a:r>
            <a:r>
              <a:rPr spc="-10" dirty="0"/>
              <a:t>as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" dirty="0"/>
              <a:t>r</a:t>
            </a:r>
            <a:r>
              <a:rPr spc="-10" dirty="0"/>
              <a:t>e</a:t>
            </a:r>
            <a:r>
              <a:rPr spc="-5" dirty="0"/>
              <a:t>si</a:t>
            </a:r>
            <a:r>
              <a:rPr spc="-15" dirty="0"/>
              <a:t>s</a:t>
            </a:r>
            <a:r>
              <a:rPr spc="-10" dirty="0"/>
              <a:t>tencias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5" dirty="0"/>
              <a:t>pod</a:t>
            </a:r>
            <a:r>
              <a:rPr dirty="0"/>
              <a:t>e</a:t>
            </a:r>
            <a:r>
              <a:rPr spc="-10" dirty="0"/>
              <a:t>mos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en</a:t>
            </a:r>
            <a:r>
              <a:rPr spc="-5" dirty="0"/>
              <a:t>c</a:t>
            </a:r>
            <a:r>
              <a:rPr spc="-15" dirty="0"/>
              <a:t>on</a:t>
            </a:r>
            <a:r>
              <a:rPr spc="-10" dirty="0"/>
              <a:t>t</a:t>
            </a:r>
            <a:r>
              <a:rPr spc="-15" dirty="0"/>
              <a:t>r</a:t>
            </a:r>
            <a:r>
              <a:rPr spc="-10" dirty="0"/>
              <a:t>ar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al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0" dirty="0"/>
              <a:t>momen</a:t>
            </a:r>
            <a:r>
              <a:rPr spc="-5" dirty="0"/>
              <a:t>t</a:t>
            </a:r>
            <a:r>
              <a:rPr spc="-10" dirty="0"/>
              <a:t>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d</a:t>
            </a:r>
            <a:r>
              <a:rPr dirty="0"/>
              <a:t>e</a:t>
            </a:r>
            <a:r>
              <a:rPr spc="-10" dirty="0"/>
              <a:t>cons</a:t>
            </a:r>
            <a:r>
              <a:rPr dirty="0"/>
              <a:t>t</a:t>
            </a:r>
            <a:r>
              <a:rPr spc="-15" dirty="0"/>
              <a:t>ru</a:t>
            </a:r>
            <a:r>
              <a:rPr dirty="0"/>
              <a:t>i</a:t>
            </a:r>
            <a:r>
              <a:rPr spc="-10" dirty="0"/>
              <a:t>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0" dirty="0"/>
              <a:t>las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</a:t>
            </a:r>
            <a:r>
              <a:rPr spc="-15" dirty="0"/>
              <a:t>de</a:t>
            </a:r>
            <a:r>
              <a:rPr spc="-10" dirty="0"/>
              <a:t>s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h</a:t>
            </a:r>
            <a:r>
              <a:rPr dirty="0"/>
              <a:t>e</a:t>
            </a:r>
            <a:r>
              <a:rPr spc="-10" dirty="0"/>
              <a:t>gemónicas.</a:t>
            </a:r>
          </a:p>
          <a:p>
            <a:pPr marL="1843405" marR="3111500">
              <a:lnSpc>
                <a:spcPts val="1960"/>
              </a:lnSpc>
            </a:pPr>
            <a:r>
              <a:rPr spc="-10" dirty="0"/>
              <a:t>La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5" dirty="0"/>
              <a:t>ma</a:t>
            </a:r>
            <a:r>
              <a:rPr dirty="0"/>
              <a:t>s</a:t>
            </a:r>
            <a:r>
              <a:rPr spc="-10" dirty="0"/>
              <a:t>cul</a:t>
            </a:r>
            <a:r>
              <a:rPr dirty="0"/>
              <a:t>i</a:t>
            </a:r>
            <a:r>
              <a:rPr spc="-15" dirty="0"/>
              <a:t>n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no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s</a:t>
            </a:r>
            <a:r>
              <a:rPr spc="-10" dirty="0"/>
              <a:t>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pued</a:t>
            </a:r>
            <a:r>
              <a:rPr spc="-10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dirty="0"/>
              <a:t>l</a:t>
            </a:r>
            <a:r>
              <a:rPr spc="-10" dirty="0"/>
              <a:t>antear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spc="-15" dirty="0"/>
              <a:t>o</a:t>
            </a:r>
            <a:r>
              <a:rPr spc="-10" dirty="0"/>
              <a:t>mo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Com</a:t>
            </a:r>
            <a:r>
              <a:rPr spc="-10" dirty="0"/>
              <a:t>o</a:t>
            </a:r>
            <a:r>
              <a:rPr spc="-6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10" dirty="0"/>
              <a:t>a</a:t>
            </a:r>
            <a:r>
              <a:rPr spc="-15" dirty="0"/>
              <a:t>s</a:t>
            </a:r>
            <a:r>
              <a:rPr dirty="0"/>
              <a:t>a</a:t>
            </a:r>
            <a:r>
              <a:rPr spc="-10" dirty="0"/>
              <a:t>r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de</a:t>
            </a:r>
            <a:r>
              <a:rPr spc="-45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o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" dirty="0"/>
              <a:t>person</a:t>
            </a:r>
            <a:r>
              <a:rPr dirty="0"/>
              <a:t>a</a:t>
            </a:r>
            <a:r>
              <a:rPr spc="-10" dirty="0"/>
              <a:t>r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0" dirty="0"/>
              <a:t>a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o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5" dirty="0"/>
              <a:t>s</a:t>
            </a:r>
            <a:r>
              <a:rPr spc="-15" dirty="0"/>
              <a:t>oc</a:t>
            </a:r>
            <a:r>
              <a:rPr spc="-10" dirty="0"/>
              <a:t>ia</a:t>
            </a:r>
            <a:r>
              <a:rPr dirty="0"/>
              <a:t>l</a:t>
            </a:r>
            <a:r>
              <a:rPr spc="-5" dirty="0"/>
              <a:t>.</a:t>
            </a:r>
          </a:p>
          <a:p>
            <a:pPr marL="1843405" marR="666115">
              <a:lnSpc>
                <a:spcPts val="1939"/>
              </a:lnSpc>
              <a:spcBef>
                <a:spcPts val="10"/>
              </a:spcBef>
            </a:pPr>
            <a:r>
              <a:rPr spc="-10" dirty="0"/>
              <a:t>¿</a:t>
            </a:r>
            <a:r>
              <a:rPr spc="-15" dirty="0"/>
              <a:t>Com</a:t>
            </a:r>
            <a:r>
              <a:rPr spc="-10" dirty="0"/>
              <a:t>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dirty="0"/>
              <a:t>l</a:t>
            </a:r>
            <a:r>
              <a:rPr spc="-10" dirty="0"/>
              <a:t>a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mascul</a:t>
            </a:r>
            <a:r>
              <a:rPr dirty="0"/>
              <a:t>in</a:t>
            </a:r>
            <a:r>
              <a:rPr spc="-5" dirty="0"/>
              <a:t>i</a:t>
            </a:r>
            <a:r>
              <a:rPr spc="-15" dirty="0"/>
              <a:t>d</a:t>
            </a:r>
            <a:r>
              <a:rPr spc="-10" dirty="0"/>
              <a:t>ad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5" dirty="0"/>
              <a:t>hege</a:t>
            </a:r>
            <a:r>
              <a:rPr spc="-5" dirty="0"/>
              <a:t>m</a:t>
            </a:r>
            <a:r>
              <a:rPr spc="-15" dirty="0"/>
              <a:t>ón</a:t>
            </a:r>
            <a:r>
              <a:rPr dirty="0"/>
              <a:t>i</a:t>
            </a:r>
            <a:r>
              <a:rPr spc="-10" dirty="0"/>
              <a:t>ca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10" dirty="0"/>
              <a:t>a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spc="-10" dirty="0"/>
              <a:t>cons</a:t>
            </a:r>
            <a:r>
              <a:rPr dirty="0"/>
              <a:t>t</a:t>
            </a:r>
            <a:r>
              <a:rPr spc="-15" dirty="0"/>
              <a:t>ru</a:t>
            </a:r>
            <a:r>
              <a:rPr dirty="0"/>
              <a:t>i</a:t>
            </a:r>
            <a:r>
              <a:rPr spc="-15" dirty="0"/>
              <a:t>d</a:t>
            </a:r>
            <a:r>
              <a:rPr spc="-10" dirty="0"/>
              <a:t>o</a:t>
            </a:r>
            <a:r>
              <a:rPr spc="-7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20" dirty="0"/>
              <a:t>om</a:t>
            </a:r>
            <a:r>
              <a:rPr spc="-5" dirty="0"/>
              <a:t>b</a:t>
            </a:r>
            <a:r>
              <a:rPr spc="-15" dirty="0"/>
              <a:t>r</a:t>
            </a:r>
            <a:r>
              <a:rPr spc="-10" dirty="0"/>
              <a:t>es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10" dirty="0"/>
              <a:t>que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10" dirty="0"/>
              <a:t>no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15" dirty="0"/>
              <a:t>sa</a:t>
            </a:r>
            <a:r>
              <a:rPr spc="0" dirty="0"/>
              <a:t>b</a:t>
            </a:r>
            <a:r>
              <a:rPr spc="-10" dirty="0"/>
              <a:t>en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15" dirty="0"/>
              <a:t>r</a:t>
            </a:r>
            <a:r>
              <a:rPr spc="-10" dirty="0"/>
              <a:t>elaci</a:t>
            </a:r>
            <a:r>
              <a:rPr spc="-15" dirty="0"/>
              <a:t>on</a:t>
            </a:r>
            <a:r>
              <a:rPr spc="-10" dirty="0"/>
              <a:t>a</a:t>
            </a:r>
            <a:r>
              <a:rPr spc="-15" dirty="0"/>
              <a:t>r</a:t>
            </a:r>
            <a:r>
              <a:rPr spc="-5" dirty="0"/>
              <a:t>s</a:t>
            </a:r>
            <a:r>
              <a:rPr spc="-10" dirty="0"/>
              <a:t>e</a:t>
            </a:r>
            <a:r>
              <a:rPr spc="-50" dirty="0">
                <a:latin typeface="Times New Roman"/>
                <a:cs typeface="Times New Roman"/>
              </a:rPr>
              <a:t> </a:t>
            </a:r>
            <a:r>
              <a:rPr spc="-5" dirty="0"/>
              <a:t>c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5" dirty="0"/>
              <a:t>su</a:t>
            </a:r>
            <a:r>
              <a:rPr spc="-10" dirty="0"/>
              <a:t>s</a:t>
            </a:r>
            <a:r>
              <a:rPr spc="-40" dirty="0">
                <a:latin typeface="Times New Roman"/>
                <a:cs typeface="Times New Roman"/>
              </a:rPr>
              <a:t> </a:t>
            </a:r>
            <a:r>
              <a:rPr spc="-10" dirty="0"/>
              <a:t>e</a:t>
            </a:r>
            <a:r>
              <a:rPr spc="-25" dirty="0"/>
              <a:t>m</a:t>
            </a:r>
            <a:r>
              <a:rPr spc="-5" dirty="0"/>
              <a:t>o</a:t>
            </a:r>
            <a:r>
              <a:rPr spc="-10" dirty="0"/>
              <a:t>ci</a:t>
            </a:r>
            <a:r>
              <a:rPr spc="-15" dirty="0"/>
              <a:t>ones?</a:t>
            </a:r>
          </a:p>
        </p:txBody>
      </p:sp>
      <p:sp>
        <p:nvSpPr>
          <p:cNvPr id="3" name="object 3"/>
          <p:cNvSpPr/>
          <p:nvPr/>
        </p:nvSpPr>
        <p:spPr>
          <a:xfrm>
            <a:off x="-62523" y="-78153"/>
            <a:ext cx="2940392" cy="2639010"/>
          </a:xfrm>
          <a:custGeom>
            <a:avLst/>
            <a:gdLst/>
            <a:ahLst/>
            <a:cxnLst/>
            <a:rect l="l" t="t" r="r" b="b"/>
            <a:pathLst>
              <a:path w="3235960" h="3127375">
                <a:moveTo>
                  <a:pt x="1617980" y="0"/>
                </a:moveTo>
                <a:lnTo>
                  <a:pt x="1568450" y="635"/>
                </a:lnTo>
                <a:lnTo>
                  <a:pt x="1519555" y="2540"/>
                </a:lnTo>
                <a:lnTo>
                  <a:pt x="1470660" y="6350"/>
                </a:lnTo>
                <a:lnTo>
                  <a:pt x="1422400" y="11430"/>
                </a:lnTo>
                <a:lnTo>
                  <a:pt x="1374775" y="17780"/>
                </a:lnTo>
                <a:lnTo>
                  <a:pt x="1327150" y="25400"/>
                </a:lnTo>
                <a:lnTo>
                  <a:pt x="1280160" y="34290"/>
                </a:lnTo>
                <a:lnTo>
                  <a:pt x="1233805" y="44450"/>
                </a:lnTo>
                <a:lnTo>
                  <a:pt x="1188085" y="55880"/>
                </a:lnTo>
                <a:lnTo>
                  <a:pt x="1142365" y="68580"/>
                </a:lnTo>
                <a:lnTo>
                  <a:pt x="1097915" y="82550"/>
                </a:lnTo>
                <a:lnTo>
                  <a:pt x="1053465" y="97790"/>
                </a:lnTo>
                <a:lnTo>
                  <a:pt x="1009650" y="114300"/>
                </a:lnTo>
                <a:lnTo>
                  <a:pt x="967105" y="132080"/>
                </a:lnTo>
                <a:lnTo>
                  <a:pt x="924560" y="150495"/>
                </a:lnTo>
                <a:lnTo>
                  <a:pt x="882650" y="170180"/>
                </a:lnTo>
                <a:lnTo>
                  <a:pt x="842010" y="191135"/>
                </a:lnTo>
                <a:lnTo>
                  <a:pt x="801370" y="213360"/>
                </a:lnTo>
                <a:lnTo>
                  <a:pt x="762000" y="236855"/>
                </a:lnTo>
                <a:lnTo>
                  <a:pt x="723265" y="260985"/>
                </a:lnTo>
                <a:lnTo>
                  <a:pt x="685165" y="285750"/>
                </a:lnTo>
                <a:lnTo>
                  <a:pt x="647700" y="312420"/>
                </a:lnTo>
                <a:lnTo>
                  <a:pt x="611505" y="339725"/>
                </a:lnTo>
                <a:lnTo>
                  <a:pt x="575310" y="367665"/>
                </a:lnTo>
                <a:lnTo>
                  <a:pt x="541020" y="396875"/>
                </a:lnTo>
                <a:lnTo>
                  <a:pt x="506730" y="426720"/>
                </a:lnTo>
                <a:lnTo>
                  <a:pt x="473710" y="457835"/>
                </a:lnTo>
                <a:lnTo>
                  <a:pt x="441960" y="489585"/>
                </a:lnTo>
                <a:lnTo>
                  <a:pt x="410845" y="522605"/>
                </a:lnTo>
                <a:lnTo>
                  <a:pt x="380365" y="556260"/>
                </a:lnTo>
                <a:lnTo>
                  <a:pt x="351155" y="590550"/>
                </a:lnTo>
                <a:lnTo>
                  <a:pt x="323215" y="626110"/>
                </a:lnTo>
                <a:lnTo>
                  <a:pt x="295910" y="661670"/>
                </a:lnTo>
                <a:lnTo>
                  <a:pt x="269875" y="698500"/>
                </a:lnTo>
                <a:lnTo>
                  <a:pt x="245110" y="735965"/>
                </a:lnTo>
                <a:lnTo>
                  <a:pt x="220980" y="774700"/>
                </a:lnTo>
                <a:lnTo>
                  <a:pt x="198120" y="813435"/>
                </a:lnTo>
                <a:lnTo>
                  <a:pt x="176530" y="852805"/>
                </a:lnTo>
                <a:lnTo>
                  <a:pt x="155575" y="893445"/>
                </a:lnTo>
                <a:lnTo>
                  <a:pt x="136525" y="934085"/>
                </a:lnTo>
                <a:lnTo>
                  <a:pt x="118110" y="975995"/>
                </a:lnTo>
                <a:lnTo>
                  <a:pt x="101600" y="1017905"/>
                </a:lnTo>
                <a:lnTo>
                  <a:pt x="85725" y="1060450"/>
                </a:lnTo>
                <a:lnTo>
                  <a:pt x="71120" y="1104265"/>
                </a:lnTo>
                <a:lnTo>
                  <a:pt x="57785" y="1148080"/>
                </a:lnTo>
                <a:lnTo>
                  <a:pt x="45720" y="1192530"/>
                </a:lnTo>
                <a:lnTo>
                  <a:pt x="35560" y="1236980"/>
                </a:lnTo>
                <a:lnTo>
                  <a:pt x="26035" y="1282700"/>
                </a:lnTo>
                <a:lnTo>
                  <a:pt x="18415" y="1328420"/>
                </a:lnTo>
                <a:lnTo>
                  <a:pt x="12065" y="1374775"/>
                </a:lnTo>
                <a:lnTo>
                  <a:pt x="6985" y="1421130"/>
                </a:lnTo>
                <a:lnTo>
                  <a:pt x="3175" y="1468120"/>
                </a:lnTo>
                <a:lnTo>
                  <a:pt x="635" y="1515745"/>
                </a:lnTo>
                <a:lnTo>
                  <a:pt x="0" y="1563370"/>
                </a:lnTo>
                <a:lnTo>
                  <a:pt x="635" y="1611630"/>
                </a:lnTo>
                <a:lnTo>
                  <a:pt x="3175" y="1658620"/>
                </a:lnTo>
                <a:lnTo>
                  <a:pt x="6985" y="1705610"/>
                </a:lnTo>
                <a:lnTo>
                  <a:pt x="12065" y="1752600"/>
                </a:lnTo>
                <a:lnTo>
                  <a:pt x="18415" y="1798955"/>
                </a:lnTo>
                <a:lnTo>
                  <a:pt x="26035" y="1844675"/>
                </a:lnTo>
                <a:lnTo>
                  <a:pt x="35560" y="1889760"/>
                </a:lnTo>
                <a:lnTo>
                  <a:pt x="45720" y="1934845"/>
                </a:lnTo>
                <a:lnTo>
                  <a:pt x="57785" y="1979295"/>
                </a:lnTo>
                <a:lnTo>
                  <a:pt x="71120" y="2023110"/>
                </a:lnTo>
                <a:lnTo>
                  <a:pt x="85725" y="2066290"/>
                </a:lnTo>
                <a:lnTo>
                  <a:pt x="101600" y="2109470"/>
                </a:lnTo>
                <a:lnTo>
                  <a:pt x="118110" y="2151380"/>
                </a:lnTo>
                <a:lnTo>
                  <a:pt x="136525" y="2192655"/>
                </a:lnTo>
                <a:lnTo>
                  <a:pt x="155575" y="2233930"/>
                </a:lnTo>
                <a:lnTo>
                  <a:pt x="176530" y="2273935"/>
                </a:lnTo>
                <a:lnTo>
                  <a:pt x="198120" y="2313940"/>
                </a:lnTo>
                <a:lnTo>
                  <a:pt x="220980" y="2352675"/>
                </a:lnTo>
                <a:lnTo>
                  <a:pt x="245110" y="2390775"/>
                </a:lnTo>
                <a:lnTo>
                  <a:pt x="269875" y="2428240"/>
                </a:lnTo>
                <a:lnTo>
                  <a:pt x="295910" y="2465070"/>
                </a:lnTo>
                <a:lnTo>
                  <a:pt x="323215" y="2501265"/>
                </a:lnTo>
                <a:lnTo>
                  <a:pt x="351155" y="2536825"/>
                </a:lnTo>
                <a:lnTo>
                  <a:pt x="380365" y="2571115"/>
                </a:lnTo>
                <a:lnTo>
                  <a:pt x="410845" y="2604770"/>
                </a:lnTo>
                <a:lnTo>
                  <a:pt x="441960" y="2637155"/>
                </a:lnTo>
                <a:lnTo>
                  <a:pt x="473710" y="2668905"/>
                </a:lnTo>
                <a:lnTo>
                  <a:pt x="506730" y="2700020"/>
                </a:lnTo>
                <a:lnTo>
                  <a:pt x="541020" y="2730500"/>
                </a:lnTo>
                <a:lnTo>
                  <a:pt x="575310" y="2759710"/>
                </a:lnTo>
                <a:lnTo>
                  <a:pt x="611505" y="2787650"/>
                </a:lnTo>
                <a:lnTo>
                  <a:pt x="647700" y="2814955"/>
                </a:lnTo>
                <a:lnTo>
                  <a:pt x="685165" y="2840990"/>
                </a:lnTo>
                <a:lnTo>
                  <a:pt x="723265" y="2866390"/>
                </a:lnTo>
                <a:lnTo>
                  <a:pt x="762000" y="2890520"/>
                </a:lnTo>
                <a:lnTo>
                  <a:pt x="801370" y="2914015"/>
                </a:lnTo>
                <a:lnTo>
                  <a:pt x="842010" y="2935605"/>
                </a:lnTo>
                <a:lnTo>
                  <a:pt x="882650" y="2956560"/>
                </a:lnTo>
                <a:lnTo>
                  <a:pt x="924560" y="2976880"/>
                </a:lnTo>
                <a:lnTo>
                  <a:pt x="967105" y="2995295"/>
                </a:lnTo>
                <a:lnTo>
                  <a:pt x="1009650" y="3013075"/>
                </a:lnTo>
                <a:lnTo>
                  <a:pt x="1053465" y="3029585"/>
                </a:lnTo>
                <a:lnTo>
                  <a:pt x="1097915" y="3044825"/>
                </a:lnTo>
                <a:lnTo>
                  <a:pt x="1142365" y="3058795"/>
                </a:lnTo>
                <a:lnTo>
                  <a:pt x="1188085" y="3071495"/>
                </a:lnTo>
                <a:lnTo>
                  <a:pt x="1233805" y="3082925"/>
                </a:lnTo>
                <a:lnTo>
                  <a:pt x="1280160" y="3093085"/>
                </a:lnTo>
                <a:lnTo>
                  <a:pt x="1327150" y="3101975"/>
                </a:lnTo>
                <a:lnTo>
                  <a:pt x="1374775" y="3109595"/>
                </a:lnTo>
                <a:lnTo>
                  <a:pt x="1422400" y="3115945"/>
                </a:lnTo>
                <a:lnTo>
                  <a:pt x="1470660" y="3121025"/>
                </a:lnTo>
                <a:lnTo>
                  <a:pt x="1519555" y="3124200"/>
                </a:lnTo>
                <a:lnTo>
                  <a:pt x="1568450" y="3126740"/>
                </a:lnTo>
                <a:lnTo>
                  <a:pt x="1617980" y="3127375"/>
                </a:lnTo>
                <a:lnTo>
                  <a:pt x="1667510" y="3126740"/>
                </a:lnTo>
                <a:lnTo>
                  <a:pt x="1716405" y="3124200"/>
                </a:lnTo>
                <a:lnTo>
                  <a:pt x="1765300" y="3121025"/>
                </a:lnTo>
                <a:lnTo>
                  <a:pt x="1813560" y="3115945"/>
                </a:lnTo>
                <a:lnTo>
                  <a:pt x="1861185" y="3109595"/>
                </a:lnTo>
                <a:lnTo>
                  <a:pt x="1908810" y="3101975"/>
                </a:lnTo>
                <a:lnTo>
                  <a:pt x="1955800" y="3093085"/>
                </a:lnTo>
                <a:lnTo>
                  <a:pt x="2002155" y="3082925"/>
                </a:lnTo>
                <a:lnTo>
                  <a:pt x="2047875" y="3071495"/>
                </a:lnTo>
                <a:lnTo>
                  <a:pt x="2093595" y="3058795"/>
                </a:lnTo>
                <a:lnTo>
                  <a:pt x="2138045" y="3044825"/>
                </a:lnTo>
                <a:lnTo>
                  <a:pt x="2182495" y="3029585"/>
                </a:lnTo>
                <a:lnTo>
                  <a:pt x="2226310" y="3013075"/>
                </a:lnTo>
                <a:lnTo>
                  <a:pt x="2269490" y="2995295"/>
                </a:lnTo>
                <a:lnTo>
                  <a:pt x="2311400" y="2976880"/>
                </a:lnTo>
                <a:lnTo>
                  <a:pt x="2353310" y="2956560"/>
                </a:lnTo>
                <a:lnTo>
                  <a:pt x="2393950" y="2935605"/>
                </a:lnTo>
                <a:lnTo>
                  <a:pt x="2434590" y="2914015"/>
                </a:lnTo>
                <a:lnTo>
                  <a:pt x="2473960" y="2890520"/>
                </a:lnTo>
                <a:lnTo>
                  <a:pt x="2512695" y="2866390"/>
                </a:lnTo>
                <a:lnTo>
                  <a:pt x="2550795" y="2840990"/>
                </a:lnTo>
                <a:lnTo>
                  <a:pt x="2588260" y="2814955"/>
                </a:lnTo>
                <a:lnTo>
                  <a:pt x="2624455" y="2787650"/>
                </a:lnTo>
                <a:lnTo>
                  <a:pt x="2660650" y="2759710"/>
                </a:lnTo>
                <a:lnTo>
                  <a:pt x="2694940" y="2730500"/>
                </a:lnTo>
                <a:lnTo>
                  <a:pt x="2729230" y="2700020"/>
                </a:lnTo>
                <a:lnTo>
                  <a:pt x="2762250" y="2668905"/>
                </a:lnTo>
                <a:lnTo>
                  <a:pt x="2794000" y="2637155"/>
                </a:lnTo>
                <a:lnTo>
                  <a:pt x="2825115" y="2604770"/>
                </a:lnTo>
                <a:lnTo>
                  <a:pt x="2855595" y="2571115"/>
                </a:lnTo>
                <a:lnTo>
                  <a:pt x="2884805" y="2536825"/>
                </a:lnTo>
                <a:lnTo>
                  <a:pt x="2912745" y="2501265"/>
                </a:lnTo>
                <a:lnTo>
                  <a:pt x="2940050" y="2465070"/>
                </a:lnTo>
                <a:lnTo>
                  <a:pt x="2966085" y="2428240"/>
                </a:lnTo>
                <a:lnTo>
                  <a:pt x="2990850" y="2390775"/>
                </a:lnTo>
                <a:lnTo>
                  <a:pt x="3014980" y="2352675"/>
                </a:lnTo>
                <a:lnTo>
                  <a:pt x="3037840" y="2313940"/>
                </a:lnTo>
                <a:lnTo>
                  <a:pt x="3059430" y="2273935"/>
                </a:lnTo>
                <a:lnTo>
                  <a:pt x="3080385" y="2233930"/>
                </a:lnTo>
                <a:lnTo>
                  <a:pt x="3099435" y="2192655"/>
                </a:lnTo>
                <a:lnTo>
                  <a:pt x="3117850" y="2151380"/>
                </a:lnTo>
                <a:lnTo>
                  <a:pt x="3134360" y="2109470"/>
                </a:lnTo>
                <a:lnTo>
                  <a:pt x="3150235" y="2066290"/>
                </a:lnTo>
                <a:lnTo>
                  <a:pt x="3164840" y="2023110"/>
                </a:lnTo>
                <a:lnTo>
                  <a:pt x="3178175" y="1979295"/>
                </a:lnTo>
                <a:lnTo>
                  <a:pt x="3190240" y="1934845"/>
                </a:lnTo>
                <a:lnTo>
                  <a:pt x="3200400" y="1889760"/>
                </a:lnTo>
                <a:lnTo>
                  <a:pt x="3209925" y="1844675"/>
                </a:lnTo>
                <a:lnTo>
                  <a:pt x="3217545" y="1798955"/>
                </a:lnTo>
                <a:lnTo>
                  <a:pt x="3223895" y="1752600"/>
                </a:lnTo>
                <a:lnTo>
                  <a:pt x="3228975" y="1705610"/>
                </a:lnTo>
                <a:lnTo>
                  <a:pt x="3232785" y="1658620"/>
                </a:lnTo>
                <a:lnTo>
                  <a:pt x="3235325" y="1611630"/>
                </a:lnTo>
                <a:lnTo>
                  <a:pt x="3235960" y="1563370"/>
                </a:lnTo>
                <a:lnTo>
                  <a:pt x="3235325" y="1513840"/>
                </a:lnTo>
                <a:lnTo>
                  <a:pt x="3232785" y="1464310"/>
                </a:lnTo>
                <a:lnTo>
                  <a:pt x="3228340" y="1415415"/>
                </a:lnTo>
                <a:lnTo>
                  <a:pt x="3223260" y="1365885"/>
                </a:lnTo>
                <a:lnTo>
                  <a:pt x="3215640" y="1317625"/>
                </a:lnTo>
                <a:lnTo>
                  <a:pt x="3206750" y="1269365"/>
                </a:lnTo>
                <a:lnTo>
                  <a:pt x="3196590" y="1221105"/>
                </a:lnTo>
                <a:lnTo>
                  <a:pt x="3184525" y="1173480"/>
                </a:lnTo>
                <a:lnTo>
                  <a:pt x="3171190" y="1126490"/>
                </a:lnTo>
                <a:lnTo>
                  <a:pt x="3156585" y="1079500"/>
                </a:lnTo>
                <a:lnTo>
                  <a:pt x="3140075" y="1033780"/>
                </a:lnTo>
                <a:lnTo>
                  <a:pt x="3122295" y="988060"/>
                </a:lnTo>
                <a:lnTo>
                  <a:pt x="3102610" y="942975"/>
                </a:lnTo>
                <a:lnTo>
                  <a:pt x="3082290" y="898525"/>
                </a:lnTo>
                <a:lnTo>
                  <a:pt x="3060065" y="854075"/>
                </a:lnTo>
                <a:lnTo>
                  <a:pt x="3036570" y="810895"/>
                </a:lnTo>
                <a:lnTo>
                  <a:pt x="3011170" y="768985"/>
                </a:lnTo>
                <a:lnTo>
                  <a:pt x="2984500" y="727075"/>
                </a:lnTo>
                <a:lnTo>
                  <a:pt x="2957195" y="685800"/>
                </a:lnTo>
                <a:lnTo>
                  <a:pt x="2927985" y="645795"/>
                </a:lnTo>
                <a:lnTo>
                  <a:pt x="2897505" y="606425"/>
                </a:lnTo>
                <a:lnTo>
                  <a:pt x="2865120" y="567690"/>
                </a:lnTo>
                <a:lnTo>
                  <a:pt x="2832100" y="530225"/>
                </a:lnTo>
                <a:lnTo>
                  <a:pt x="2797810" y="493395"/>
                </a:lnTo>
                <a:lnTo>
                  <a:pt x="2762250" y="457835"/>
                </a:lnTo>
                <a:lnTo>
                  <a:pt x="2724785" y="423545"/>
                </a:lnTo>
                <a:lnTo>
                  <a:pt x="2687320" y="389890"/>
                </a:lnTo>
                <a:lnTo>
                  <a:pt x="2648585" y="358140"/>
                </a:lnTo>
                <a:lnTo>
                  <a:pt x="2608580" y="327025"/>
                </a:lnTo>
                <a:lnTo>
                  <a:pt x="2567940" y="297815"/>
                </a:lnTo>
                <a:lnTo>
                  <a:pt x="2526030" y="269240"/>
                </a:lnTo>
                <a:lnTo>
                  <a:pt x="2483485" y="242570"/>
                </a:lnTo>
                <a:lnTo>
                  <a:pt x="2440305" y="217170"/>
                </a:lnTo>
                <a:lnTo>
                  <a:pt x="2396490" y="193040"/>
                </a:lnTo>
                <a:lnTo>
                  <a:pt x="2352040" y="170180"/>
                </a:lnTo>
                <a:lnTo>
                  <a:pt x="2306320" y="148590"/>
                </a:lnTo>
                <a:lnTo>
                  <a:pt x="2260600" y="128270"/>
                </a:lnTo>
                <a:lnTo>
                  <a:pt x="2213610" y="109855"/>
                </a:lnTo>
                <a:lnTo>
                  <a:pt x="2166620" y="92710"/>
                </a:lnTo>
                <a:lnTo>
                  <a:pt x="2118360" y="76835"/>
                </a:lnTo>
                <a:lnTo>
                  <a:pt x="2070100" y="62230"/>
                </a:lnTo>
                <a:lnTo>
                  <a:pt x="2021840" y="49530"/>
                </a:lnTo>
                <a:lnTo>
                  <a:pt x="1972310" y="38100"/>
                </a:lnTo>
                <a:lnTo>
                  <a:pt x="1922780" y="27940"/>
                </a:lnTo>
                <a:lnTo>
                  <a:pt x="1872615" y="19685"/>
                </a:lnTo>
                <a:lnTo>
                  <a:pt x="1822450" y="12700"/>
                </a:lnTo>
                <a:lnTo>
                  <a:pt x="1771650" y="6985"/>
                </a:lnTo>
                <a:lnTo>
                  <a:pt x="1720850" y="3175"/>
                </a:lnTo>
                <a:lnTo>
                  <a:pt x="1669415" y="635"/>
                </a:lnTo>
                <a:lnTo>
                  <a:pt x="161798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73893" y="396167"/>
            <a:ext cx="2067560" cy="169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8300"/>
              </a:lnSpc>
            </a:pPr>
            <a:r>
              <a:rPr sz="1900" spc="-15" dirty="0">
                <a:latin typeface="Arial"/>
                <a:cs typeface="Arial"/>
              </a:rPr>
              <a:t>Enfoque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5" dirty="0">
                <a:latin typeface="Arial"/>
                <a:cs typeface="Arial"/>
              </a:rPr>
              <a:t>de</a:t>
            </a:r>
            <a:r>
              <a:rPr sz="1900" spc="15" dirty="0">
                <a:latin typeface="Times New Roman"/>
                <a:cs typeface="Times New Roman"/>
              </a:rPr>
              <a:t> </a:t>
            </a:r>
            <a:r>
              <a:rPr sz="1900" spc="-5" dirty="0">
                <a:latin typeface="Arial"/>
                <a:cs typeface="Arial"/>
              </a:rPr>
              <a:t>g</a:t>
            </a:r>
            <a:r>
              <a:rPr sz="1900" spc="-20" dirty="0">
                <a:latin typeface="Arial"/>
                <a:cs typeface="Arial"/>
              </a:rPr>
              <a:t>éne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o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y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de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masculinidad</a:t>
            </a:r>
            <a:r>
              <a:rPr sz="1900" spc="-5" dirty="0">
                <a:latin typeface="Arial"/>
                <a:cs typeface="Arial"/>
              </a:rPr>
              <a:t>e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Arial"/>
                <a:cs typeface="Arial"/>
              </a:rPr>
              <a:t>no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violentas,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recíp</a:t>
            </a:r>
            <a:r>
              <a:rPr sz="1900" spc="-5" dirty="0">
                <a:latin typeface="Arial"/>
                <a:cs typeface="Arial"/>
              </a:rPr>
              <a:t>r</a:t>
            </a:r>
            <a:r>
              <a:rPr sz="1900" spc="-20" dirty="0">
                <a:latin typeface="Arial"/>
                <a:cs typeface="Arial"/>
              </a:rPr>
              <a:t>oca</a:t>
            </a:r>
            <a:r>
              <a:rPr sz="1900" spc="-10" dirty="0">
                <a:latin typeface="Arial"/>
                <a:cs typeface="Arial"/>
              </a:rPr>
              <a:t>s</a:t>
            </a:r>
            <a:r>
              <a:rPr sz="1900" spc="5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y</a:t>
            </a:r>
            <a:r>
              <a:rPr sz="1900" spc="-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Arial"/>
                <a:cs typeface="Arial"/>
              </a:rPr>
              <a:t>cuidad</a:t>
            </a:r>
            <a:r>
              <a:rPr sz="1900" spc="-20" dirty="0">
                <a:latin typeface="Arial"/>
                <a:cs typeface="Arial"/>
              </a:rPr>
              <a:t>o</a:t>
            </a:r>
            <a:r>
              <a:rPr sz="1900" spc="-10" dirty="0">
                <a:latin typeface="Arial"/>
                <a:cs typeface="Arial"/>
              </a:rPr>
              <a:t>r</a:t>
            </a:r>
            <a:r>
              <a:rPr sz="1900" spc="-15" dirty="0">
                <a:latin typeface="Arial"/>
                <a:cs typeface="Arial"/>
              </a:rPr>
              <a:t>as</a:t>
            </a:r>
            <a:endParaRPr sz="19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284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 txBox="1">
            <a:spLocks noGrp="1"/>
          </p:cNvSpPr>
          <p:nvPr>
            <p:ph type="title"/>
          </p:nvPr>
        </p:nvSpPr>
        <p:spPr>
          <a:xfrm>
            <a:off x="-12765" y="259775"/>
            <a:ext cx="6473044" cy="125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None/>
            </a:pPr>
            <a:r>
              <a:rPr lang="es-CO" sz="2033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Línea Base: la violencia de pareja es el tipo de violencia más prominente en la violencia intrafamiliar.  </a:t>
            </a:r>
            <a:endParaRPr sz="4033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308773" y="5899434"/>
            <a:ext cx="5728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CO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(6) Instituto Nacional de Medicina Legal y Ciencias forenses (2018). Revista Forensis datos para la vida, Bogotá, Colombia</a:t>
            </a:r>
            <a:endParaRPr sz="21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/>
          <p:nvPr/>
        </p:nvSpPr>
        <p:spPr>
          <a:xfrm>
            <a:off x="7988685" y="2407531"/>
            <a:ext cx="3790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1"/>
              <a:t>Compañero/a Permanente</a:t>
            </a: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"/>
          <p:cNvSpPr txBox="1"/>
          <p:nvPr/>
        </p:nvSpPr>
        <p:spPr>
          <a:xfrm>
            <a:off x="7299070" y="5310458"/>
            <a:ext cx="4257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8638883" y="2963684"/>
            <a:ext cx="305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None/>
            </a:pPr>
            <a:r>
              <a:rPr lang="es-CO" sz="1567" b="1"/>
              <a:t>Ex compañero/a Permanente</a:t>
            </a:r>
            <a:endParaRPr sz="15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3"/>
          <p:cNvSpPr txBox="1"/>
          <p:nvPr/>
        </p:nvSpPr>
        <p:spPr>
          <a:xfrm>
            <a:off x="7848868" y="2392045"/>
            <a:ext cx="8571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48.9%</a:t>
            </a:r>
            <a:endParaRPr sz="1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3"/>
          <p:cNvSpPr txBox="1"/>
          <p:nvPr/>
        </p:nvSpPr>
        <p:spPr>
          <a:xfrm>
            <a:off x="7776950" y="2972377"/>
            <a:ext cx="978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30.5%</a:t>
            </a:r>
            <a:endParaRPr sz="1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"/>
          <p:cNvSpPr txBox="1"/>
          <p:nvPr/>
        </p:nvSpPr>
        <p:spPr>
          <a:xfrm>
            <a:off x="7842340" y="3548162"/>
            <a:ext cx="9789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7"/>
              <a:buFont typeface="Arial"/>
              <a:buNone/>
            </a:pPr>
            <a:r>
              <a:rPr lang="es-CO" sz="16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10.1%</a:t>
            </a:r>
            <a:endParaRPr sz="16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3"/>
          <p:cNvCxnSpPr/>
          <p:nvPr/>
        </p:nvCxnSpPr>
        <p:spPr>
          <a:xfrm>
            <a:off x="6484139" y="2257041"/>
            <a:ext cx="5434748" cy="0"/>
          </a:xfrm>
          <a:prstGeom prst="straightConnector1">
            <a:avLst/>
          </a:prstGeom>
          <a:noFill/>
          <a:ln w="38100" cap="flat" cmpd="sng">
            <a:solidFill>
              <a:srgbClr val="1D7E7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29" name="Google Shape;129;p3"/>
          <p:cNvSpPr txBox="1"/>
          <p:nvPr/>
        </p:nvSpPr>
        <p:spPr>
          <a:xfrm>
            <a:off x="8641022" y="3561041"/>
            <a:ext cx="30549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67"/>
              <a:buFont typeface="Arial"/>
              <a:buNone/>
            </a:pPr>
            <a:r>
              <a:rPr lang="es-CO" sz="1567" b="1"/>
              <a:t>Esposo/a</a:t>
            </a:r>
            <a:endParaRPr sz="1567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3"/>
          <p:cNvSpPr txBox="1"/>
          <p:nvPr/>
        </p:nvSpPr>
        <p:spPr>
          <a:xfrm>
            <a:off x="6465972" y="289819"/>
            <a:ext cx="5705480" cy="492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67" b="1">
                <a:solidFill>
                  <a:srgbClr val="FFFFFF"/>
                </a:solidFill>
              </a:rPr>
              <a:t>Quién ejerce la violencia</a:t>
            </a:r>
            <a:r>
              <a:rPr lang="es-CO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67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3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2569" y="1853399"/>
            <a:ext cx="6223849" cy="386930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 txBox="1"/>
          <p:nvPr/>
        </p:nvSpPr>
        <p:spPr>
          <a:xfrm>
            <a:off x="2590375" y="2571750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66,5%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1218775" y="4476750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11,4%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4038175" y="4248150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19%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3"/>
          <p:cNvSpPr txBox="1"/>
          <p:nvPr/>
        </p:nvSpPr>
        <p:spPr>
          <a:xfrm>
            <a:off x="8705213" y="1856841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rgbClr val="1B786E"/>
                </a:solidFill>
                <a:latin typeface="Calibri"/>
                <a:ea typeface="Calibri"/>
                <a:cs typeface="Calibri"/>
                <a:sym typeface="Calibri"/>
              </a:rPr>
              <a:t>81,9%</a:t>
            </a:r>
            <a:endParaRPr sz="1400" b="1" i="0" u="none" strike="noStrike" cap="none">
              <a:solidFill>
                <a:srgbClr val="1B78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9600775" y="1856841"/>
            <a:ext cx="72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 sz="1400" b="1" i="0" u="none" strike="noStrike" cap="none">
                <a:solidFill>
                  <a:srgbClr val="1B786E"/>
                </a:solidFill>
                <a:latin typeface="Calibri"/>
                <a:ea typeface="Calibri"/>
                <a:cs typeface="Calibri"/>
                <a:sym typeface="Calibri"/>
              </a:rPr>
              <a:t>19,1%</a:t>
            </a:r>
            <a:endParaRPr sz="1400" b="1" i="0" u="none" strike="noStrike" cap="none">
              <a:solidFill>
                <a:srgbClr val="1B786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3"/>
          <p:cNvCxnSpPr/>
          <p:nvPr/>
        </p:nvCxnSpPr>
        <p:spPr>
          <a:xfrm rot="10800000">
            <a:off x="6460279" y="1524630"/>
            <a:ext cx="41098" cy="5183954"/>
          </a:xfrm>
          <a:prstGeom prst="straightConnector1">
            <a:avLst/>
          </a:prstGeom>
          <a:noFill/>
          <a:ln w="38100" cap="flat" cmpd="sng">
            <a:solidFill>
              <a:srgbClr val="1D7E7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38" name="Google Shape;138;p3"/>
          <p:cNvSpPr/>
          <p:nvPr/>
        </p:nvSpPr>
        <p:spPr>
          <a:xfrm rot="523">
            <a:off x="7346922" y="4874372"/>
            <a:ext cx="2079990" cy="1757980"/>
          </a:xfrm>
          <a:prstGeom prst="ellipse">
            <a:avLst/>
          </a:prstGeom>
          <a:solidFill>
            <a:srgbClr val="F1C23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55,9%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CO" sz="1200" b="1">
                <a:solidFill>
                  <a:srgbClr val="FFFFFF"/>
                </a:solidFill>
              </a:rPr>
              <a:t>Machismo e intolerancia</a:t>
            </a:r>
            <a:endParaRPr sz="1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3"/>
          <p:cNvSpPr/>
          <p:nvPr/>
        </p:nvSpPr>
        <p:spPr>
          <a:xfrm rot="623">
            <a:off x="9600914" y="5049713"/>
            <a:ext cx="1655100" cy="1407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20,9%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200" b="1">
                <a:solidFill>
                  <a:schemeClr val="lt1"/>
                </a:solidFill>
              </a:rPr>
              <a:t>Celos y desconfianza</a:t>
            </a:r>
            <a:endParaRPr sz="1867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 txBox="1"/>
          <p:nvPr/>
        </p:nvSpPr>
        <p:spPr>
          <a:xfrm>
            <a:off x="6479890" y="4162000"/>
            <a:ext cx="5724875" cy="4923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r>
              <a:rPr lang="es-CO" sz="1867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67" b="1">
                <a:solidFill>
                  <a:srgbClr val="3A3838"/>
                </a:solidFill>
              </a:rPr>
              <a:t>Qué motivó esta violencia</a:t>
            </a:r>
            <a:r>
              <a:rPr lang="es-CO" sz="1867" b="1" i="0" u="none" strike="noStrike" cap="non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67" b="1" i="0" u="none" strike="noStrike" cap="non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" descr="hombre icon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5508" y="975145"/>
            <a:ext cx="879370" cy="879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" descr="muj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57643" y="1013897"/>
            <a:ext cx="879370" cy="879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>
            <a:spLocks noGrp="1"/>
          </p:cNvSpPr>
          <p:nvPr>
            <p:ph type="ctrTitle"/>
          </p:nvPr>
        </p:nvSpPr>
        <p:spPr>
          <a:xfrm>
            <a:off x="883574" y="800417"/>
            <a:ext cx="7243284" cy="1449621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Roboto"/>
              <a:buNone/>
            </a:pPr>
            <a:r>
              <a:rPr lang="es-CO" sz="2533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Acupuntura Cultural: </a:t>
            </a:r>
            <a:r>
              <a:rPr lang="es-CO" sz="2533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usar los datos para focalizar problemáticas y generar estrategias de impacto</a:t>
            </a:r>
            <a:endParaRPr sz="4533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662562" y="1952048"/>
            <a:ext cx="72384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La violencia de pareja es el tipo de agresión más prominente en la violencia intrafamiliar</a:t>
            </a:r>
            <a:r>
              <a:rPr lang="es-CO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Los hombres ejercen esta violencia 8 de cada 10 veces</a:t>
            </a:r>
            <a:r>
              <a:rPr lang="es-CO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Compañeros, ex compañeros y esposos son quienes más ejercen esta violencia.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s-CO" sz="2400">
                <a:solidFill>
                  <a:srgbClr val="262626"/>
                </a:solidFill>
              </a:rPr>
              <a:t>Machismo, celos y desconfianza son las principales motivaciones detrás de estas agresiones</a:t>
            </a:r>
            <a:r>
              <a:rPr lang="es-CO"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4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5225" y="1507023"/>
            <a:ext cx="3221650" cy="32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1979825" y="1832715"/>
            <a:ext cx="6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20%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222448" y="1836645"/>
            <a:ext cx="68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14%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5"/>
          <p:cNvCxnSpPr/>
          <p:nvPr/>
        </p:nvCxnSpPr>
        <p:spPr>
          <a:xfrm rot="10800000">
            <a:off x="5955124" y="0"/>
            <a:ext cx="31917" cy="6798057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7" name="Google Shape;157;p5"/>
          <p:cNvSpPr txBox="1"/>
          <p:nvPr/>
        </p:nvSpPr>
        <p:spPr>
          <a:xfrm>
            <a:off x="8777407" y="1729953"/>
            <a:ext cx="683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13%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9870325" y="1764324"/>
            <a:ext cx="68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CO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14%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241467" y="4263106"/>
            <a:ext cx="11839800" cy="369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00" b="1">
                <a:solidFill>
                  <a:schemeClr val="lt1"/>
                </a:solidFill>
              </a:rPr>
              <a:t>Qué ocurrió</a:t>
            </a: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5" descr="Comentario corazón rot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049" y="2633234"/>
            <a:ext cx="958884" cy="81938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1031310" y="2801774"/>
            <a:ext cx="492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59% </a:t>
            </a:r>
            <a:r>
              <a:rPr lang="es-CO"/>
              <a:t>de las motivaciones fueron los celos y la infidelidad.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991083" y="3482395"/>
            <a:ext cx="4670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14%</a:t>
            </a:r>
            <a:r>
              <a:rPr lang="es-CO" sz="1600" b="1"/>
              <a:t> </a:t>
            </a:r>
            <a:r>
              <a:rPr lang="es-CO" sz="1500"/>
              <a:t>de las motivaciones fueron por desacuerdos en los puntos de vista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5" descr="Comentario corazón roto con relleno sólid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3365" y="2653971"/>
            <a:ext cx="958884" cy="819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5" descr="Comentario no gusta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883" y="32939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" descr="Comentario no gusta con relleno sólid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08019" y="3331786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6978753" y="3521907"/>
            <a:ext cx="4722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17%</a:t>
            </a:r>
            <a:r>
              <a:rPr lang="es-CO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>
                <a:solidFill>
                  <a:schemeClr val="dk1"/>
                </a:solidFill>
              </a:rPr>
              <a:t>de las motivaciones fueron la diferencia en los puntos de vista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6093365" y="4798031"/>
            <a:ext cx="5751600" cy="156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/>
              <a:t>Hombres y mujeres reportan haber ejercido violencia psicológica y comportamientos como gritos, insultos, revisar el celular, e irrespetar los puntos de vista.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20212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O" sz="1600">
                <a:solidFill>
                  <a:srgbClr val="202124"/>
                </a:solidFill>
              </a:rPr>
              <a:t>El</a:t>
            </a:r>
            <a:r>
              <a:rPr lang="es-CO" sz="16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600" b="1" i="0" u="none" strike="noStrike" cap="none">
                <a:solidFill>
                  <a:srgbClr val="202124"/>
                </a:solidFill>
              </a:rPr>
              <a:t>27%</a:t>
            </a:r>
            <a:r>
              <a:rPr lang="es-CO" sz="1600" b="0" i="0" u="none" strike="noStrike" cap="none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1600">
                <a:solidFill>
                  <a:srgbClr val="202124"/>
                </a:solidFill>
              </a:rPr>
              <a:t>de los hombres y el </a:t>
            </a:r>
            <a:r>
              <a:rPr lang="es-CO" sz="1600" b="1" i="0" u="none" strike="noStrike" cap="none">
                <a:solidFill>
                  <a:srgbClr val="202124"/>
                </a:solidFill>
              </a:rPr>
              <a:t>36% </a:t>
            </a:r>
            <a:r>
              <a:rPr lang="es-CO" sz="1600" i="0" u="none" strike="noStrike" cap="none">
                <a:solidFill>
                  <a:srgbClr val="202124"/>
                </a:solidFill>
              </a:rPr>
              <a:t>de las mu</a:t>
            </a:r>
            <a:r>
              <a:rPr lang="es-CO" sz="1600">
                <a:solidFill>
                  <a:srgbClr val="202124"/>
                </a:solidFill>
              </a:rPr>
              <a:t>jeres</a:t>
            </a:r>
            <a:r>
              <a:rPr lang="es-CO" sz="1600" i="0" u="none" strike="noStrike" cap="none">
                <a:solidFill>
                  <a:srgbClr val="202124"/>
                </a:solidFill>
              </a:rPr>
              <a:t> </a:t>
            </a:r>
            <a:r>
              <a:rPr lang="es-CO" sz="1600">
                <a:solidFill>
                  <a:srgbClr val="202124"/>
                </a:solidFill>
              </a:rPr>
              <a:t>reportaron haber empujado a golpeado a sus parejas. </a:t>
            </a:r>
            <a:endParaRPr sz="1400" i="0" u="none" strike="noStrike" cap="none">
              <a:solidFill>
                <a:srgbClr val="000000"/>
              </a:solidFill>
            </a:endParaRPr>
          </a:p>
        </p:txBody>
      </p:sp>
      <p:pic>
        <p:nvPicPr>
          <p:cNvPr id="168" name="Google Shape;168;p5" descr="hombre icono grat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86442" y="1190472"/>
            <a:ext cx="721243" cy="721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" descr="hombre icono gratis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08343" y="1015072"/>
            <a:ext cx="798624" cy="7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 descr="muj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50899" y="1080063"/>
            <a:ext cx="831652" cy="83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5" descr="mujer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744740" y="972135"/>
            <a:ext cx="813660" cy="81366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5"/>
          <p:cNvSpPr txBox="1"/>
          <p:nvPr/>
        </p:nvSpPr>
        <p:spPr>
          <a:xfrm>
            <a:off x="-12775" y="175874"/>
            <a:ext cx="12204900" cy="5694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444"/>
              <a:buFont typeface="Roboto"/>
              <a:buNone/>
            </a:pPr>
            <a:r>
              <a:rPr lang="es-CO" sz="18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En el</a:t>
            </a:r>
            <a:r>
              <a:rPr lang="es-CO" sz="18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2020, </a:t>
            </a:r>
            <a:r>
              <a:rPr lang="es-CO" sz="18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el Observatorio de Culturas y Gestión del Conocimiento condujo dos encuestas dirigidas a comprender las creencias, normas sociales y comportamientos de la ciudadanía en torno a la violencia de pareja, el machismo y los celos.</a:t>
            </a:r>
            <a:r>
              <a:rPr lang="es-CO" sz="20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4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6999200" y="2851209"/>
            <a:ext cx="49238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52% </a:t>
            </a:r>
            <a:r>
              <a:rPr lang="es-CO"/>
              <a:t>de las motivaciones fueron los celos y la infidelidad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5"/>
          <p:cNvSpPr txBox="1"/>
          <p:nvPr/>
        </p:nvSpPr>
        <p:spPr>
          <a:xfrm>
            <a:off x="2476663" y="1781431"/>
            <a:ext cx="9115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/>
              <a:t>Sí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9187318" y="1825244"/>
            <a:ext cx="91158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CO"/>
              <a:t>Sí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0" y="771725"/>
            <a:ext cx="1851000" cy="15696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¿Ha sido agredido/a por su pareja?</a:t>
            </a:r>
            <a:endParaRPr sz="2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-12775" y="2268000"/>
            <a:ext cx="11955900" cy="369300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¿</a:t>
            </a:r>
            <a:r>
              <a:rPr lang="es-CO" sz="1800" b="1">
                <a:solidFill>
                  <a:schemeClr val="lt1"/>
                </a:solidFill>
              </a:rPr>
              <a:t>Qué motivó estas situaciones</a:t>
            </a:r>
            <a:r>
              <a:rPr lang="es-CO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5"/>
          <p:cNvSpPr/>
          <p:nvPr/>
        </p:nvSpPr>
        <p:spPr>
          <a:xfrm>
            <a:off x="5963500" y="771725"/>
            <a:ext cx="1851000" cy="1496400"/>
          </a:xfrm>
          <a:prstGeom prst="rect">
            <a:avLst/>
          </a:prstGeom>
          <a:solidFill>
            <a:srgbClr val="66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¿Ha reaccionado agresivamente hacia su  pareja?</a:t>
            </a: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9" name="Google Shape;179;p5"/>
          <p:cNvSpPr txBox="1"/>
          <p:nvPr/>
        </p:nvSpPr>
        <p:spPr>
          <a:xfrm>
            <a:off x="227875" y="4676875"/>
            <a:ext cx="5608500" cy="201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Los hombres reportaron haber sido víctimas de situaciones de violencia psicológica como gritos, insultos, que les revisen el celular o o que les irrespeten sus opiniones. El 73% dijo haber sido golpeado o empujado. </a:t>
            </a:r>
            <a:endParaRPr sz="17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700"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Las mujeres también reportaron violencia psicológica pero además, violencia física, amenazas, atentados contra su vida, violencia sexual o asalto con un objeto. </a:t>
            </a:r>
            <a:endParaRPr sz="1700"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d387fec07_0_298"/>
          <p:cNvSpPr/>
          <p:nvPr/>
        </p:nvSpPr>
        <p:spPr>
          <a:xfrm>
            <a:off x="2728167" y="1902767"/>
            <a:ext cx="5499900" cy="4722900"/>
          </a:xfrm>
          <a:prstGeom prst="rect">
            <a:avLst/>
          </a:prstGeom>
          <a:solidFill>
            <a:srgbClr val="D0E0E3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highlight>
                <a:schemeClr val="lt1"/>
              </a:highlight>
            </a:endParaRPr>
          </a:p>
        </p:txBody>
      </p:sp>
      <p:sp>
        <p:nvSpPr>
          <p:cNvPr id="185" name="Google Shape;185;gdd387fec07_0_29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653100"/>
          </a:xfrm>
          <a:prstGeom prst="rect">
            <a:avLst/>
          </a:prstGeom>
          <a:solidFill>
            <a:srgbClr val="D05A3E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000"/>
              <a:buFont typeface="Roboto"/>
              <a:buNone/>
            </a:pPr>
            <a:r>
              <a:rPr lang="es-CO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Normas sociales de la masculinidad en Bogotá: </a:t>
            </a:r>
            <a:br>
              <a:rPr lang="es-CO" sz="25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s-CO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Le preguntamos a hombres y mujeres qué normas sociales identifican sobre la masculinidad en Bogotá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6" name="Google Shape;186;gdd387fec07_0_298" descr="hombre icono grati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62998" y="1087354"/>
            <a:ext cx="653199" cy="6531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dd387fec07_0_298"/>
          <p:cNvSpPr txBox="1"/>
          <p:nvPr/>
        </p:nvSpPr>
        <p:spPr>
          <a:xfrm>
            <a:off x="2063001" y="1993167"/>
            <a:ext cx="63267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91 %</a:t>
            </a:r>
            <a:r>
              <a:rPr lang="es-CO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 buenos proveedores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65%</a:t>
            </a:r>
            <a:r>
              <a:rPr lang="es-CO" sz="16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    </a:t>
            </a:r>
            <a:r>
              <a:rPr lang="es-CO" sz="1600">
                <a:latin typeface="Roboto"/>
                <a:ea typeface="Roboto"/>
                <a:cs typeface="Roboto"/>
                <a:sym typeface="Roboto"/>
              </a:rPr>
              <a:t>Ser muy activos sexualmente</a:t>
            </a:r>
            <a:endParaRPr sz="16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57%</a:t>
            </a:r>
            <a:r>
              <a:rPr lang="es-CO" sz="1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Ser exitosos conquistando mujeres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52%</a:t>
            </a:r>
            <a:r>
              <a:rPr lang="es-CO" sz="1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CO"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1" i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dejarse poner los cachos de sus pareja</a:t>
            </a:r>
            <a:r>
              <a:rPr lang="es-CO" sz="1600" b="1" i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s.</a:t>
            </a:r>
            <a:r>
              <a:rPr lang="es-CO" sz="16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6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921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999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64%  </a:t>
            </a:r>
            <a:r>
              <a:rPr lang="es-CO" sz="16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es-CO" sz="1600" b="1" i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No dejarse humillar de nadie</a:t>
            </a:r>
            <a:endParaRPr sz="1600" b="1" i="1" u="none" strike="noStrike" cap="none">
              <a:solidFill>
                <a:srgbClr val="26262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36%  </a:t>
            </a:r>
            <a:r>
              <a:rPr lang="es-CO" sz="1900" b="1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1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Responder agresivamente si otro hombre les busca pelea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            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700" b="1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82%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Sean competitivos y asuman cualquier reto</a:t>
            </a: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42%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s-CO" sz="1600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No ser “afeminados”</a:t>
            </a:r>
            <a:endParaRPr sz="1500" b="0" i="0" u="none" strike="noStrike" cap="none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38%</a:t>
            </a:r>
            <a:r>
              <a:rPr lang="es-CO" sz="1900" b="0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0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es-CO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 temerle a nada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s-CO" sz="1900" b="1" i="0" u="none" strike="noStrike" cap="none">
                <a:solidFill>
                  <a:srgbClr val="009999"/>
                </a:solidFill>
                <a:latin typeface="Roboto"/>
                <a:ea typeface="Roboto"/>
                <a:cs typeface="Roboto"/>
                <a:sym typeface="Roboto"/>
              </a:rPr>
              <a:t>48%</a:t>
            </a:r>
            <a:r>
              <a:rPr lang="es-CO" sz="19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CO" sz="1600" b="0" i="0" u="none" strike="noStrike" cap="non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s-CO" sz="1600" b="1" i="1">
                <a:solidFill>
                  <a:srgbClr val="262626"/>
                </a:solidFill>
                <a:latin typeface="Roboto"/>
                <a:ea typeface="Roboto"/>
                <a:cs typeface="Roboto"/>
                <a:sym typeface="Roboto"/>
              </a:rPr>
              <a:t>No expresar sus emociones en público</a:t>
            </a:r>
            <a:endParaRPr sz="1600" b="1" i="1" u="none" strike="noStrike" cap="none">
              <a:solidFill>
                <a:srgbClr val="262626"/>
              </a:solidFill>
            </a:endParaRPr>
          </a:p>
        </p:txBody>
      </p:sp>
      <p:cxnSp>
        <p:nvCxnSpPr>
          <p:cNvPr id="188" name="Google Shape;188;gdd387fec07_0_298"/>
          <p:cNvCxnSpPr/>
          <p:nvPr/>
        </p:nvCxnSpPr>
        <p:spPr>
          <a:xfrm rot="10800000">
            <a:off x="8530297" y="870585"/>
            <a:ext cx="41100" cy="5851500"/>
          </a:xfrm>
          <a:prstGeom prst="straightConnector1">
            <a:avLst/>
          </a:prstGeom>
          <a:noFill/>
          <a:ln w="38100" cap="flat" cmpd="sng">
            <a:solidFill>
              <a:srgbClr val="7030A0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89" name="Google Shape;189;gdd387fec07_0_298"/>
          <p:cNvSpPr txBox="1"/>
          <p:nvPr/>
        </p:nvSpPr>
        <p:spPr>
          <a:xfrm>
            <a:off x="2818832" y="993167"/>
            <a:ext cx="56868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 b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En Bogotá, se espera de los hombres….</a:t>
            </a:r>
            <a:endParaRPr sz="2100" b="1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gdd387fec07_0_298" descr="muj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80533" y="1087352"/>
            <a:ext cx="653199" cy="653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gdd387fec07_0_298"/>
          <p:cNvSpPr txBox="1"/>
          <p:nvPr/>
        </p:nvSpPr>
        <p:spPr>
          <a:xfrm>
            <a:off x="1175400" y="1993167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85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dd387fec07_0_298"/>
          <p:cNvSpPr txBox="1"/>
          <p:nvPr/>
        </p:nvSpPr>
        <p:spPr>
          <a:xfrm>
            <a:off x="1112600" y="2763900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57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gdd387fec07_0_298"/>
          <p:cNvSpPr txBox="1"/>
          <p:nvPr/>
        </p:nvSpPr>
        <p:spPr>
          <a:xfrm>
            <a:off x="1138033" y="3049400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dd387fec07_0_298"/>
          <p:cNvSpPr txBox="1"/>
          <p:nvPr/>
        </p:nvSpPr>
        <p:spPr>
          <a:xfrm>
            <a:off x="1112600" y="3340800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52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dd387fec07_0_298"/>
          <p:cNvSpPr txBox="1"/>
          <p:nvPr/>
        </p:nvSpPr>
        <p:spPr>
          <a:xfrm>
            <a:off x="1138033" y="41056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55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dd387fec07_0_298"/>
          <p:cNvSpPr txBox="1"/>
          <p:nvPr/>
        </p:nvSpPr>
        <p:spPr>
          <a:xfrm>
            <a:off x="1138033" y="43506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44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dd387fec07_0_298"/>
          <p:cNvSpPr txBox="1"/>
          <p:nvPr/>
        </p:nvSpPr>
        <p:spPr>
          <a:xfrm>
            <a:off x="1138033" y="53666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38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dd387fec07_0_298"/>
          <p:cNvSpPr txBox="1"/>
          <p:nvPr/>
        </p:nvSpPr>
        <p:spPr>
          <a:xfrm>
            <a:off x="1138033" y="56714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40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dd387fec07_0_298"/>
          <p:cNvSpPr txBox="1"/>
          <p:nvPr/>
        </p:nvSpPr>
        <p:spPr>
          <a:xfrm>
            <a:off x="1138033" y="59762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40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0" name="Google Shape;200;gdd387fec07_0_298"/>
          <p:cNvGrpSpPr/>
          <p:nvPr/>
        </p:nvGrpSpPr>
        <p:grpSpPr>
          <a:xfrm>
            <a:off x="256201" y="1894274"/>
            <a:ext cx="704069" cy="4255306"/>
            <a:chOff x="952398" y="1848493"/>
            <a:chExt cx="1140747" cy="6740544"/>
          </a:xfrm>
        </p:grpSpPr>
        <p:pic>
          <p:nvPicPr>
            <p:cNvPr id="201" name="Google Shape;201;gdd387fec07_0_298" descr="Monedas contorn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984420" y="1848493"/>
              <a:ext cx="1084306" cy="10842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gdd387fec07_0_298" descr="Fotos polaroid contorno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952398" y="3377524"/>
              <a:ext cx="1058328" cy="1058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gdd387fec07_0_298" descr="Contorno de cara enfadada con relleno sólido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08839" y="5267203"/>
              <a:ext cx="1084306" cy="10843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gdd387fec07_0_298" descr="Cabeza con engranajes contorno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008835" y="7504713"/>
              <a:ext cx="1084306" cy="10843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gdd387fec07_0_298"/>
          <p:cNvSpPr txBox="1"/>
          <p:nvPr/>
        </p:nvSpPr>
        <p:spPr>
          <a:xfrm>
            <a:off x="8791464" y="901207"/>
            <a:ext cx="3253500" cy="56952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22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76%</a:t>
            </a:r>
            <a:r>
              <a:rPr lang="es-CO" sz="2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de los hombres y </a:t>
            </a:r>
            <a:r>
              <a:rPr lang="es-CO" sz="22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84% mujeres </a:t>
            </a:r>
            <a:r>
              <a:rPr lang="es-CO" sz="2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consideran que </a:t>
            </a:r>
            <a:r>
              <a:rPr lang="es-CO" sz="2100" i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“los hombres quisieran manejar mejor sus emociones pero no saben cómo” </a:t>
            </a:r>
            <a:endParaRPr sz="2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 b="1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21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60% </a:t>
            </a:r>
            <a:r>
              <a:rPr lang="es-CO" sz="21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de los hombres están de acuerdo en que “los hombres no saben pedir ayuda cuando lo necesitan”.</a:t>
            </a: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s-CO" sz="2200" b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56% </a:t>
            </a:r>
            <a:r>
              <a:rPr lang="es-CO" sz="22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creen que “los hombres prefieren resolver sus problemas solos”</a:t>
            </a:r>
            <a:endParaRPr sz="21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6" name="Google Shape;206;gdd387fec07_0_298"/>
          <p:cNvSpPr txBox="1"/>
          <p:nvPr/>
        </p:nvSpPr>
        <p:spPr>
          <a:xfrm>
            <a:off x="1138033" y="4909433"/>
            <a:ext cx="747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-CO" sz="1900" b="1">
                <a:solidFill>
                  <a:srgbClr val="360B59"/>
                </a:solidFill>
              </a:rPr>
              <a:t>80</a:t>
            </a:r>
            <a:r>
              <a:rPr lang="es-CO" sz="1900" b="1" i="0" u="none" strike="noStrike" cap="none">
                <a:solidFill>
                  <a:srgbClr val="360B59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500" b="0" i="0" u="none" strike="noStrike" cap="none">
              <a:solidFill>
                <a:srgbClr val="360B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ción">
  <a:themeElements>
    <a:clrScheme name="Retrospección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H7EN5MXTHQNV-1513-274</_dlc_DocId>
    <_dlc_DocIdUrl xmlns="ae9388c0-b1e2-40ea-b6a8-c51c7913cbd2">
      <Url>https://www.mincultura.gov.co/ministerio/recursos-humanos/_layouts/15/DocIdRedir.aspx?ID=H7EN5MXTHQNV-1513-274</Url>
      <Description>H7EN5MXTHQNV-1513-274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8E30EA-A0CF-4800-88D0-2809FA7BF74F}"/>
</file>

<file path=customXml/itemProps2.xml><?xml version="1.0" encoding="utf-8"?>
<ds:datastoreItem xmlns:ds="http://schemas.openxmlformats.org/officeDocument/2006/customXml" ds:itemID="{B8EDAC7F-9CE8-413E-8B19-990DA5CAF348}"/>
</file>

<file path=customXml/itemProps3.xml><?xml version="1.0" encoding="utf-8"?>
<ds:datastoreItem xmlns:ds="http://schemas.openxmlformats.org/officeDocument/2006/customXml" ds:itemID="{03D2865A-2957-40FA-8270-36AFFE928F87}"/>
</file>

<file path=customXml/itemProps4.xml><?xml version="1.0" encoding="utf-8"?>
<ds:datastoreItem xmlns:ds="http://schemas.openxmlformats.org/officeDocument/2006/customXml" ds:itemID="{C2F3F337-22D0-46BD-B9DF-468D0DB5BD4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</TotalTime>
  <Words>1383</Words>
  <Application>Microsoft Office PowerPoint</Application>
  <PresentationFormat>Panorámica</PresentationFormat>
  <Paragraphs>153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Calibri Light</vt:lpstr>
      <vt:lpstr>Calibri</vt:lpstr>
      <vt:lpstr>Roboto</vt:lpstr>
      <vt:lpstr>Arial</vt:lpstr>
      <vt:lpstr>Times New Roman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Línea Base: la violencia de pareja es el tipo de violencia más prominente en la violencia intrafamiliar.  </vt:lpstr>
      <vt:lpstr>Acupuntura Cultural: usar los datos para focalizar problemáticas y generar estrategias de impacto</vt:lpstr>
      <vt:lpstr>Presentación de PowerPoint</vt:lpstr>
      <vt:lpstr>Normas sociales de la masculinidad en Bogotá:  Le preguntamos a hombres y mujeres qué normas sociales identifican sobre la masculinidad en Bogotá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Fernanda Cepeda Anaya</dc:creator>
  <cp:lastModifiedBy>user</cp:lastModifiedBy>
  <cp:revision>3</cp:revision>
  <dcterms:modified xsi:type="dcterms:W3CDTF">2022-06-17T00:32:52Z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c86c5be2-2d5a-472d-93a1-98c4bca3ad96</vt:lpwstr>
  </property>
</Properties>
</file>