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 Medium" panose="020B060402020202020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Roboto Thin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0pH5ceDzxk7pobPv9/WKyEaH4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4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Relationship Id="rId20" Type="http://schemas.openxmlformats.org/officeDocument/2006/relationships/font" Target="fonts/font9.fntdata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00974789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e00974789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00974789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e00974789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AutoNum type="arabicPeriod"/>
            </a:pPr>
            <a:r>
              <a:rPr lang="es-ES" sz="1000">
                <a:solidFill>
                  <a:srgbClr val="666666"/>
                </a:solidFill>
              </a:rPr>
              <a:t>Modelo de comportamiento (COM-B) para cubrir las barreras y facilitadores generales de cualquier comportamiento: conocimientos, motivaciones, oportunidades (infraestructura, normatividad, normas sociales, recursos)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--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-Ver ruta DDHH (Santi)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-Modelo COM-B (Beatri)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-Procedimientos de la secretaría (Tatiana)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 Articular con el doc de lineamientos de CC que tenemos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-Referentes de toolkits / caja de herramientas (pedirle de Andres)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0974789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e00974789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AutoNum type="arabicPeriod"/>
            </a:pPr>
            <a:r>
              <a:rPr lang="es-ES" sz="1000">
                <a:solidFill>
                  <a:srgbClr val="666666"/>
                </a:solidFill>
              </a:rPr>
              <a:t>Modelo de comportamiento (COM-B) para cubrir las barreras y facilitadores generales de cualquier comportamiento: conocimientos, motivaciones, oportunidades (infraestructura, normatividad, normas sociales, recursos)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--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-Ver ruta DDHH (Santi)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-Modelo COM-B (Beatri)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-Procedimientos de la secretaría (Tatiana)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 Articular con el doc de lineamientos de CC que tenemos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-Referentes de toolkits / caja de herramientas (pedirle de Andres)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00974789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e00974789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AutoNum type="arabicPeriod"/>
            </a:pPr>
            <a:r>
              <a:rPr lang="es-ES" sz="1000">
                <a:solidFill>
                  <a:srgbClr val="666666"/>
                </a:solidFill>
              </a:rPr>
              <a:t>Modelo de comportamiento (COM-B) para cubrir las barreras y facilitadores generales de cualquier comportamiento: conocimientos, motivaciones, oportunidades (infraestructura, normatividad, normas sociales, recursos)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--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-Ver ruta DDHH (Santi)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-Modelo COM-B (Beatri)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-Procedimientos de la secretaría (Tatiana)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 Articular con el doc de lineamientos de CC que tenemos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000">
                <a:solidFill>
                  <a:srgbClr val="666666"/>
                </a:solidFill>
              </a:rPr>
              <a:t>-Referentes de toolkits / caja de herramientas (pedirle de Andres)</a:t>
            </a:r>
            <a:endParaRPr sz="1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7113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57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6119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8325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4280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2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0713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3387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5104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223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65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5680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3594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834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437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192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3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31755" y="2243739"/>
            <a:ext cx="8397629" cy="676196"/>
          </a:xfrm>
          <a:prstGeom prst="rect">
            <a:avLst/>
          </a:prstGeom>
          <a:solidFill>
            <a:srgbClr val="C591C9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493"/>
              <a:buNone/>
            </a:pPr>
            <a:r>
              <a:rPr lang="es-ES" sz="3600"/>
              <a:t>Emociones, masculinidades y paternidades</a:t>
            </a:r>
            <a:endParaRPr sz="3600"/>
          </a:p>
        </p:txBody>
      </p:sp>
      <p:sp>
        <p:nvSpPr>
          <p:cNvPr id="62" name="Google Shape;62;p1"/>
          <p:cNvSpPr txBox="1"/>
          <p:nvPr/>
        </p:nvSpPr>
        <p:spPr>
          <a:xfrm>
            <a:off x="3191551" y="2892275"/>
            <a:ext cx="366647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José </a:t>
            </a:r>
            <a:r>
              <a:rPr lang="es-ES" dirty="0"/>
              <a:t>Manuel </a:t>
            </a:r>
            <a:r>
              <a:rPr lang="es-ES" dirty="0" smtClean="0"/>
              <a:t>Hernández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dirty="0" smtClean="0"/>
              <a:t>Master en psicología clínica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5228175" y="3428275"/>
            <a:ext cx="2916900" cy="1417500"/>
          </a:xfrm>
          <a:prstGeom prst="rect">
            <a:avLst/>
          </a:prstGeom>
          <a:solidFill>
            <a:srgbClr val="B4A7D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</a:rPr>
              <a:t>En </a:t>
            </a: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73% </a:t>
            </a:r>
            <a:r>
              <a:rPr lang="es-ES" sz="1600" b="1">
                <a:solidFill>
                  <a:schemeClr val="dk1"/>
                </a:solidFill>
              </a:rPr>
              <a:t>(</a:t>
            </a: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mujeres) y el 72% (hombres) </a:t>
            </a:r>
            <a:r>
              <a:rPr lang="es-ES" sz="1600" b="1">
                <a:solidFill>
                  <a:schemeClr val="dk1"/>
                </a:solidFill>
              </a:rPr>
              <a:t>que vivieron esta violencia</a:t>
            </a: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quien la ejercía principalmente era el padre.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3139" y="849046"/>
            <a:ext cx="2514900" cy="2092800"/>
          </a:xfrm>
          <a:prstGeom prst="rect">
            <a:avLst/>
          </a:prstGeom>
          <a:solidFill>
            <a:srgbClr val="D8E6FC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Algunos de los resultados muestran que el 40% de las personas recuerdan haber presenciado, durante su infancia, agresiones al interior de su hogar, sin mayores diferencias entre las respuestas de los hombres (40%) y las de las mujeres (41%). </a:t>
            </a:r>
            <a:endParaRPr/>
          </a:p>
        </p:txBody>
      </p:sp>
      <p:sp>
        <p:nvSpPr>
          <p:cNvPr id="69" name="Google Shape;69;p2" descr="Sistemas de seguridad para hogar: DIY, hogar inteligente y otras tendencias  | Blog oficial de Kaspersky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https://lh4.googleusercontent.com/rAWIPXfSqsAVZ0YBNDb0qJYfFadLy3PSs4jzEhE2Y8Su23-6me9NDhYO6lnl9e43ZYH2yku_b9FfcHy3OJXTL0yJrqRinECg-lKh8T_peZwlRUDsdeMtsVpC2QjqV2JmVz6iwl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2941846"/>
            <a:ext cx="4818937" cy="2354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hombre icon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854" y="3713021"/>
            <a:ext cx="480774" cy="4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10231"/>
          <a:stretch/>
        </p:blipFill>
        <p:spPr>
          <a:xfrm>
            <a:off x="2908143" y="711026"/>
            <a:ext cx="4841054" cy="228318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0" y="78150"/>
            <a:ext cx="9033000" cy="676200"/>
          </a:xfrm>
          <a:prstGeom prst="rect">
            <a:avLst/>
          </a:prstGeom>
          <a:solidFill>
            <a:srgbClr val="B4A7D6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s-ES" sz="1586">
                <a:solidFill>
                  <a:schemeClr val="lt1"/>
                </a:solidFill>
              </a:rPr>
              <a:t>Resultados de la Encuesta VIF-VP 2020: Experiencias de violencia intrafamiliar de hombres y mujeres en Bogotá</a:t>
            </a:r>
            <a:endParaRPr sz="1586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 descr="https://lh6.googleusercontent.com/fDmGx95_yS_UoIPLXdSpwTBh6wxAUhXvj-iS2MfthESGqzEGFq_LjR8TFp-wZhc4Nzum1AlTqviufYWdlhmvQbtFql2GzTWnO-M7mFqDNAvY3f-kSHLAi9luyMBHH8p1HiZOkK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4" y="1342975"/>
            <a:ext cx="5541168" cy="28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"/>
          <p:cNvSpPr/>
          <p:nvPr/>
        </p:nvSpPr>
        <p:spPr>
          <a:xfrm>
            <a:off x="7240154" y="4274417"/>
            <a:ext cx="201583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SCRD. Subdirección Observatorio de Culturas. Encuesta telefónica octubre de 2020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 descr="Adolescente Niña De Dibujos Animados, Diseño Icónico Plana Ilustraciones  Vectoriales, Clip Art Vectorizado Libre De Derechos. Image 60039754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 descr="Pronombre comunicación percepción pictograma adibide, yo-yo, niño, cara png  | PNGEg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3" descr="muj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376" y="2896791"/>
            <a:ext cx="703276" cy="62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5737525" y="1317350"/>
            <a:ext cx="2910900" cy="831000"/>
          </a:xfrm>
          <a:prstGeom prst="rect">
            <a:avLst/>
          </a:prstGeom>
          <a:solidFill>
            <a:srgbClr val="B1CDFB"/>
          </a:solidFill>
          <a:ln w="38100" cap="flat" cmpd="sng">
            <a:solidFill>
              <a:srgbClr val="0C5A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/>
              <a:t>En el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(68%)</a:t>
            </a:r>
            <a:r>
              <a:rPr lang="es-ES" sz="1600"/>
              <a:t> de estos casos de violencia,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madre</a:t>
            </a:r>
            <a:r>
              <a:rPr lang="es-ES" sz="1600"/>
              <a:t> era la principal víctima. </a:t>
            </a: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" name="Google Shape;85;p3"/>
          <p:cNvSpPr txBox="1"/>
          <p:nvPr/>
        </p:nvSpPr>
        <p:spPr>
          <a:xfrm>
            <a:off x="5737525" y="2303300"/>
            <a:ext cx="2910900" cy="1816200"/>
          </a:xfrm>
          <a:prstGeom prst="rect">
            <a:avLst/>
          </a:prstGeom>
          <a:solidFill>
            <a:srgbClr val="B1CDFB"/>
          </a:solidFill>
          <a:ln w="38100" cap="flat" cmpd="sng">
            <a:solidFill>
              <a:srgbClr val="0C5A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/>
              <a:t>Encontramos que las personas que crecieron en un contexto de violencia doméstica, tienden a estar más de acuerdo con justificaciones de la violencia de pareja.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 descr="https://lh5.googleusercontent.com/kuEN91BtUAwZJI6b-zF4VJqAiLvYwoXw04bfvVITo3ULBXFZSpspF5TRwAfT5RD6pum55JaRy2IFaBBqw2prIqDiA2Jd7jPD9O3bcbKZfX1Xi9mNlnpPLMR7gnSQ4AsYYal2tp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5" y="2971975"/>
            <a:ext cx="3806247" cy="206220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4" descr="https://lh5.googleusercontent.com/aRtOtBDrG1d2o1j_hETyekUMw-uFLIns1bSdOd7_gfoDwveHM9eXARAbkgAj7sy9g73Fi_NreHRcqI5Ad1GJLBlYaEs9zOSKpYgBhxefcZm_2aNoPpC8NFlqUVWwvJ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6413" y="698645"/>
            <a:ext cx="1152034" cy="109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"/>
          <p:cNvCxnSpPr/>
          <p:nvPr/>
        </p:nvCxnSpPr>
        <p:spPr>
          <a:xfrm>
            <a:off x="7206821" y="2150575"/>
            <a:ext cx="4500" cy="265200"/>
          </a:xfrm>
          <a:prstGeom prst="straightConnector1">
            <a:avLst/>
          </a:prstGeom>
          <a:noFill/>
          <a:ln w="9525" cap="flat" cmpd="sng">
            <a:solidFill>
              <a:srgbClr val="3B7FF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3" name="Google Shape;93;p4" descr="Respeto vector: imágenes, fotos de stock libres de derechos |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 descr="Concepto Sincero Del Vector De La Admiración En Diseño Plano Ilustración  del Vector - Ilustración de gesto, emociones: 8519505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 descr="Gracias, abrazos banner. Concepto de encuentro de amistad. Ilustración  vectorial de dibujos animados en estilo plano Imagen Vector de stock - Alamy"/>
          <p:cNvSpPr/>
          <p:nvPr/>
        </p:nvSpPr>
        <p:spPr>
          <a:xfrm>
            <a:off x="460375" y="490749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 descr="Ilustración De Vector De Mujer Indiferente De Dibujos Animados.  Ilustraciones Vectoriales, Clip Art Vectorizado Libre De Derechos. Image  95536174."/>
          <p:cNvSpPr/>
          <p:nvPr/>
        </p:nvSpPr>
        <p:spPr>
          <a:xfrm>
            <a:off x="4422775" y="1252749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4" descr="https://lh3.googleusercontent.com/ivzkS-JeC1ff9WcJi5Wb51TnPc5ZEU8wx2tVwRNkQg8Z5WDCeyttCsSmhGHk0R-YsWe-pzUGTNQZu4NCSGkJ8A2Kc1v_EY8eC4BUfGd9tYFqQi4Bwkpxh3-U7d99z26xyG69UH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6935" y="601425"/>
            <a:ext cx="4701166" cy="237055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" name="Google Shape;98;p4"/>
          <p:cNvSpPr txBox="1"/>
          <p:nvPr/>
        </p:nvSpPr>
        <p:spPr>
          <a:xfrm>
            <a:off x="25549" y="901425"/>
            <a:ext cx="3608700" cy="1693200"/>
          </a:xfrm>
          <a:prstGeom prst="rect">
            <a:avLst/>
          </a:prstGeom>
          <a:solidFill>
            <a:srgbClr val="FFC000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 encontró que el 42% de los hombres no reconoce esa figura en su padre, y que en estos casos, otras figuras aparecen  hermanos (9%), abuelos (7%) amigos (6%), pero un porcentaje no despreciable (9%)  recuerda no recuerda “ninguna” figura masculina presente en su crianza. </a:t>
            </a:r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3710450" y="3029725"/>
            <a:ext cx="3691500" cy="1852200"/>
          </a:xfrm>
          <a:prstGeom prst="rect">
            <a:avLst/>
          </a:prstGeom>
          <a:solidFill>
            <a:srgbClr val="FFC0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mayoría de los hombres recuerda sentir por esta figura emociones como respeto o admiración, mientras </a:t>
            </a:r>
            <a:r>
              <a:rPr lang="es-ES" sz="1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1300" b="1">
                <a:solidFill>
                  <a:srgbClr val="595959"/>
                </a:solidFill>
              </a:rPr>
              <a:t>83</a:t>
            </a:r>
            <a:r>
              <a:rPr lang="es-ES" sz="1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los hombres no reconocen frente a </a:t>
            </a:r>
            <a:r>
              <a:rPr lang="es-ES" sz="1300">
                <a:solidFill>
                  <a:srgbClr val="595959"/>
                </a:solidFill>
              </a:rPr>
              <a:t>su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figura como emoción principal el amor. </a:t>
            </a:r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ES" sz="1300" b="1" i="0" u="none" strike="noStrike" cap="none">
                <a:solidFill>
                  <a:srgbClr val="595959"/>
                </a:solidFill>
              </a:rPr>
              <a:t>69%</a:t>
            </a:r>
            <a:r>
              <a:rPr lang="es-E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de los hombres creen que en Bogotá se espera de ellos que eduquen a sus hijos como hombres de verdad.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1318" y="973823"/>
            <a:ext cx="1172680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3670" y="3314847"/>
            <a:ext cx="1172680" cy="11674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0" y="23052"/>
            <a:ext cx="9144000" cy="530421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C8D2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217223" y="14740"/>
            <a:ext cx="75368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Asimismo, la encuesta preguntó en primera instancia por la </a:t>
            </a:r>
            <a:r>
              <a:rPr lang="es-ES" sz="1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figura “paterna” o aquella figura masculina que estuvo más presente durante la crianza.</a:t>
            </a:r>
            <a:r>
              <a:rPr lang="es-E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3581049" y="4370068"/>
            <a:ext cx="473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SCRD. Subdirección Observatorio de Culturas. Encuesta telefónica octubre de 2020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41407" y="692218"/>
            <a:ext cx="32157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mayoría de la gente en Bogotá está de acuerdo con que los hombres quisieran manejar mejor sus emociones, pero no saben cómo hacerlo y las ocultan por miedo a sentir humillaciones, quienes respaldan más estas ideas son las mujeres y las personas más jóvenes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embargo, una menor proporción de personas, tanto hombres como mujeres están de acuerdo con que los </a:t>
            </a: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hombres quisieran recibir más cariño de otros hombres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pero de nuevo son las personas de menor edad quienes están más de acuerdo con esto.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 descr="hombre icono gra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9837" y="2391811"/>
            <a:ext cx="879370" cy="879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3844625" y="1437400"/>
            <a:ext cx="3325200" cy="2788200"/>
          </a:xfrm>
          <a:prstGeom prst="ellipse">
            <a:avLst/>
          </a:prstGeom>
          <a:solidFill>
            <a:srgbClr val="8E7CC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chemeClr val="lt1"/>
                </a:solidFill>
              </a:rPr>
              <a:t>76% de los hombres cree que “los hombres quisieran manejar sus emociones, pero no saben cómo”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00974789b_0_107"/>
          <p:cNvSpPr txBox="1">
            <a:spLocks noGrp="1"/>
          </p:cNvSpPr>
          <p:nvPr>
            <p:ph type="ctrTitle"/>
          </p:nvPr>
        </p:nvSpPr>
        <p:spPr>
          <a:xfrm>
            <a:off x="31750" y="1645225"/>
            <a:ext cx="8887200" cy="1274700"/>
          </a:xfrm>
          <a:prstGeom prst="rect">
            <a:avLst/>
          </a:prstGeom>
          <a:solidFill>
            <a:srgbClr val="C591C9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493"/>
              <a:buNone/>
            </a:pPr>
            <a:r>
              <a:rPr lang="es-ES" sz="3600"/>
              <a:t>Paternidades y Distribución del Trabajo del Cuidado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e00974789b_0_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75" y="540725"/>
            <a:ext cx="3880101" cy="24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e00974789b_0_7"/>
          <p:cNvSpPr txBox="1"/>
          <p:nvPr/>
        </p:nvSpPr>
        <p:spPr>
          <a:xfrm>
            <a:off x="6850575" y="1140600"/>
            <a:ext cx="193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e00974789b_0_7"/>
          <p:cNvSpPr txBox="1"/>
          <p:nvPr/>
        </p:nvSpPr>
        <p:spPr>
          <a:xfrm>
            <a:off x="0" y="30450"/>
            <a:ext cx="9144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700" b="1">
                <a:solidFill>
                  <a:srgbClr val="701C7F"/>
                </a:solidFill>
              </a:rPr>
              <a:t>Encuesta Masculinidades y Cuidado 2021, Dirección de OBGC</a:t>
            </a:r>
            <a:endParaRPr sz="17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24" name="Google Shape;124;ge00974789b_0_7"/>
          <p:cNvSpPr/>
          <p:nvPr/>
        </p:nvSpPr>
        <p:spPr>
          <a:xfrm>
            <a:off x="330830" y="3702528"/>
            <a:ext cx="7494300" cy="143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D7E7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ge00974789b_0_7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25" y="2823025"/>
            <a:ext cx="3991083" cy="240241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e00974789b_0_7"/>
          <p:cNvSpPr txBox="1"/>
          <p:nvPr/>
        </p:nvSpPr>
        <p:spPr>
          <a:xfrm>
            <a:off x="4372600" y="1139025"/>
            <a:ext cx="3991200" cy="3370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gran mayoría de las labores del trabajo del cuidado, las mujeres son las personas del hogar que </a:t>
            </a:r>
            <a:r>
              <a:rPr lang="es-ES" sz="23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asumen</a:t>
            </a:r>
            <a:r>
              <a:rPr lang="es-ES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responsabilidad</a:t>
            </a: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mientras los hombres hacen lo propio en solamente en aquellas que requieren la reparación o el mantenimiento del hogar. 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e00974789b_0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845" y="1729498"/>
            <a:ext cx="178168" cy="69188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e00974789b_0_113"/>
          <p:cNvSpPr txBox="1"/>
          <p:nvPr/>
        </p:nvSpPr>
        <p:spPr>
          <a:xfrm>
            <a:off x="0" y="30450"/>
            <a:ext cx="9144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700" b="1">
                <a:solidFill>
                  <a:srgbClr val="701C7F"/>
                </a:solidFill>
              </a:rPr>
              <a:t>Comprendiendo el machismo en Bogotá: participación de los hombres en el cuidado</a:t>
            </a:r>
            <a:endParaRPr sz="17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33" name="Google Shape;133;ge00974789b_0_113"/>
          <p:cNvSpPr/>
          <p:nvPr/>
        </p:nvSpPr>
        <p:spPr>
          <a:xfrm>
            <a:off x="260900" y="590075"/>
            <a:ext cx="4038600" cy="1981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34" name="Google Shape;134;ge00974789b_0_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061" y="653600"/>
            <a:ext cx="447250" cy="4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e00974789b_0_113"/>
          <p:cNvSpPr txBox="1"/>
          <p:nvPr/>
        </p:nvSpPr>
        <p:spPr>
          <a:xfrm>
            <a:off x="1216300" y="1156525"/>
            <a:ext cx="3074100" cy="17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">
                <a:latin typeface="Calibri"/>
                <a:ea typeface="Calibri"/>
                <a:cs typeface="Calibri"/>
                <a:sym typeface="Calibri"/>
              </a:rPr>
              <a:t>Las mujeres son mejores para el trabajo del cuidado que los hombres.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">
                <a:latin typeface="Calibri"/>
                <a:ea typeface="Calibri"/>
                <a:cs typeface="Calibri"/>
                <a:sym typeface="Calibri"/>
              </a:rPr>
              <a:t>Los hombres deben ayudar en su casa, pero esa no es su responsabilidad. 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50">
                <a:latin typeface="Calibri"/>
                <a:ea typeface="Calibri"/>
                <a:cs typeface="Calibri"/>
                <a:sym typeface="Calibri"/>
              </a:rPr>
              <a:t>Las mujeres tienen un don natural para el cuidado que los hombres no tienen. 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e00974789b_0_113"/>
          <p:cNvSpPr txBox="1"/>
          <p:nvPr/>
        </p:nvSpPr>
        <p:spPr>
          <a:xfrm>
            <a:off x="1265775" y="6244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Cree usted que para la </a:t>
            </a:r>
            <a:r>
              <a:rPr lang="es-ES" sz="13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mayoría </a:t>
            </a: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los hombres en Bogotá,</a:t>
            </a:r>
            <a:endParaRPr sz="1300"/>
          </a:p>
        </p:txBody>
      </p:sp>
      <p:sp>
        <p:nvSpPr>
          <p:cNvPr id="137" name="Google Shape;137;ge00974789b_0_113"/>
          <p:cNvSpPr/>
          <p:nvPr/>
        </p:nvSpPr>
        <p:spPr>
          <a:xfrm>
            <a:off x="4451900" y="559400"/>
            <a:ext cx="4038600" cy="2124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e00974789b_0_113"/>
          <p:cNvSpPr txBox="1"/>
          <p:nvPr/>
        </p:nvSpPr>
        <p:spPr>
          <a:xfrm>
            <a:off x="5393650" y="657650"/>
            <a:ext cx="3216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Cree usted que para la </a:t>
            </a:r>
            <a:r>
              <a:rPr lang="es-ES" sz="13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mayoría </a:t>
            </a:r>
            <a:r>
              <a:rPr lang="es-ES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mujeres en Bogotá, </a:t>
            </a:r>
            <a:endParaRPr sz="1300" b="1"/>
          </a:p>
        </p:txBody>
      </p:sp>
      <p:sp>
        <p:nvSpPr>
          <p:cNvPr id="139" name="Google Shape;139;ge00974789b_0_113"/>
          <p:cNvSpPr txBox="1"/>
          <p:nvPr/>
        </p:nvSpPr>
        <p:spPr>
          <a:xfrm>
            <a:off x="5343525" y="1100400"/>
            <a:ext cx="3074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Los hombres no saben cómo hacer oficio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Los hombres deberían ayudar en la casa, pero no deben asumir la responsabilidad.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Calibri"/>
                <a:ea typeface="Calibri"/>
                <a:cs typeface="Calibri"/>
                <a:sym typeface="Calibri"/>
              </a:rPr>
              <a:t>Esperan que las parejas de sus hijos hombres los atiendan.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e00974789b_0_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786" y="634125"/>
            <a:ext cx="447250" cy="4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e00974789b_0_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50" y="653587"/>
            <a:ext cx="496125" cy="4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e00974789b_0_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1900" y="609675"/>
            <a:ext cx="496125" cy="4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e00974789b_0_113"/>
          <p:cNvSpPr txBox="1"/>
          <p:nvPr/>
        </p:nvSpPr>
        <p:spPr>
          <a:xfrm>
            <a:off x="801275" y="11922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57%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e00974789b_0_113"/>
          <p:cNvSpPr txBox="1"/>
          <p:nvPr/>
        </p:nvSpPr>
        <p:spPr>
          <a:xfrm>
            <a:off x="834175" y="1590625"/>
            <a:ext cx="447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e00974789b_0_113"/>
          <p:cNvSpPr txBox="1"/>
          <p:nvPr/>
        </p:nvSpPr>
        <p:spPr>
          <a:xfrm>
            <a:off x="8341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e00974789b_0_113"/>
          <p:cNvSpPr txBox="1"/>
          <p:nvPr/>
        </p:nvSpPr>
        <p:spPr>
          <a:xfrm>
            <a:off x="4948975" y="1133425"/>
            <a:ext cx="447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58%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e00974789b_0_113"/>
          <p:cNvSpPr txBox="1"/>
          <p:nvPr/>
        </p:nvSpPr>
        <p:spPr>
          <a:xfrm>
            <a:off x="5025175" y="15906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e00974789b_0_113"/>
          <p:cNvSpPr txBox="1"/>
          <p:nvPr/>
        </p:nvSpPr>
        <p:spPr>
          <a:xfrm>
            <a:off x="50251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48%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e00974789b_0_113"/>
          <p:cNvSpPr txBox="1"/>
          <p:nvPr/>
        </p:nvSpPr>
        <p:spPr>
          <a:xfrm>
            <a:off x="386251" y="11922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e00974789b_0_113"/>
          <p:cNvSpPr txBox="1"/>
          <p:nvPr/>
        </p:nvSpPr>
        <p:spPr>
          <a:xfrm>
            <a:off x="346975" y="15906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66%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e00974789b_0_113"/>
          <p:cNvSpPr txBox="1"/>
          <p:nvPr/>
        </p:nvSpPr>
        <p:spPr>
          <a:xfrm>
            <a:off x="3469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1D7E74"/>
                </a:solidFill>
                <a:latin typeface="Calibri"/>
                <a:ea typeface="Calibri"/>
                <a:cs typeface="Calibri"/>
                <a:sym typeface="Calibri"/>
              </a:rPr>
              <a:t>69%</a:t>
            </a:r>
            <a:endParaRPr sz="900" b="1">
              <a:solidFill>
                <a:srgbClr val="1D7E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e00974789b_0_113"/>
          <p:cNvSpPr txBox="1"/>
          <p:nvPr/>
        </p:nvSpPr>
        <p:spPr>
          <a:xfrm>
            <a:off x="4491775" y="11334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59%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e00974789b_0_113"/>
          <p:cNvSpPr txBox="1"/>
          <p:nvPr/>
        </p:nvSpPr>
        <p:spPr>
          <a:xfrm>
            <a:off x="4519375" y="15906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82%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e00974789b_0_113"/>
          <p:cNvSpPr txBox="1"/>
          <p:nvPr/>
        </p:nvSpPr>
        <p:spPr>
          <a:xfrm>
            <a:off x="4519375" y="2124025"/>
            <a:ext cx="39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b="1">
                <a:solidFill>
                  <a:srgbClr val="761E86"/>
                </a:solidFill>
                <a:latin typeface="Calibri"/>
                <a:ea typeface="Calibri"/>
                <a:cs typeface="Calibri"/>
                <a:sym typeface="Calibri"/>
              </a:rPr>
              <a:t>46%</a:t>
            </a:r>
            <a:endParaRPr sz="900" b="1">
              <a:solidFill>
                <a:srgbClr val="761E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e00974789b_0_113"/>
          <p:cNvSpPr/>
          <p:nvPr/>
        </p:nvSpPr>
        <p:spPr>
          <a:xfrm>
            <a:off x="193825" y="2763400"/>
            <a:ext cx="8296800" cy="226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/>
              <a:t>Principales normas sociales identificadas que son barreras para que los hombres participen en el trabajo del cuidado: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Las mujeres son mejores para el trabajo del cuidado que los hombres; las mujeres tienen un don natural para ello mientras que los hombres no saben cómo hacerlo.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Más allá de que los hombres y las mujeres crean que los hombres no deben hacer nada, la expectativa es que “ayuden”, pero que no se responsabilicen del todo.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Aversión a que los niños hombres jueguen con muñecas o con juguetes asociados con el cuidado.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s-ES" sz="1300"/>
              <a:t>Algunas expectativas de que los grupos de referencia de los hombres les hagan sentir mal por ejercer trabajos del cuidado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e00974789b_0_17"/>
          <p:cNvCxnSpPr/>
          <p:nvPr/>
        </p:nvCxnSpPr>
        <p:spPr>
          <a:xfrm flipH="1">
            <a:off x="4432175" y="1399750"/>
            <a:ext cx="22200" cy="295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61" name="Google Shape;161;ge00974789b_0_17"/>
          <p:cNvGrpSpPr/>
          <p:nvPr/>
        </p:nvGrpSpPr>
        <p:grpSpPr>
          <a:xfrm>
            <a:off x="6862887" y="2011579"/>
            <a:ext cx="737648" cy="2447428"/>
            <a:chOff x="1118224" y="283725"/>
            <a:chExt cx="2090838" cy="2688300"/>
          </a:xfrm>
        </p:grpSpPr>
        <p:sp>
          <p:nvSpPr>
            <p:cNvPr id="162" name="Google Shape;162;ge00974789b_0_17"/>
            <p:cNvSpPr/>
            <p:nvPr/>
          </p:nvSpPr>
          <p:spPr>
            <a:xfrm>
              <a:off x="1178661" y="283725"/>
              <a:ext cx="2030400" cy="26883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ge00974789b_0_1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ge00974789b_0_17"/>
            <p:cNvSpPr/>
            <p:nvPr/>
          </p:nvSpPr>
          <p:spPr>
            <a:xfrm>
              <a:off x="1233923" y="164355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90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Cuidado de niños y niñas</a:t>
              </a:r>
              <a:endParaRPr sz="90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5" name="Google Shape;165;ge00974789b_0_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60</a:t>
              </a:r>
              <a:r>
                <a:rPr lang="es-ES" sz="19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66" name="Google Shape;166;ge00974789b_0_17"/>
          <p:cNvSpPr/>
          <p:nvPr/>
        </p:nvSpPr>
        <p:spPr>
          <a:xfrm>
            <a:off x="7621121" y="2011575"/>
            <a:ext cx="716700" cy="2447400"/>
          </a:xfrm>
          <a:prstGeom prst="rect">
            <a:avLst/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e00974789b_0_17"/>
          <p:cNvSpPr/>
          <p:nvPr/>
        </p:nvSpPr>
        <p:spPr>
          <a:xfrm>
            <a:off x="7621121" y="2064399"/>
            <a:ext cx="701400" cy="22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61E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ge00974789b_0_17"/>
          <p:cNvGrpSpPr/>
          <p:nvPr/>
        </p:nvGrpSpPr>
        <p:grpSpPr>
          <a:xfrm>
            <a:off x="6106613" y="2011579"/>
            <a:ext cx="737647" cy="2447428"/>
            <a:chOff x="1118224" y="283725"/>
            <a:chExt cx="2090836" cy="2688300"/>
          </a:xfrm>
        </p:grpSpPr>
        <p:sp>
          <p:nvSpPr>
            <p:cNvPr id="169" name="Google Shape;169;ge00974789b_0_17"/>
            <p:cNvSpPr/>
            <p:nvPr/>
          </p:nvSpPr>
          <p:spPr>
            <a:xfrm>
              <a:off x="1178659" y="283725"/>
              <a:ext cx="2030400" cy="26883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e00974789b_0_1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ge00974789b_0_17"/>
            <p:cNvSpPr/>
            <p:nvPr/>
          </p:nvSpPr>
          <p:spPr>
            <a:xfrm>
              <a:off x="1233923" y="164355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10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Cocina</a:t>
              </a:r>
              <a:endParaRPr sz="110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2" name="Google Shape;172;ge00974789b_0_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9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86</a:t>
              </a:r>
              <a:r>
                <a:rPr lang="es-ES" sz="19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73" name="Google Shape;173;ge00974789b_0_17"/>
          <p:cNvGrpSpPr/>
          <p:nvPr/>
        </p:nvGrpSpPr>
        <p:grpSpPr>
          <a:xfrm>
            <a:off x="5397763" y="2011579"/>
            <a:ext cx="737646" cy="2494132"/>
            <a:chOff x="1118224" y="283725"/>
            <a:chExt cx="2090834" cy="2739600"/>
          </a:xfrm>
        </p:grpSpPr>
        <p:sp>
          <p:nvSpPr>
            <p:cNvPr id="174" name="Google Shape;174;ge00974789b_0_17"/>
            <p:cNvSpPr/>
            <p:nvPr/>
          </p:nvSpPr>
          <p:spPr>
            <a:xfrm>
              <a:off x="1178657" y="283725"/>
              <a:ext cx="2030400" cy="2739600"/>
            </a:xfrm>
            <a:prstGeom prst="rect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5" name="Google Shape;175;ge00974789b_0_17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761E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6" name="Google Shape;176;ge00974789b_0_17"/>
            <p:cNvSpPr/>
            <p:nvPr/>
          </p:nvSpPr>
          <p:spPr>
            <a:xfrm>
              <a:off x="1233923" y="1559859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800" dirty="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Cuidado </a:t>
              </a:r>
              <a:endParaRPr sz="8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800" dirty="0" smtClean="0">
                  <a:solidFill>
                    <a:srgbClr val="761E86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Medio ambiental</a:t>
              </a:r>
              <a:endParaRPr sz="8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7" name="Google Shape;177;ge00974789b_0_17"/>
            <p:cNvSpPr/>
            <p:nvPr/>
          </p:nvSpPr>
          <p:spPr>
            <a:xfrm>
              <a:off x="1368265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>
                  <a:solidFill>
                    <a:srgbClr val="761E8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r>
                <a:rPr lang="es-ES" sz="1800" b="1">
                  <a:solidFill>
                    <a:srgbClr val="761E86"/>
                  </a:solidFill>
                  <a:latin typeface="Roboto"/>
                  <a:ea typeface="Roboto"/>
                  <a:cs typeface="Roboto"/>
                  <a:sym typeface="Roboto"/>
                </a:rPr>
                <a:t>88</a:t>
              </a:r>
              <a:endParaRPr sz="1800" b="1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8" name="Google Shape;178;ge00974789b_0_17"/>
          <p:cNvSpPr/>
          <p:nvPr/>
        </p:nvSpPr>
        <p:spPr>
          <a:xfrm>
            <a:off x="7640596" y="2181704"/>
            <a:ext cx="6405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rPr>
              <a:t>68</a:t>
            </a:r>
            <a:r>
              <a:rPr lang="es-ES"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rPr>
              <a:t>%</a:t>
            </a:r>
            <a:endParaRPr sz="1900">
              <a:solidFill>
                <a:srgbClr val="761E86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79" name="Google Shape;179;ge00974789b_0_17"/>
          <p:cNvSpPr/>
          <p:nvPr/>
        </p:nvSpPr>
        <p:spPr>
          <a:xfrm>
            <a:off x="7640621" y="3249549"/>
            <a:ext cx="640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Labores </a:t>
            </a:r>
            <a:endParaRPr sz="6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Domésticas</a:t>
            </a:r>
            <a:endParaRPr sz="6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0" name="Google Shape;180;ge00974789b_0_17"/>
          <p:cNvSpPr/>
          <p:nvPr/>
        </p:nvSpPr>
        <p:spPr>
          <a:xfrm>
            <a:off x="8363690" y="2011575"/>
            <a:ext cx="716700" cy="2447400"/>
          </a:xfrm>
          <a:prstGeom prst="rect">
            <a:avLst/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ge00974789b_0_17"/>
          <p:cNvSpPr/>
          <p:nvPr/>
        </p:nvSpPr>
        <p:spPr>
          <a:xfrm>
            <a:off x="8363690" y="2064399"/>
            <a:ext cx="701400" cy="2267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761E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2" name="Google Shape;182;ge00974789b_0_17"/>
          <p:cNvSpPr/>
          <p:nvPr/>
        </p:nvSpPr>
        <p:spPr>
          <a:xfrm>
            <a:off x="8383164" y="2181704"/>
            <a:ext cx="6405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rPr>
              <a:t>74</a:t>
            </a:r>
            <a:r>
              <a:rPr lang="es-ES" sz="1900">
                <a:solidFill>
                  <a:srgbClr val="761E86"/>
                </a:solidFill>
                <a:latin typeface="Roboto Thin"/>
                <a:ea typeface="Roboto Thin"/>
                <a:cs typeface="Roboto Thin"/>
                <a:sym typeface="Roboto Thin"/>
              </a:rPr>
              <a:t>%</a:t>
            </a:r>
            <a:endParaRPr sz="1900">
              <a:solidFill>
                <a:srgbClr val="761E86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83" name="Google Shape;183;ge00974789b_0_17"/>
          <p:cNvSpPr/>
          <p:nvPr/>
        </p:nvSpPr>
        <p:spPr>
          <a:xfrm>
            <a:off x="8434455" y="3302350"/>
            <a:ext cx="640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Cuidado </a:t>
            </a:r>
            <a:endParaRPr sz="7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dirty="0">
                <a:solidFill>
                  <a:srgbClr val="761E86"/>
                </a:solidFill>
                <a:latin typeface="Roboto Medium"/>
                <a:ea typeface="Roboto Medium"/>
                <a:cs typeface="Roboto Medium"/>
                <a:sym typeface="Roboto Medium"/>
              </a:rPr>
              <a:t>Emocional</a:t>
            </a:r>
            <a:endParaRPr sz="700" dirty="0">
              <a:solidFill>
                <a:srgbClr val="761E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4" name="Google Shape;184;ge00974789b_0_17"/>
          <p:cNvSpPr txBox="1"/>
          <p:nvPr/>
        </p:nvSpPr>
        <p:spPr>
          <a:xfrm>
            <a:off x="4572000" y="2153424"/>
            <a:ext cx="863700" cy="226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hombres expresan interés en aprender más conocimientos y herramientas en el cuidad</a:t>
            </a:r>
            <a:r>
              <a:rPr lang="es-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e00974789b_0_17"/>
          <p:cNvSpPr txBox="1"/>
          <p:nvPr/>
        </p:nvSpPr>
        <p:spPr>
          <a:xfrm>
            <a:off x="0" y="30450"/>
            <a:ext cx="9144000" cy="400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700" b="1">
                <a:solidFill>
                  <a:srgbClr val="701C7F"/>
                </a:solidFill>
              </a:rPr>
              <a:t>Comprendiendo el machismo en Bogotá: participación de los hombres en el cuidado</a:t>
            </a:r>
            <a:endParaRPr sz="17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86" name="Google Shape;186;ge00974789b_0_17"/>
          <p:cNvSpPr txBox="1"/>
          <p:nvPr/>
        </p:nvSpPr>
        <p:spPr>
          <a:xfrm>
            <a:off x="2347775" y="630800"/>
            <a:ext cx="419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595959"/>
                </a:solidFill>
              </a:rPr>
              <a:t>Asomos para el Cambio</a:t>
            </a:r>
            <a:endParaRPr sz="2000" b="1">
              <a:solidFill>
                <a:srgbClr val="595959"/>
              </a:solidFill>
            </a:endParaRPr>
          </a:p>
        </p:txBody>
      </p:sp>
      <p:sp>
        <p:nvSpPr>
          <p:cNvPr id="187" name="Google Shape;187;ge00974789b_0_17"/>
          <p:cNvSpPr txBox="1"/>
          <p:nvPr/>
        </p:nvSpPr>
        <p:spPr>
          <a:xfrm>
            <a:off x="101650" y="2173525"/>
            <a:ext cx="4191000" cy="2185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 una situación hipotética donde un hombre debieran cuidar de sus </a:t>
            </a:r>
            <a:r>
              <a:rPr lang="es-ES" dirty="0" err="1"/>
              <a:t>hijxs</a:t>
            </a:r>
            <a:r>
              <a:rPr lang="es-ES" dirty="0"/>
              <a:t>, la principal emoción identificada por los hombres fue: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1D7E74"/>
                </a:solidFill>
              </a:rPr>
              <a:t>84% Sentiría felicidad porque tiene tiempo para dedicarse a sus hijos</a:t>
            </a:r>
            <a:endParaRPr sz="2000" b="1">
              <a:solidFill>
                <a:srgbClr val="1D7E7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e00974789b_0_17"/>
          <p:cNvSpPr txBox="1"/>
          <p:nvPr/>
        </p:nvSpPr>
        <p:spPr>
          <a:xfrm>
            <a:off x="5014775" y="1469000"/>
            <a:ext cx="395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/>
              <a:t>¿Usted quisiera aprender habilidades o adquirir conocimientos en el cuidado?</a:t>
            </a:r>
            <a:endParaRPr sz="1200" b="1"/>
          </a:p>
        </p:txBody>
      </p:sp>
      <p:sp>
        <p:nvSpPr>
          <p:cNvPr id="2" name="Nube 1"/>
          <p:cNvSpPr/>
          <p:nvPr/>
        </p:nvSpPr>
        <p:spPr>
          <a:xfrm>
            <a:off x="101650" y="4642792"/>
            <a:ext cx="1197569" cy="4181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H7EN5MXTHQNV-1513-272</_dlc_DocId>
    <_dlc_DocIdUrl xmlns="ae9388c0-b1e2-40ea-b6a8-c51c7913cbd2">
      <Url>https://www.mincultura.gov.co/ministerio/recursos-humanos/_layouts/15/DocIdRedir.aspx?ID=H7EN5MXTHQNV-1513-272</Url>
      <Description>H7EN5MXTHQNV-1513-272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24EA1-CC2B-4909-931F-0A53C88AC816}"/>
</file>

<file path=customXml/itemProps2.xml><?xml version="1.0" encoding="utf-8"?>
<ds:datastoreItem xmlns:ds="http://schemas.openxmlformats.org/officeDocument/2006/customXml" ds:itemID="{2C8A4AB8-8C6A-4D50-920C-7F3BCDF597FF}"/>
</file>

<file path=customXml/itemProps3.xml><?xml version="1.0" encoding="utf-8"?>
<ds:datastoreItem xmlns:ds="http://schemas.openxmlformats.org/officeDocument/2006/customXml" ds:itemID="{93677DFE-B26F-4F96-ADED-E194F7E852AC}"/>
</file>

<file path=customXml/itemProps4.xml><?xml version="1.0" encoding="utf-8"?>
<ds:datastoreItem xmlns:ds="http://schemas.openxmlformats.org/officeDocument/2006/customXml" ds:itemID="{F145BC63-34A1-48DC-9EF1-4F117AF5A78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1066</Words>
  <Application>Microsoft Office PowerPoint</Application>
  <PresentationFormat>Presentación en pantalla (16:9)</PresentationFormat>
  <Paragraphs>93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Roboto Medium</vt:lpstr>
      <vt:lpstr>Wingdings 3</vt:lpstr>
      <vt:lpstr>Arial</vt:lpstr>
      <vt:lpstr>Trebuchet MS</vt:lpstr>
      <vt:lpstr>Roboto Thin</vt:lpstr>
      <vt:lpstr>Roboto</vt:lpstr>
      <vt:lpstr>Proxima Nova</vt:lpstr>
      <vt:lpstr>Calibri</vt:lpstr>
      <vt:lpstr>Faceta</vt:lpstr>
      <vt:lpstr>Emociones, masculinidades y paternidades</vt:lpstr>
      <vt:lpstr>Resultados de la Encuesta VIF-VP 2020: Experiencias de violencia intrafamiliar de hombres y mujeres en Bogotá</vt:lpstr>
      <vt:lpstr>Presentación de PowerPoint</vt:lpstr>
      <vt:lpstr>Presentación de PowerPoint</vt:lpstr>
      <vt:lpstr>Presentación de PowerPoint</vt:lpstr>
      <vt:lpstr>Paternidades y Distribución del Trabajo del Cuidado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Emociones, masculinidades y paternidades</dc:title>
  <dc:creator>user</dc:creator>
  <cp:lastModifiedBy>user</cp:lastModifiedBy>
  <cp:revision>5</cp:revision>
  <dcterms:modified xsi:type="dcterms:W3CDTF">2022-06-17T00:45:30Z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1c95bd6f-03d6-4adf-8789-43bd015a2606</vt:lpwstr>
  </property>
</Properties>
</file>